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11" r:id="rId2"/>
    <p:sldId id="256" r:id="rId3"/>
    <p:sldId id="310" r:id="rId4"/>
    <p:sldId id="312" r:id="rId5"/>
    <p:sldId id="315" r:id="rId6"/>
    <p:sldId id="313" r:id="rId7"/>
    <p:sldId id="314" r:id="rId8"/>
    <p:sldId id="316" r:id="rId9"/>
    <p:sldId id="317" r:id="rId10"/>
    <p:sldId id="300" r:id="rId11"/>
    <p:sldId id="284" r:id="rId12"/>
    <p:sldId id="305" r:id="rId13"/>
    <p:sldId id="304" r:id="rId14"/>
    <p:sldId id="306" r:id="rId15"/>
    <p:sldId id="318" r:id="rId16"/>
    <p:sldId id="319" r:id="rId17"/>
    <p:sldId id="307" r:id="rId18"/>
    <p:sldId id="308" r:id="rId19"/>
    <p:sldId id="309" r:id="rId20"/>
  </p:sldIdLst>
  <p:sldSz cx="9601200" cy="128016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80E5"/>
    <a:srgbClr val="807FFF"/>
    <a:srgbClr val="9ACC99"/>
    <a:srgbClr val="FEFF7F"/>
    <a:srgbClr val="FFDF80"/>
    <a:srgbClr val="FF7F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A1C69F-E0F2-0000-CF63-71C67059E640}" v="1" dt="2021-05-10T20:39:00.7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98" d="100"/>
          <a:sy n="98" d="100"/>
        </p:scale>
        <p:origin x="5940" y="-4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ez, Leah" userId="S::leah.martinez@washoeschools.net::8e08fb05-f9dd-42f5-bab7-d343bb4f0b57" providerId="AD" clId="Web-{83A1C69F-E0F2-0000-CF63-71C67059E640}"/>
    <pc:docChg chg="modSld">
      <pc:chgData name="Martinez, Leah" userId="S::leah.martinez@washoeschools.net::8e08fb05-f9dd-42f5-bab7-d343bb4f0b57" providerId="AD" clId="Web-{83A1C69F-E0F2-0000-CF63-71C67059E640}" dt="2021-05-10T20:39:00.763" v="0" actId="688"/>
      <pc:docMkLst>
        <pc:docMk/>
      </pc:docMkLst>
      <pc:sldChg chg="modSp">
        <pc:chgData name="Martinez, Leah" userId="S::leah.martinez@washoeschools.net::8e08fb05-f9dd-42f5-bab7-d343bb4f0b57" providerId="AD" clId="Web-{83A1C69F-E0F2-0000-CF63-71C67059E640}" dt="2021-05-10T20:39:00.763" v="0" actId="688"/>
        <pc:sldMkLst>
          <pc:docMk/>
          <pc:sldMk cId="4062175246" sldId="317"/>
        </pc:sldMkLst>
        <pc:picChg chg="mod">
          <ac:chgData name="Martinez, Leah" userId="S::leah.martinez@washoeschools.net::8e08fb05-f9dd-42f5-bab7-d343bb4f0b57" providerId="AD" clId="Web-{83A1C69F-E0F2-0000-CF63-71C67059E640}" dt="2021-05-10T20:39:00.763" v="0" actId="688"/>
          <ac:picMkLst>
            <pc:docMk/>
            <pc:sldMk cId="4062175246" sldId="317"/>
            <ac:picMk id="5" creationId="{EBEFE2DC-20E7-43F4-A825-A3AF4526F2E8}"/>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en-US"/>
              <a:t>Click to edit Master title style</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EFF9697-1C85-49B1-A699-408DE88988C2}" type="datetimeFigureOut">
              <a:rPr lang="en-AU" smtClean="0"/>
              <a:t>10/05/2021</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F4EA9349-90CC-4DA7-B9E2-6030E80D1223}" type="slidenum">
              <a:rPr lang="en-AU" smtClean="0"/>
              <a:t>‹#›</a:t>
            </a:fld>
            <a:endParaRPr lang="en-AU" dirty="0"/>
          </a:p>
        </p:txBody>
      </p:sp>
    </p:spTree>
    <p:extLst>
      <p:ext uri="{BB962C8B-B14F-4D97-AF65-F5344CB8AC3E}">
        <p14:creationId xmlns:p14="http://schemas.microsoft.com/office/powerpoint/2010/main" val="3216846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FF9697-1C85-49B1-A699-408DE88988C2}" type="datetimeFigureOut">
              <a:rPr lang="en-AU" smtClean="0"/>
              <a:t>10/05/2021</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F4EA9349-90CC-4DA7-B9E2-6030E80D1223}" type="slidenum">
              <a:rPr lang="en-AU" smtClean="0"/>
              <a:t>‹#›</a:t>
            </a:fld>
            <a:endParaRPr lang="en-AU" dirty="0"/>
          </a:p>
        </p:txBody>
      </p:sp>
    </p:spTree>
    <p:extLst>
      <p:ext uri="{BB962C8B-B14F-4D97-AF65-F5344CB8AC3E}">
        <p14:creationId xmlns:p14="http://schemas.microsoft.com/office/powerpoint/2010/main" val="560541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FF9697-1C85-49B1-A699-408DE88988C2}" type="datetimeFigureOut">
              <a:rPr lang="en-AU" smtClean="0"/>
              <a:t>10/05/2021</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F4EA9349-90CC-4DA7-B9E2-6030E80D1223}" type="slidenum">
              <a:rPr lang="en-AU" smtClean="0"/>
              <a:t>‹#›</a:t>
            </a:fld>
            <a:endParaRPr lang="en-AU" dirty="0"/>
          </a:p>
        </p:txBody>
      </p:sp>
    </p:spTree>
    <p:extLst>
      <p:ext uri="{BB962C8B-B14F-4D97-AF65-F5344CB8AC3E}">
        <p14:creationId xmlns:p14="http://schemas.microsoft.com/office/powerpoint/2010/main" val="2534835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FF9697-1C85-49B1-A699-408DE88988C2}" type="datetimeFigureOut">
              <a:rPr lang="en-AU" smtClean="0"/>
              <a:t>10/05/2021</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F4EA9349-90CC-4DA7-B9E2-6030E80D1223}" type="slidenum">
              <a:rPr lang="en-AU" smtClean="0"/>
              <a:t>‹#›</a:t>
            </a:fld>
            <a:endParaRPr lang="en-AU" dirty="0"/>
          </a:p>
        </p:txBody>
      </p:sp>
    </p:spTree>
    <p:extLst>
      <p:ext uri="{BB962C8B-B14F-4D97-AF65-F5344CB8AC3E}">
        <p14:creationId xmlns:p14="http://schemas.microsoft.com/office/powerpoint/2010/main" val="1784700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en-US"/>
              <a:t>Click to edit Master title style</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EFF9697-1C85-49B1-A699-408DE88988C2}" type="datetimeFigureOut">
              <a:rPr lang="en-AU" smtClean="0"/>
              <a:t>10/05/2021</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F4EA9349-90CC-4DA7-B9E2-6030E80D1223}" type="slidenum">
              <a:rPr lang="en-AU" smtClean="0"/>
              <a:t>‹#›</a:t>
            </a:fld>
            <a:endParaRPr lang="en-AU" dirty="0"/>
          </a:p>
        </p:txBody>
      </p:sp>
    </p:spTree>
    <p:extLst>
      <p:ext uri="{BB962C8B-B14F-4D97-AF65-F5344CB8AC3E}">
        <p14:creationId xmlns:p14="http://schemas.microsoft.com/office/powerpoint/2010/main" val="2693431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EFF9697-1C85-49B1-A699-408DE88988C2}" type="datetimeFigureOut">
              <a:rPr lang="en-AU" smtClean="0"/>
              <a:t>10/05/2021</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F4EA9349-90CC-4DA7-B9E2-6030E80D1223}" type="slidenum">
              <a:rPr lang="en-AU" smtClean="0"/>
              <a:t>‹#›</a:t>
            </a:fld>
            <a:endParaRPr lang="en-AU" dirty="0"/>
          </a:p>
        </p:txBody>
      </p:sp>
    </p:spTree>
    <p:extLst>
      <p:ext uri="{BB962C8B-B14F-4D97-AF65-F5344CB8AC3E}">
        <p14:creationId xmlns:p14="http://schemas.microsoft.com/office/powerpoint/2010/main" val="2668249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en-US"/>
              <a:t>Click to edit Master title style</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Edit Master text styles</a:t>
            </a:r>
          </a:p>
        </p:txBody>
      </p:sp>
      <p:sp>
        <p:nvSpPr>
          <p:cNvPr id="4" name="Content Placeholder 3"/>
          <p:cNvSpPr>
            <a:spLocks noGrp="1"/>
          </p:cNvSpPr>
          <p:nvPr>
            <p:ph sz="half" idx="2"/>
          </p:nvPr>
        </p:nvSpPr>
        <p:spPr>
          <a:xfrm>
            <a:off x="661334" y="4676140"/>
            <a:ext cx="4061757" cy="68778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Edit Master text styles</a:t>
            </a:r>
          </a:p>
        </p:txBody>
      </p:sp>
      <p:sp>
        <p:nvSpPr>
          <p:cNvPr id="6" name="Content Placeholder 5"/>
          <p:cNvSpPr>
            <a:spLocks noGrp="1"/>
          </p:cNvSpPr>
          <p:nvPr>
            <p:ph sz="quarter" idx="4"/>
          </p:nvPr>
        </p:nvSpPr>
        <p:spPr>
          <a:xfrm>
            <a:off x="4860608" y="4676140"/>
            <a:ext cx="4081761" cy="68778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EFF9697-1C85-49B1-A699-408DE88988C2}" type="datetimeFigureOut">
              <a:rPr lang="en-AU" smtClean="0"/>
              <a:t>10/05/2021</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F4EA9349-90CC-4DA7-B9E2-6030E80D1223}" type="slidenum">
              <a:rPr lang="en-AU" smtClean="0"/>
              <a:t>‹#›</a:t>
            </a:fld>
            <a:endParaRPr lang="en-AU" dirty="0"/>
          </a:p>
        </p:txBody>
      </p:sp>
    </p:spTree>
    <p:extLst>
      <p:ext uri="{BB962C8B-B14F-4D97-AF65-F5344CB8AC3E}">
        <p14:creationId xmlns:p14="http://schemas.microsoft.com/office/powerpoint/2010/main" val="3229246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EFF9697-1C85-49B1-A699-408DE88988C2}" type="datetimeFigureOut">
              <a:rPr lang="en-AU" smtClean="0"/>
              <a:t>10/05/2021</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F4EA9349-90CC-4DA7-B9E2-6030E80D1223}" type="slidenum">
              <a:rPr lang="en-AU" smtClean="0"/>
              <a:t>‹#›</a:t>
            </a:fld>
            <a:endParaRPr lang="en-AU" dirty="0"/>
          </a:p>
        </p:txBody>
      </p:sp>
    </p:spTree>
    <p:extLst>
      <p:ext uri="{BB962C8B-B14F-4D97-AF65-F5344CB8AC3E}">
        <p14:creationId xmlns:p14="http://schemas.microsoft.com/office/powerpoint/2010/main" val="3658878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FF9697-1C85-49B1-A699-408DE88988C2}" type="datetimeFigureOut">
              <a:rPr lang="en-AU" smtClean="0"/>
              <a:t>10/05/2021</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F4EA9349-90CC-4DA7-B9E2-6030E80D1223}" type="slidenum">
              <a:rPr lang="en-AU" smtClean="0"/>
              <a:t>‹#›</a:t>
            </a:fld>
            <a:endParaRPr lang="en-AU" dirty="0"/>
          </a:p>
        </p:txBody>
      </p:sp>
    </p:spTree>
    <p:extLst>
      <p:ext uri="{BB962C8B-B14F-4D97-AF65-F5344CB8AC3E}">
        <p14:creationId xmlns:p14="http://schemas.microsoft.com/office/powerpoint/2010/main" val="234209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a:t>Click to edit Master title style</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Edit Master text styles</a:t>
            </a:r>
          </a:p>
        </p:txBody>
      </p:sp>
      <p:sp>
        <p:nvSpPr>
          <p:cNvPr id="5" name="Date Placeholder 4"/>
          <p:cNvSpPr>
            <a:spLocks noGrp="1"/>
          </p:cNvSpPr>
          <p:nvPr>
            <p:ph type="dt" sz="half" idx="10"/>
          </p:nvPr>
        </p:nvSpPr>
        <p:spPr/>
        <p:txBody>
          <a:bodyPr/>
          <a:lstStyle/>
          <a:p>
            <a:fld id="{7EFF9697-1C85-49B1-A699-408DE88988C2}" type="datetimeFigureOut">
              <a:rPr lang="en-AU" smtClean="0"/>
              <a:t>10/05/2021</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F4EA9349-90CC-4DA7-B9E2-6030E80D1223}" type="slidenum">
              <a:rPr lang="en-AU" smtClean="0"/>
              <a:t>‹#›</a:t>
            </a:fld>
            <a:endParaRPr lang="en-AU" dirty="0"/>
          </a:p>
        </p:txBody>
      </p:sp>
    </p:spTree>
    <p:extLst>
      <p:ext uri="{BB962C8B-B14F-4D97-AF65-F5344CB8AC3E}">
        <p14:creationId xmlns:p14="http://schemas.microsoft.com/office/powerpoint/2010/main" val="3123617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n-US" dirty="0"/>
              <a:t>Click icon to add picture</a:t>
            </a:r>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Edit Master text styles</a:t>
            </a:r>
          </a:p>
        </p:txBody>
      </p:sp>
      <p:sp>
        <p:nvSpPr>
          <p:cNvPr id="5" name="Date Placeholder 4"/>
          <p:cNvSpPr>
            <a:spLocks noGrp="1"/>
          </p:cNvSpPr>
          <p:nvPr>
            <p:ph type="dt" sz="half" idx="10"/>
          </p:nvPr>
        </p:nvSpPr>
        <p:spPr/>
        <p:txBody>
          <a:bodyPr/>
          <a:lstStyle/>
          <a:p>
            <a:fld id="{7EFF9697-1C85-49B1-A699-408DE88988C2}" type="datetimeFigureOut">
              <a:rPr lang="en-AU" smtClean="0"/>
              <a:t>10/05/2021</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F4EA9349-90CC-4DA7-B9E2-6030E80D1223}" type="slidenum">
              <a:rPr lang="en-AU" smtClean="0"/>
              <a:t>‹#›</a:t>
            </a:fld>
            <a:endParaRPr lang="en-AU" dirty="0"/>
          </a:p>
        </p:txBody>
      </p:sp>
    </p:spTree>
    <p:extLst>
      <p:ext uri="{BB962C8B-B14F-4D97-AF65-F5344CB8AC3E}">
        <p14:creationId xmlns:p14="http://schemas.microsoft.com/office/powerpoint/2010/main" val="3442174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7EFF9697-1C85-49B1-A699-408DE88988C2}" type="datetimeFigureOut">
              <a:rPr lang="en-AU" smtClean="0"/>
              <a:t>10/05/2021</a:t>
            </a:fld>
            <a:endParaRPr lang="en-AU" dirty="0"/>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F4EA9349-90CC-4DA7-B9E2-6030E80D1223}" type="slidenum">
              <a:rPr lang="en-AU" smtClean="0"/>
              <a:t>‹#›</a:t>
            </a:fld>
            <a:endParaRPr lang="en-AU" dirty="0"/>
          </a:p>
        </p:txBody>
      </p:sp>
    </p:spTree>
    <p:extLst>
      <p:ext uri="{BB962C8B-B14F-4D97-AF65-F5344CB8AC3E}">
        <p14:creationId xmlns:p14="http://schemas.microsoft.com/office/powerpoint/2010/main" val="2159916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innovativeteachingideas.com/" TargetMode="External"/><Relationship Id="rId2" Type="http://schemas.openxmlformats.org/officeDocument/2006/relationships/hyperlink" Target="http://www.innovativeteachingideas.com/"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hyperlink" Target="https://innovativeteachingideas.com/" TargetMode="External"/><Relationship Id="rId2" Type="http://schemas.openxmlformats.org/officeDocument/2006/relationships/hyperlink" Target="http://www.innovativeteachingideas.com/"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www.edutopia.org/multiple-intelligences-assessment" TargetMode="External"/><Relationship Id="rId2"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innovativeteachingideas.com/" TargetMode="External"/><Relationship Id="rId4" Type="http://schemas.openxmlformats.org/officeDocument/2006/relationships/hyperlink" Target="http://www.innovativeteachingideas.com/"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innovativeteachingideas.com/" TargetMode="External"/><Relationship Id="rId2" Type="http://schemas.openxmlformats.org/officeDocument/2006/relationships/hyperlink" Target="http://www.innovativeteachingideas.com/"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hyperlink" Target="http://www.innovativeteachingideas.com/" TargetMode="External"/><Relationship Id="rId2" Type="http://schemas.openxmlformats.org/officeDocument/2006/relationships/image" Target="../media/image23.jpe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innovativeteachingideas.com/"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innovativeteachingideas.com/" TargetMode="External"/><Relationship Id="rId2" Type="http://schemas.openxmlformats.org/officeDocument/2006/relationships/hyperlink" Target="http://www.innovativeteachingideas.com/"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hyperlink" Target="https://innovativeteachingideas.com/" TargetMode="External"/><Relationship Id="rId2" Type="http://schemas.openxmlformats.org/officeDocument/2006/relationships/hyperlink" Target="http://www.innovativeteachingideas.com/"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hyperlink" Target="https://innovativeteachingideas.com/" TargetMode="External"/><Relationship Id="rId2" Type="http://schemas.openxmlformats.org/officeDocument/2006/relationships/hyperlink" Target="http://www.innovativeteachingideas.com/"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hyperlink" Target="https://innovativeteachingideas.com/" TargetMode="External"/><Relationship Id="rId2" Type="http://schemas.openxmlformats.org/officeDocument/2006/relationships/hyperlink" Target="http://www.innovativeteachingideas.com/"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hyperlink" Target="https://innovativeteachingideas.com/" TargetMode="External"/><Relationship Id="rId2" Type="http://schemas.openxmlformats.org/officeDocument/2006/relationships/hyperlink" Target="http://www.innovativeteachingideas.com/"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hyperlink" Target="https://innovativeteachingideas.com/" TargetMode="External"/><Relationship Id="rId2" Type="http://schemas.openxmlformats.org/officeDocument/2006/relationships/hyperlink" Target="http://www.innovativeteachingideas.com/"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www.innovativeteachingideas.com/" TargetMode="External"/><Relationship Id="rId2" Type="http://schemas.openxmlformats.org/officeDocument/2006/relationships/image" Target="../media/image2.gif"/><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innovativeteachingideas.com/"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3.png"/><Relationship Id="rId21" Type="http://schemas.openxmlformats.org/officeDocument/2006/relationships/hyperlink" Target="https://innovativeteachingideas.com/" TargetMode="External"/><Relationship Id="rId7" Type="http://schemas.openxmlformats.org/officeDocument/2006/relationships/image" Target="../media/image7.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hyperlink" Target="https://www.teacherspayteachers.com/Store/Innovative-Teaching-Ideas" TargetMode="External"/><Relationship Id="rId16" Type="http://schemas.openxmlformats.org/officeDocument/2006/relationships/image" Target="../media/image15.png"/><Relationship Id="rId20" Type="http://schemas.openxmlformats.org/officeDocument/2006/relationships/hyperlink" Target="http://www.innovativeteachingideas.com/" TargetMode="External"/><Relationship Id="rId1" Type="http://schemas.openxmlformats.org/officeDocument/2006/relationships/slideLayout" Target="../slideLayouts/slideLayout2.xml"/><Relationship Id="rId6" Type="http://schemas.openxmlformats.org/officeDocument/2006/relationships/image" Target="../media/image6.png"/><Relationship Id="rId11" Type="http://schemas.microsoft.com/office/2007/relationships/hdphoto" Target="../media/hdphoto1.wdp"/><Relationship Id="rId5" Type="http://schemas.openxmlformats.org/officeDocument/2006/relationships/image" Target="../media/image5.png"/><Relationship Id="rId15" Type="http://schemas.openxmlformats.org/officeDocument/2006/relationships/image" Target="../media/image14.png"/><Relationship Id="rId10" Type="http://schemas.openxmlformats.org/officeDocument/2006/relationships/image" Target="../media/image10.png"/><Relationship Id="rId19" Type="http://schemas.openxmlformats.org/officeDocument/2006/relationships/image" Target="../media/image18.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3.png"/><Relationship Id="rId22"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innovativeteachingideas.com/" TargetMode="External"/><Relationship Id="rId2" Type="http://schemas.openxmlformats.org/officeDocument/2006/relationships/hyperlink" Target="http://www.innovativeteachingideas.com/"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innovativeteachingideas.com/" TargetMode="External"/><Relationship Id="rId4" Type="http://schemas.openxmlformats.org/officeDocument/2006/relationships/hyperlink" Target="http://www.innovativeteachingideas.co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nnovativeteachingideas.com/" TargetMode="External"/><Relationship Id="rId2" Type="http://schemas.openxmlformats.org/officeDocument/2006/relationships/hyperlink" Target="http://www.innovativeteachingideas.com/"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hyperlink" Target="https://innovativeteachingideas.com/" TargetMode="External"/><Relationship Id="rId2" Type="http://schemas.openxmlformats.org/officeDocument/2006/relationships/hyperlink" Target="http://www.innovativeteachingideas.com/"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hyperlink" Target="https://innovativeteachingideas.com/" TargetMode="External"/><Relationship Id="rId2" Type="http://schemas.openxmlformats.org/officeDocument/2006/relationships/hyperlink" Target="http://www.innovativeteachingideas.com/"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hyperlink" Target="http://www.innovativeteachingideas.com/" TargetMode="External"/><Relationship Id="rId2" Type="http://schemas.openxmlformats.org/officeDocument/2006/relationships/image" Target="../media/image2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859F4-F956-4630-8623-5C0BB1CF8AC7}"/>
              </a:ext>
            </a:extLst>
          </p:cNvPr>
          <p:cNvSpPr>
            <a:spLocks noGrp="1"/>
          </p:cNvSpPr>
          <p:nvPr>
            <p:ph type="ctrTitle"/>
          </p:nvPr>
        </p:nvSpPr>
        <p:spPr/>
        <p:txBody>
          <a:bodyPr>
            <a:normAutofit/>
          </a:bodyPr>
          <a:lstStyle/>
          <a:p>
            <a:r>
              <a:rPr lang="en-AU" sz="5400" dirty="0">
                <a:latin typeface="Century Gothic" panose="020B0502020202020204" pitchFamily="34" charset="0"/>
              </a:rPr>
              <a:t>The next 2 pages are the handout for students.  Edit as required and print back to back</a:t>
            </a:r>
          </a:p>
        </p:txBody>
      </p:sp>
      <p:sp>
        <p:nvSpPr>
          <p:cNvPr id="3" name="TextBox 2">
            <a:extLst>
              <a:ext uri="{FF2B5EF4-FFF2-40B4-BE49-F238E27FC236}">
                <a16:creationId xmlns:a16="http://schemas.microsoft.com/office/drawing/2014/main" id="{2258A751-B2BF-4FDD-A451-A446473E1A38}"/>
              </a:ext>
            </a:extLst>
          </p:cNvPr>
          <p:cNvSpPr txBox="1"/>
          <p:nvPr/>
        </p:nvSpPr>
        <p:spPr>
          <a:xfrm>
            <a:off x="2547256" y="12251525"/>
            <a:ext cx="4506686" cy="246221"/>
          </a:xfrm>
          <a:prstGeom prst="rect">
            <a:avLst/>
          </a:prstGeom>
          <a:noFill/>
        </p:spPr>
        <p:txBody>
          <a:bodyPr wrap="square" rtlCol="0">
            <a:spAutoFit/>
          </a:bodyPr>
          <a:lstStyle/>
          <a:p>
            <a:pPr algn="ctr"/>
            <a:r>
              <a:rPr lang="en-AU" sz="1000" dirty="0">
                <a:hlinkClick r:id="rId2"/>
              </a:rPr>
              <a:t>Copyright innovativeteachingideas.com</a:t>
            </a:r>
            <a:endParaRPr lang="en-US" sz="1000" dirty="0"/>
          </a:p>
        </p:txBody>
      </p:sp>
      <p:pic>
        <p:nvPicPr>
          <p:cNvPr id="4" name="Picture 3">
            <a:hlinkClick r:id="rId3"/>
            <a:extLst>
              <a:ext uri="{FF2B5EF4-FFF2-40B4-BE49-F238E27FC236}">
                <a16:creationId xmlns:a16="http://schemas.microsoft.com/office/drawing/2014/main" id="{CFD18138-EC21-4BF8-92E0-8F129ED1F65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79402" y="7810025"/>
            <a:ext cx="1442395" cy="1442395"/>
          </a:xfrm>
          <a:prstGeom prst="rect">
            <a:avLst/>
          </a:prstGeom>
        </p:spPr>
      </p:pic>
    </p:spTree>
    <p:extLst>
      <p:ext uri="{BB962C8B-B14F-4D97-AF65-F5344CB8AC3E}">
        <p14:creationId xmlns:p14="http://schemas.microsoft.com/office/powerpoint/2010/main" val="658731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97D6DA4-E5A9-4426-AE17-8D778BDEDEE0}"/>
              </a:ext>
            </a:extLst>
          </p:cNvPr>
          <p:cNvSpPr/>
          <p:nvPr/>
        </p:nvSpPr>
        <p:spPr>
          <a:xfrm>
            <a:off x="472698" y="402956"/>
            <a:ext cx="8632556" cy="82141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latin typeface="Century Gothic" panose="020B0502020202020204" pitchFamily="34" charset="0"/>
              </a:rPr>
              <a:t>Self-Reflection Tool</a:t>
            </a:r>
          </a:p>
        </p:txBody>
      </p:sp>
      <p:sp>
        <p:nvSpPr>
          <p:cNvPr id="2" name="Rectangle: Rounded Corners 1">
            <a:extLst>
              <a:ext uri="{FF2B5EF4-FFF2-40B4-BE49-F238E27FC236}">
                <a16:creationId xmlns:a16="http://schemas.microsoft.com/office/drawing/2014/main" id="{E96FD73C-5B40-41B8-A046-6324F579466B}"/>
              </a:ext>
            </a:extLst>
          </p:cNvPr>
          <p:cNvSpPr/>
          <p:nvPr/>
        </p:nvSpPr>
        <p:spPr>
          <a:xfrm>
            <a:off x="472698" y="1410346"/>
            <a:ext cx="8632556" cy="10556307"/>
          </a:xfrm>
          <a:prstGeom prst="roundRect">
            <a:avLst>
              <a:gd name="adj" fmla="val 2324"/>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6" name="TextBox 5">
            <a:extLst>
              <a:ext uri="{FF2B5EF4-FFF2-40B4-BE49-F238E27FC236}">
                <a16:creationId xmlns:a16="http://schemas.microsoft.com/office/drawing/2014/main" id="{2292454D-ED11-444D-A598-B255CF83313C}"/>
              </a:ext>
            </a:extLst>
          </p:cNvPr>
          <p:cNvSpPr txBox="1"/>
          <p:nvPr/>
        </p:nvSpPr>
        <p:spPr>
          <a:xfrm>
            <a:off x="747793" y="1625360"/>
            <a:ext cx="8082366" cy="10341293"/>
          </a:xfrm>
          <a:prstGeom prst="rect">
            <a:avLst/>
          </a:prstGeom>
          <a:noFill/>
        </p:spPr>
        <p:txBody>
          <a:bodyPr wrap="square" rtlCol="0">
            <a:spAutoFit/>
          </a:bodyPr>
          <a:lstStyle/>
          <a:p>
            <a:pPr algn="r"/>
            <a:r>
              <a:rPr lang="en-AU" b="1" dirty="0">
                <a:latin typeface="Century Gothic" panose="020B0502020202020204" pitchFamily="34" charset="0"/>
              </a:rPr>
              <a:t>Date:  </a:t>
            </a:r>
            <a:r>
              <a:rPr lang="en-AU" b="1" u="sng" dirty="0">
                <a:latin typeface="Century Gothic" panose="020B0502020202020204" pitchFamily="34" charset="0"/>
              </a:rPr>
              <a:t>					</a:t>
            </a:r>
            <a:endParaRPr lang="en-AU" b="1" dirty="0">
              <a:latin typeface="Century Gothic" panose="020B0502020202020204" pitchFamily="34" charset="0"/>
            </a:endParaRPr>
          </a:p>
          <a:p>
            <a:endParaRPr lang="en-AU" b="1" dirty="0">
              <a:latin typeface="Century Gothic" panose="020B0502020202020204" pitchFamily="34" charset="0"/>
            </a:endParaRPr>
          </a:p>
          <a:p>
            <a:r>
              <a:rPr lang="en-AU" b="1" dirty="0">
                <a:latin typeface="Century Gothic" panose="020B0502020202020204" pitchFamily="34" charset="0"/>
              </a:rPr>
              <a:t>What did I do? </a:t>
            </a:r>
            <a:r>
              <a:rPr lang="en-AU" b="1" u="sng" dirty="0">
                <a:latin typeface="Century Gothic" panose="020B0502020202020204" pitchFamily="34" charset="0"/>
              </a:rPr>
              <a:t>																																																																																																			</a:t>
            </a:r>
          </a:p>
          <a:p>
            <a:endParaRPr lang="en-AU" b="1" u="sng" dirty="0">
              <a:latin typeface="Century Gothic" panose="020B0502020202020204" pitchFamily="34" charset="0"/>
            </a:endParaRPr>
          </a:p>
          <a:p>
            <a:r>
              <a:rPr lang="en-AU" b="1" dirty="0">
                <a:latin typeface="Century Gothic" panose="020B0502020202020204" pitchFamily="34" charset="0"/>
              </a:rPr>
              <a:t>What was successful?  </a:t>
            </a:r>
            <a:r>
              <a:rPr lang="en-AU" b="1" u="sng" dirty="0">
                <a:latin typeface="Century Gothic" panose="020B0502020202020204" pitchFamily="34" charset="0"/>
              </a:rPr>
              <a:t>																																																																																																																		</a:t>
            </a:r>
          </a:p>
          <a:p>
            <a:endParaRPr lang="en-AU" b="1" u="sng" dirty="0">
              <a:latin typeface="Century Gothic" panose="020B0502020202020204" pitchFamily="34" charset="0"/>
            </a:endParaRPr>
          </a:p>
          <a:p>
            <a:r>
              <a:rPr lang="en-AU" b="1" dirty="0">
                <a:latin typeface="Century Gothic" panose="020B0502020202020204" pitchFamily="34" charset="0"/>
              </a:rPr>
              <a:t>What was a failure?  </a:t>
            </a:r>
            <a:r>
              <a:rPr lang="en-AU" b="1" u="sng" dirty="0">
                <a:latin typeface="Century Gothic" panose="020B0502020202020204" pitchFamily="34" charset="0"/>
              </a:rPr>
              <a:t>																																																																																																		</a:t>
            </a:r>
          </a:p>
          <a:p>
            <a:endParaRPr lang="en-AU" b="1" u="sng" dirty="0">
              <a:latin typeface="Century Gothic" panose="020B0502020202020204" pitchFamily="34" charset="0"/>
            </a:endParaRPr>
          </a:p>
          <a:p>
            <a:r>
              <a:rPr lang="en-AU" b="1" dirty="0">
                <a:latin typeface="Century Gothic" panose="020B0502020202020204" pitchFamily="34" charset="0"/>
              </a:rPr>
              <a:t>What is my next step?  </a:t>
            </a:r>
            <a:r>
              <a:rPr lang="en-AU" b="1" u="sng" dirty="0">
                <a:latin typeface="Century Gothic" panose="020B0502020202020204" pitchFamily="34" charset="0"/>
              </a:rPr>
              <a:t>																																																																																</a:t>
            </a:r>
          </a:p>
          <a:p>
            <a:endParaRPr lang="en-AU" b="1" u="sng" dirty="0">
              <a:latin typeface="Century Gothic" panose="020B0502020202020204" pitchFamily="34" charset="0"/>
            </a:endParaRPr>
          </a:p>
          <a:p>
            <a:r>
              <a:rPr lang="en-AU" b="1" dirty="0">
                <a:latin typeface="Century Gothic" panose="020B0502020202020204" pitchFamily="34" charset="0"/>
              </a:rPr>
              <a:t>What did I see today that gave me a new insight or idea?  </a:t>
            </a:r>
            <a:r>
              <a:rPr lang="en-AU" b="1" u="sng" dirty="0">
                <a:latin typeface="Century Gothic" panose="020B0502020202020204" pitchFamily="34" charset="0"/>
              </a:rPr>
              <a:t>																																																																																								</a:t>
            </a:r>
            <a:endParaRPr lang="en-AU" b="1" dirty="0">
              <a:latin typeface="Century Gothic" panose="020B0502020202020204" pitchFamily="34" charset="0"/>
            </a:endParaRPr>
          </a:p>
        </p:txBody>
      </p:sp>
      <p:sp>
        <p:nvSpPr>
          <p:cNvPr id="5" name="TextBox 4">
            <a:extLst>
              <a:ext uri="{FF2B5EF4-FFF2-40B4-BE49-F238E27FC236}">
                <a16:creationId xmlns:a16="http://schemas.microsoft.com/office/drawing/2014/main" id="{DF66B232-CE4F-4DC9-BA9B-8C5A339DAFE3}"/>
              </a:ext>
            </a:extLst>
          </p:cNvPr>
          <p:cNvSpPr txBox="1"/>
          <p:nvPr/>
        </p:nvSpPr>
        <p:spPr>
          <a:xfrm>
            <a:off x="2547257" y="12202886"/>
            <a:ext cx="4506686" cy="246221"/>
          </a:xfrm>
          <a:prstGeom prst="rect">
            <a:avLst/>
          </a:prstGeom>
          <a:noFill/>
        </p:spPr>
        <p:txBody>
          <a:bodyPr wrap="square" rtlCol="0">
            <a:spAutoFit/>
          </a:bodyPr>
          <a:lstStyle/>
          <a:p>
            <a:pPr algn="ctr"/>
            <a:r>
              <a:rPr lang="en-AU" sz="1000" dirty="0">
                <a:hlinkClick r:id="rId2"/>
              </a:rPr>
              <a:t>Copyright innovativeteachingideas.com</a:t>
            </a:r>
            <a:endParaRPr lang="en-US" sz="1000" dirty="0"/>
          </a:p>
        </p:txBody>
      </p:sp>
      <p:pic>
        <p:nvPicPr>
          <p:cNvPr id="7" name="Picture 6">
            <a:hlinkClick r:id="rId3"/>
            <a:extLst>
              <a:ext uri="{FF2B5EF4-FFF2-40B4-BE49-F238E27FC236}">
                <a16:creationId xmlns:a16="http://schemas.microsoft.com/office/drawing/2014/main" id="{F8A25A60-6A21-49F8-911E-22A60CAE33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50298" y="12094666"/>
            <a:ext cx="370436" cy="370436"/>
          </a:xfrm>
          <a:prstGeom prst="rect">
            <a:avLst/>
          </a:prstGeom>
        </p:spPr>
      </p:pic>
    </p:spTree>
    <p:extLst>
      <p:ext uri="{BB962C8B-B14F-4D97-AF65-F5344CB8AC3E}">
        <p14:creationId xmlns:p14="http://schemas.microsoft.com/office/powerpoint/2010/main" val="705096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1B1F2B0-484A-493F-A7CE-313CE2090158}"/>
              </a:ext>
            </a:extLst>
          </p:cNvPr>
          <p:cNvSpPr/>
          <p:nvPr/>
        </p:nvSpPr>
        <p:spPr>
          <a:xfrm>
            <a:off x="472698" y="402956"/>
            <a:ext cx="8632556" cy="82141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latin typeface="Century Gothic" panose="020B0502020202020204" pitchFamily="34" charset="0"/>
              </a:rPr>
              <a:t>Multiple Intelligence Reflection</a:t>
            </a:r>
          </a:p>
        </p:txBody>
      </p:sp>
      <p:pic>
        <p:nvPicPr>
          <p:cNvPr id="6" name="Picture 5">
            <a:extLst>
              <a:ext uri="{FF2B5EF4-FFF2-40B4-BE49-F238E27FC236}">
                <a16:creationId xmlns:a16="http://schemas.microsoft.com/office/drawing/2014/main" id="{5E7E5CD0-CA10-43E8-BE1B-364E2B72C8A8}"/>
              </a:ext>
            </a:extLst>
          </p:cNvPr>
          <p:cNvPicPr>
            <a:picLocks noChangeAspect="1"/>
          </p:cNvPicPr>
          <p:nvPr/>
        </p:nvPicPr>
        <p:blipFill>
          <a:blip r:embed="rId2"/>
          <a:stretch>
            <a:fillRect/>
          </a:stretch>
        </p:blipFill>
        <p:spPr>
          <a:xfrm>
            <a:off x="5377542" y="1380576"/>
            <a:ext cx="3973308" cy="2328723"/>
          </a:xfrm>
          <a:prstGeom prst="rect">
            <a:avLst/>
          </a:prstGeom>
        </p:spPr>
      </p:pic>
      <p:sp>
        <p:nvSpPr>
          <p:cNvPr id="9" name="Rectangle: Rounded Corners 8">
            <a:extLst>
              <a:ext uri="{FF2B5EF4-FFF2-40B4-BE49-F238E27FC236}">
                <a16:creationId xmlns:a16="http://schemas.microsoft.com/office/drawing/2014/main" id="{8854E223-7645-40CD-BE49-7A9AFF916CC4}"/>
              </a:ext>
            </a:extLst>
          </p:cNvPr>
          <p:cNvSpPr/>
          <p:nvPr/>
        </p:nvSpPr>
        <p:spPr>
          <a:xfrm>
            <a:off x="472699" y="4167589"/>
            <a:ext cx="8632556" cy="2122714"/>
          </a:xfrm>
          <a:prstGeom prst="roundRect">
            <a:avLst>
              <a:gd name="adj" fmla="val 8975"/>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AU" b="1" dirty="0">
                <a:solidFill>
                  <a:schemeClr val="tx1"/>
                </a:solidFill>
                <a:latin typeface="Century Gothic" panose="020B0502020202020204" pitchFamily="34" charset="0"/>
              </a:rPr>
              <a:t>My strengths according to the test were…</a:t>
            </a:r>
            <a:endParaRPr lang="en-US" b="1" dirty="0">
              <a:solidFill>
                <a:schemeClr val="tx1"/>
              </a:solidFill>
              <a:latin typeface="Century Gothic" panose="020B0502020202020204" pitchFamily="34" charset="0"/>
            </a:endParaRPr>
          </a:p>
        </p:txBody>
      </p:sp>
      <p:sp>
        <p:nvSpPr>
          <p:cNvPr id="10" name="Rectangle: Rounded Corners 9">
            <a:extLst>
              <a:ext uri="{FF2B5EF4-FFF2-40B4-BE49-F238E27FC236}">
                <a16:creationId xmlns:a16="http://schemas.microsoft.com/office/drawing/2014/main" id="{ADEEE6ED-01F6-408D-A1C6-77A45D97F7DB}"/>
              </a:ext>
            </a:extLst>
          </p:cNvPr>
          <p:cNvSpPr/>
          <p:nvPr/>
        </p:nvSpPr>
        <p:spPr>
          <a:xfrm>
            <a:off x="472698" y="6562446"/>
            <a:ext cx="8632556" cy="2122714"/>
          </a:xfrm>
          <a:prstGeom prst="roundRect">
            <a:avLst>
              <a:gd name="adj" fmla="val 8975"/>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AU" b="1" dirty="0">
                <a:solidFill>
                  <a:schemeClr val="tx1"/>
                </a:solidFill>
                <a:latin typeface="Century Gothic" panose="020B0502020202020204" pitchFamily="34" charset="0"/>
              </a:rPr>
              <a:t>My weaknesses according to the test were…</a:t>
            </a:r>
            <a:endParaRPr lang="en-US" b="1" dirty="0">
              <a:solidFill>
                <a:schemeClr val="tx1"/>
              </a:solidFill>
              <a:latin typeface="Century Gothic" panose="020B0502020202020204" pitchFamily="34" charset="0"/>
            </a:endParaRPr>
          </a:p>
        </p:txBody>
      </p:sp>
      <p:sp>
        <p:nvSpPr>
          <p:cNvPr id="11" name="Rectangle: Rounded Corners 10">
            <a:extLst>
              <a:ext uri="{FF2B5EF4-FFF2-40B4-BE49-F238E27FC236}">
                <a16:creationId xmlns:a16="http://schemas.microsoft.com/office/drawing/2014/main" id="{E6183844-24BA-490B-AC69-D6DA4689E5AC}"/>
              </a:ext>
            </a:extLst>
          </p:cNvPr>
          <p:cNvSpPr/>
          <p:nvPr/>
        </p:nvSpPr>
        <p:spPr>
          <a:xfrm>
            <a:off x="484322" y="8957303"/>
            <a:ext cx="8632556" cy="3036901"/>
          </a:xfrm>
          <a:prstGeom prst="roundRect">
            <a:avLst>
              <a:gd name="adj" fmla="val 8975"/>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AU" b="1" dirty="0">
                <a:solidFill>
                  <a:schemeClr val="tx1"/>
                </a:solidFill>
                <a:latin typeface="Century Gothic" panose="020B0502020202020204" pitchFamily="34" charset="0"/>
              </a:rPr>
              <a:t>Do I agree with these? And why?</a:t>
            </a:r>
            <a:endParaRPr lang="en-US" b="1" dirty="0">
              <a:solidFill>
                <a:schemeClr val="tx1"/>
              </a:solidFill>
              <a:latin typeface="Century Gothic" panose="020B0502020202020204" pitchFamily="34" charset="0"/>
            </a:endParaRPr>
          </a:p>
        </p:txBody>
      </p:sp>
      <p:sp>
        <p:nvSpPr>
          <p:cNvPr id="12" name="TextBox 11">
            <a:extLst>
              <a:ext uri="{FF2B5EF4-FFF2-40B4-BE49-F238E27FC236}">
                <a16:creationId xmlns:a16="http://schemas.microsoft.com/office/drawing/2014/main" id="{8FCAB552-3307-4DF3-80D2-5D029BA8F94C}"/>
              </a:ext>
            </a:extLst>
          </p:cNvPr>
          <p:cNvSpPr txBox="1"/>
          <p:nvPr/>
        </p:nvSpPr>
        <p:spPr>
          <a:xfrm>
            <a:off x="472697" y="1276746"/>
            <a:ext cx="5057245" cy="2800767"/>
          </a:xfrm>
          <a:prstGeom prst="rect">
            <a:avLst/>
          </a:prstGeom>
          <a:noFill/>
        </p:spPr>
        <p:txBody>
          <a:bodyPr wrap="square" rtlCol="0">
            <a:spAutoFit/>
          </a:bodyPr>
          <a:lstStyle/>
          <a:p>
            <a:r>
              <a:rPr lang="en-AU" sz="1550" b="1" dirty="0">
                <a:latin typeface="Century Gothic" panose="020B0502020202020204" pitchFamily="34" charset="0"/>
              </a:rPr>
              <a:t>Like everything else in life we are all unique learners.  Howard Gardner, a famous educational researcher came up with 8 different styles of learning, and you both learn more about them and complete a simple 5 minute test to identify your learning style </a:t>
            </a:r>
            <a:r>
              <a:rPr lang="en-AU" sz="1550" b="1" dirty="0">
                <a:latin typeface="Century Gothic" panose="020B0502020202020204" pitchFamily="34" charset="0"/>
                <a:hlinkClick r:id="rId3"/>
              </a:rPr>
              <a:t>here.  </a:t>
            </a:r>
            <a:endParaRPr lang="en-AU" sz="1550" b="1" dirty="0">
              <a:latin typeface="Century Gothic" panose="020B0502020202020204" pitchFamily="34" charset="0"/>
            </a:endParaRPr>
          </a:p>
          <a:p>
            <a:endParaRPr lang="en-AU" sz="1550" b="1" dirty="0">
              <a:latin typeface="Century Gothic" panose="020B0502020202020204" pitchFamily="34" charset="0"/>
            </a:endParaRPr>
          </a:p>
          <a:p>
            <a:r>
              <a:rPr lang="en-AU" sz="1550" b="1" dirty="0">
                <a:latin typeface="Century Gothic" panose="020B0502020202020204" pitchFamily="34" charset="0"/>
              </a:rPr>
              <a:t>Copy your results over the one to the right and fill out the reflection tool below to examine your preferred learning styles and explore whether you agree with them.</a:t>
            </a:r>
            <a:endParaRPr lang="en-US" sz="1550" b="1" dirty="0">
              <a:latin typeface="Century Gothic" panose="020B0502020202020204" pitchFamily="34" charset="0"/>
            </a:endParaRPr>
          </a:p>
        </p:txBody>
      </p:sp>
      <p:sp>
        <p:nvSpPr>
          <p:cNvPr id="13" name="Rectangle 12">
            <a:extLst>
              <a:ext uri="{FF2B5EF4-FFF2-40B4-BE49-F238E27FC236}">
                <a16:creationId xmlns:a16="http://schemas.microsoft.com/office/drawing/2014/main" id="{40566E27-8480-4697-BD26-12FA752EA618}"/>
              </a:ext>
            </a:extLst>
          </p:cNvPr>
          <p:cNvSpPr/>
          <p:nvPr/>
        </p:nvSpPr>
        <p:spPr>
          <a:xfrm>
            <a:off x="5295264" y="3769908"/>
            <a:ext cx="3809990" cy="307777"/>
          </a:xfrm>
          <a:prstGeom prst="rect">
            <a:avLst/>
          </a:prstGeom>
        </p:spPr>
        <p:txBody>
          <a:bodyPr wrap="square">
            <a:spAutoFit/>
          </a:bodyPr>
          <a:lstStyle/>
          <a:p>
            <a:pPr algn="just"/>
            <a:r>
              <a:rPr lang="en-AU" sz="1400" b="1" dirty="0">
                <a:hlinkClick r:id="rId3"/>
              </a:rPr>
              <a:t>edutopia.org/multiple-intelligences-assessment</a:t>
            </a:r>
            <a:r>
              <a:rPr lang="en-AU" sz="1400" b="1" dirty="0"/>
              <a:t> </a:t>
            </a:r>
          </a:p>
        </p:txBody>
      </p:sp>
      <p:sp>
        <p:nvSpPr>
          <p:cNvPr id="14" name="TextBox 13">
            <a:extLst>
              <a:ext uri="{FF2B5EF4-FFF2-40B4-BE49-F238E27FC236}">
                <a16:creationId xmlns:a16="http://schemas.microsoft.com/office/drawing/2014/main" id="{E995B7C0-DC6F-4E87-AE19-F0430028D5C3}"/>
              </a:ext>
            </a:extLst>
          </p:cNvPr>
          <p:cNvSpPr txBox="1"/>
          <p:nvPr/>
        </p:nvSpPr>
        <p:spPr>
          <a:xfrm>
            <a:off x="2547257" y="12202886"/>
            <a:ext cx="4506686" cy="246221"/>
          </a:xfrm>
          <a:prstGeom prst="rect">
            <a:avLst/>
          </a:prstGeom>
          <a:noFill/>
        </p:spPr>
        <p:txBody>
          <a:bodyPr wrap="square" rtlCol="0">
            <a:spAutoFit/>
          </a:bodyPr>
          <a:lstStyle/>
          <a:p>
            <a:pPr algn="ctr"/>
            <a:r>
              <a:rPr lang="en-AU" sz="1000" dirty="0">
                <a:hlinkClick r:id="rId4"/>
              </a:rPr>
              <a:t>Copyright innovativeteachingideas.com</a:t>
            </a:r>
            <a:endParaRPr lang="en-US" sz="1000" dirty="0"/>
          </a:p>
        </p:txBody>
      </p:sp>
      <p:pic>
        <p:nvPicPr>
          <p:cNvPr id="15" name="Picture 14">
            <a:hlinkClick r:id="rId5"/>
            <a:extLst>
              <a:ext uri="{FF2B5EF4-FFF2-40B4-BE49-F238E27FC236}">
                <a16:creationId xmlns:a16="http://schemas.microsoft.com/office/drawing/2014/main" id="{51CBB39F-ACBE-4F18-AA85-01A6B15D01C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50298" y="12094666"/>
            <a:ext cx="370436" cy="370436"/>
          </a:xfrm>
          <a:prstGeom prst="rect">
            <a:avLst/>
          </a:prstGeom>
        </p:spPr>
      </p:pic>
    </p:spTree>
    <p:extLst>
      <p:ext uri="{BB962C8B-B14F-4D97-AF65-F5344CB8AC3E}">
        <p14:creationId xmlns:p14="http://schemas.microsoft.com/office/powerpoint/2010/main" val="3867068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1B1F2B0-484A-493F-A7CE-313CE2090158}"/>
              </a:ext>
            </a:extLst>
          </p:cNvPr>
          <p:cNvSpPr/>
          <p:nvPr/>
        </p:nvSpPr>
        <p:spPr>
          <a:xfrm>
            <a:off x="472698" y="402956"/>
            <a:ext cx="8632556" cy="82141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latin typeface="Century Gothic" panose="020B0502020202020204" pitchFamily="34" charset="0"/>
              </a:rPr>
              <a:t>Passion Project Action Planner for Students</a:t>
            </a:r>
          </a:p>
        </p:txBody>
      </p:sp>
      <p:graphicFrame>
        <p:nvGraphicFramePr>
          <p:cNvPr id="2" name="Table 1">
            <a:extLst>
              <a:ext uri="{FF2B5EF4-FFF2-40B4-BE49-F238E27FC236}">
                <a16:creationId xmlns:a16="http://schemas.microsoft.com/office/drawing/2014/main" id="{34076595-4674-4889-AF55-51CA0E4502F4}"/>
              </a:ext>
            </a:extLst>
          </p:cNvPr>
          <p:cNvGraphicFramePr>
            <a:graphicFrameLocks noGrp="1"/>
          </p:cNvGraphicFramePr>
          <p:nvPr>
            <p:extLst>
              <p:ext uri="{D42A27DB-BD31-4B8C-83A1-F6EECF244321}">
                <p14:modId xmlns:p14="http://schemas.microsoft.com/office/powerpoint/2010/main" val="640636463"/>
              </p:ext>
            </p:extLst>
          </p:nvPr>
        </p:nvGraphicFramePr>
        <p:xfrm>
          <a:off x="472698" y="1450109"/>
          <a:ext cx="8632557" cy="10335528"/>
        </p:xfrm>
        <a:graphic>
          <a:graphicData uri="http://schemas.openxmlformats.org/drawingml/2006/table">
            <a:tbl>
              <a:tblPr firstRow="1" bandRow="1">
                <a:tableStyleId>{5C22544A-7EE6-4342-B048-85BDC9FD1C3A}</a:tableStyleId>
              </a:tblPr>
              <a:tblGrid>
                <a:gridCol w="1744816">
                  <a:extLst>
                    <a:ext uri="{9D8B030D-6E8A-4147-A177-3AD203B41FA5}">
                      <a16:colId xmlns:a16="http://schemas.microsoft.com/office/drawing/2014/main" val="4021524690"/>
                    </a:ext>
                  </a:extLst>
                </a:gridCol>
                <a:gridCol w="1744816">
                  <a:extLst>
                    <a:ext uri="{9D8B030D-6E8A-4147-A177-3AD203B41FA5}">
                      <a16:colId xmlns:a16="http://schemas.microsoft.com/office/drawing/2014/main" val="1331979431"/>
                    </a:ext>
                  </a:extLst>
                </a:gridCol>
                <a:gridCol w="1744816">
                  <a:extLst>
                    <a:ext uri="{9D8B030D-6E8A-4147-A177-3AD203B41FA5}">
                      <a16:colId xmlns:a16="http://schemas.microsoft.com/office/drawing/2014/main" val="2087508865"/>
                    </a:ext>
                  </a:extLst>
                </a:gridCol>
                <a:gridCol w="1744816">
                  <a:extLst>
                    <a:ext uri="{9D8B030D-6E8A-4147-A177-3AD203B41FA5}">
                      <a16:colId xmlns:a16="http://schemas.microsoft.com/office/drawing/2014/main" val="1462523447"/>
                    </a:ext>
                  </a:extLst>
                </a:gridCol>
                <a:gridCol w="1653293">
                  <a:extLst>
                    <a:ext uri="{9D8B030D-6E8A-4147-A177-3AD203B41FA5}">
                      <a16:colId xmlns:a16="http://schemas.microsoft.com/office/drawing/2014/main" val="2942071352"/>
                    </a:ext>
                  </a:extLst>
                </a:gridCol>
              </a:tblGrid>
              <a:tr h="738909">
                <a:tc>
                  <a:txBody>
                    <a:bodyPr/>
                    <a:lstStyle/>
                    <a:p>
                      <a:pPr algn="ctr"/>
                      <a:r>
                        <a:rPr lang="en-AU" sz="1400" dirty="0">
                          <a:solidFill>
                            <a:schemeClr val="bg1"/>
                          </a:solidFill>
                          <a:latin typeface="Century Gothic" panose="020B0502020202020204" pitchFamily="34" charset="0"/>
                        </a:rPr>
                        <a:t>Action Steps</a:t>
                      </a:r>
                    </a:p>
                    <a:p>
                      <a:pPr algn="ctr"/>
                      <a:r>
                        <a:rPr lang="en-AU" sz="1400" dirty="0">
                          <a:solidFill>
                            <a:schemeClr val="bg1"/>
                          </a:solidFill>
                          <a:latin typeface="Century Gothic" panose="020B0502020202020204" pitchFamily="34" charset="0"/>
                        </a:rPr>
                        <a:t>(List in priority)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5000"/>
                      </a:schemeClr>
                    </a:solidFill>
                  </a:tcPr>
                </a:tc>
                <a:tc>
                  <a:txBody>
                    <a:bodyPr/>
                    <a:lstStyle/>
                    <a:p>
                      <a:pPr algn="ctr"/>
                      <a:r>
                        <a:rPr lang="en-AU" sz="1400" dirty="0">
                          <a:solidFill>
                            <a:schemeClr val="bg1"/>
                          </a:solidFill>
                          <a:latin typeface="Century Gothic" panose="020B0502020202020204" pitchFamily="34" charset="0"/>
                        </a:rPr>
                        <a:t>When will it be done?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5000"/>
                      </a:schemeClr>
                    </a:solidFill>
                  </a:tcPr>
                </a:tc>
                <a:tc>
                  <a:txBody>
                    <a:bodyPr/>
                    <a:lstStyle/>
                    <a:p>
                      <a:pPr algn="ctr"/>
                      <a:r>
                        <a:rPr lang="en-AU" sz="1400" dirty="0">
                          <a:solidFill>
                            <a:schemeClr val="bg1"/>
                          </a:solidFill>
                          <a:latin typeface="Century Gothic" panose="020B0502020202020204" pitchFamily="34" charset="0"/>
                        </a:rPr>
                        <a:t>What tools &amp; Resources do I need?  What have I got?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5000"/>
                      </a:schemeClr>
                    </a:solidFill>
                  </a:tcPr>
                </a:tc>
                <a:tc>
                  <a:txBody>
                    <a:bodyPr/>
                    <a:lstStyle/>
                    <a:p>
                      <a:pPr algn="ctr"/>
                      <a:r>
                        <a:rPr lang="en-AU" sz="1400" dirty="0">
                          <a:solidFill>
                            <a:schemeClr val="bg1"/>
                          </a:solidFill>
                          <a:latin typeface="Century Gothic" panose="020B0502020202020204" pitchFamily="34" charset="0"/>
                        </a:rPr>
                        <a:t>Are there any barriers which may impede me? Thoughts?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5000"/>
                      </a:schemeClr>
                    </a:solidFill>
                  </a:tcPr>
                </a:tc>
                <a:tc>
                  <a:txBody>
                    <a:bodyPr/>
                    <a:lstStyle/>
                    <a:p>
                      <a:pPr algn="ctr"/>
                      <a:r>
                        <a:rPr lang="en-AU" sz="1400" dirty="0">
                          <a:solidFill>
                            <a:schemeClr val="bg1"/>
                          </a:solidFill>
                          <a:latin typeface="Century Gothic" panose="020B0502020202020204" pitchFamily="34" charset="0"/>
                        </a:rPr>
                        <a:t>Completed?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5000"/>
                      </a:schemeClr>
                    </a:solidFill>
                  </a:tcPr>
                </a:tc>
                <a:extLst>
                  <a:ext uri="{0D108BD9-81ED-4DB2-BD59-A6C34878D82A}">
                    <a16:rowId xmlns:a16="http://schemas.microsoft.com/office/drawing/2014/main" val="2341329963"/>
                  </a:ext>
                </a:extLst>
              </a:tr>
              <a:tr h="1565108">
                <a:tc>
                  <a:txBody>
                    <a:bodyPr/>
                    <a:lstStyle/>
                    <a:p>
                      <a:endParaRPr lang="en-AU"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AU"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AU"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AU"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AU"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41729967"/>
                  </a:ext>
                </a:extLst>
              </a:tr>
              <a:tr h="1565108">
                <a:tc>
                  <a:txBody>
                    <a:bodyPr/>
                    <a:lstStyle/>
                    <a:p>
                      <a:endParaRPr lang="en-AU"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AU"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AU"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AU"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AU"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21994189"/>
                  </a:ext>
                </a:extLst>
              </a:tr>
              <a:tr h="1565108">
                <a:tc>
                  <a:txBody>
                    <a:bodyPr/>
                    <a:lstStyle/>
                    <a:p>
                      <a:endParaRPr lang="en-AU"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AU"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AU"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AU"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AU"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1359352"/>
                  </a:ext>
                </a:extLst>
              </a:tr>
              <a:tr h="1565108">
                <a:tc>
                  <a:txBody>
                    <a:bodyPr/>
                    <a:lstStyle/>
                    <a:p>
                      <a:endParaRPr lang="en-AU"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AU"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AU"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AU"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AU"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30945093"/>
                  </a:ext>
                </a:extLst>
              </a:tr>
              <a:tr h="1565108">
                <a:tc>
                  <a:txBody>
                    <a:bodyPr/>
                    <a:lstStyle/>
                    <a:p>
                      <a:endParaRPr lang="en-AU"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AU"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AU"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AU"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AU"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27936226"/>
                  </a:ext>
                </a:extLst>
              </a:tr>
              <a:tr h="1565108">
                <a:tc>
                  <a:txBody>
                    <a:bodyPr/>
                    <a:lstStyle/>
                    <a:p>
                      <a:endParaRPr lang="en-AU"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AU"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AU"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AU"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AU"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70564599"/>
                  </a:ext>
                </a:extLst>
              </a:tr>
            </a:tbl>
          </a:graphicData>
        </a:graphic>
      </p:graphicFrame>
      <p:sp>
        <p:nvSpPr>
          <p:cNvPr id="4" name="TextBox 3">
            <a:extLst>
              <a:ext uri="{FF2B5EF4-FFF2-40B4-BE49-F238E27FC236}">
                <a16:creationId xmlns:a16="http://schemas.microsoft.com/office/drawing/2014/main" id="{45A74368-E339-4D8C-8FB4-18719DB768B4}"/>
              </a:ext>
            </a:extLst>
          </p:cNvPr>
          <p:cNvSpPr txBox="1"/>
          <p:nvPr/>
        </p:nvSpPr>
        <p:spPr>
          <a:xfrm>
            <a:off x="2547257" y="12202886"/>
            <a:ext cx="4506686" cy="246221"/>
          </a:xfrm>
          <a:prstGeom prst="rect">
            <a:avLst/>
          </a:prstGeom>
          <a:noFill/>
        </p:spPr>
        <p:txBody>
          <a:bodyPr wrap="square" rtlCol="0">
            <a:spAutoFit/>
          </a:bodyPr>
          <a:lstStyle/>
          <a:p>
            <a:pPr algn="ctr"/>
            <a:r>
              <a:rPr lang="en-AU" sz="1000" dirty="0">
                <a:hlinkClick r:id="rId2"/>
              </a:rPr>
              <a:t>Copyright innovativeteachingideas.com</a:t>
            </a:r>
            <a:endParaRPr lang="en-US" sz="1000" dirty="0"/>
          </a:p>
        </p:txBody>
      </p:sp>
      <p:pic>
        <p:nvPicPr>
          <p:cNvPr id="6" name="Picture 5">
            <a:hlinkClick r:id="rId3"/>
            <a:extLst>
              <a:ext uri="{FF2B5EF4-FFF2-40B4-BE49-F238E27FC236}">
                <a16:creationId xmlns:a16="http://schemas.microsoft.com/office/drawing/2014/main" id="{8E40E206-50CF-4374-8737-EAB309B98A7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50298" y="12094666"/>
            <a:ext cx="370436" cy="370436"/>
          </a:xfrm>
          <a:prstGeom prst="rect">
            <a:avLst/>
          </a:prstGeom>
        </p:spPr>
      </p:pic>
    </p:spTree>
    <p:extLst>
      <p:ext uri="{BB962C8B-B14F-4D97-AF65-F5344CB8AC3E}">
        <p14:creationId xmlns:p14="http://schemas.microsoft.com/office/powerpoint/2010/main" val="41595469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1B1F2B0-484A-493F-A7CE-313CE2090158}"/>
              </a:ext>
            </a:extLst>
          </p:cNvPr>
          <p:cNvSpPr/>
          <p:nvPr/>
        </p:nvSpPr>
        <p:spPr>
          <a:xfrm>
            <a:off x="472698" y="402956"/>
            <a:ext cx="8632556" cy="82141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latin typeface="Century Gothic" panose="020B0502020202020204" pitchFamily="34" charset="0"/>
              </a:rPr>
              <a:t>Bloom’s Taxonomy Learning Checklist.</a:t>
            </a:r>
          </a:p>
        </p:txBody>
      </p:sp>
      <p:pic>
        <p:nvPicPr>
          <p:cNvPr id="1026" name="Picture 2" descr="Image result for what is bloom's taxonomy">
            <a:extLst>
              <a:ext uri="{FF2B5EF4-FFF2-40B4-BE49-F238E27FC236}">
                <a16:creationId xmlns:a16="http://schemas.microsoft.com/office/drawing/2014/main" id="{6FFE264F-991C-4232-B09D-68BE948A2F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55418" y="4687080"/>
            <a:ext cx="5549836" cy="414745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3532D4AF-9649-4676-956B-38D7FBFA9A8D}"/>
              </a:ext>
            </a:extLst>
          </p:cNvPr>
          <p:cNvSpPr/>
          <p:nvPr/>
        </p:nvSpPr>
        <p:spPr>
          <a:xfrm>
            <a:off x="472697" y="1447799"/>
            <a:ext cx="2643661" cy="2982686"/>
          </a:xfrm>
          <a:prstGeom prst="roundRect">
            <a:avLst>
              <a:gd name="adj" fmla="val 8317"/>
            </a:avLst>
          </a:prstGeom>
          <a:noFill/>
          <a:ln w="38100">
            <a:solidFill>
              <a:srgbClr val="FF7F8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AU" b="1" dirty="0">
                <a:solidFill>
                  <a:schemeClr val="tx1"/>
                </a:solidFill>
                <a:latin typeface="Century Gothic" panose="020B0502020202020204" pitchFamily="34" charset="0"/>
              </a:rPr>
              <a:t>I created…</a:t>
            </a:r>
            <a:endParaRPr lang="en-US" b="1" dirty="0">
              <a:solidFill>
                <a:schemeClr val="tx1"/>
              </a:solidFill>
              <a:latin typeface="Century Gothic" panose="020B0502020202020204" pitchFamily="34" charset="0"/>
            </a:endParaRPr>
          </a:p>
        </p:txBody>
      </p:sp>
      <p:sp>
        <p:nvSpPr>
          <p:cNvPr id="14" name="Rectangle: Rounded Corners 13">
            <a:extLst>
              <a:ext uri="{FF2B5EF4-FFF2-40B4-BE49-F238E27FC236}">
                <a16:creationId xmlns:a16="http://schemas.microsoft.com/office/drawing/2014/main" id="{86F3DC09-2619-415B-9B15-E9FD775935E1}"/>
              </a:ext>
            </a:extLst>
          </p:cNvPr>
          <p:cNvSpPr/>
          <p:nvPr/>
        </p:nvSpPr>
        <p:spPr>
          <a:xfrm>
            <a:off x="6484844" y="1447799"/>
            <a:ext cx="2643661" cy="2982686"/>
          </a:xfrm>
          <a:prstGeom prst="roundRect">
            <a:avLst>
              <a:gd name="adj" fmla="val 8317"/>
            </a:avLst>
          </a:prstGeom>
          <a:noFill/>
          <a:ln w="38100">
            <a:solidFill>
              <a:srgbClr val="FEFF7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AU" b="1" dirty="0">
                <a:solidFill>
                  <a:schemeClr val="tx1"/>
                </a:solidFill>
                <a:latin typeface="Century Gothic" panose="020B0502020202020204" pitchFamily="34" charset="0"/>
              </a:rPr>
              <a:t>I analysed..</a:t>
            </a:r>
            <a:endParaRPr lang="en-US" b="1" dirty="0">
              <a:solidFill>
                <a:schemeClr val="tx1"/>
              </a:solidFill>
              <a:latin typeface="Century Gothic" panose="020B0502020202020204" pitchFamily="34" charset="0"/>
            </a:endParaRPr>
          </a:p>
        </p:txBody>
      </p:sp>
      <p:sp>
        <p:nvSpPr>
          <p:cNvPr id="15" name="Rectangle: Rounded Corners 14">
            <a:extLst>
              <a:ext uri="{FF2B5EF4-FFF2-40B4-BE49-F238E27FC236}">
                <a16:creationId xmlns:a16="http://schemas.microsoft.com/office/drawing/2014/main" id="{47E51C77-AD41-4876-8C78-0EFFCCDE8EA3}"/>
              </a:ext>
            </a:extLst>
          </p:cNvPr>
          <p:cNvSpPr/>
          <p:nvPr/>
        </p:nvSpPr>
        <p:spPr>
          <a:xfrm>
            <a:off x="3478769" y="1447799"/>
            <a:ext cx="2643661" cy="2982686"/>
          </a:xfrm>
          <a:prstGeom prst="roundRect">
            <a:avLst>
              <a:gd name="adj" fmla="val 8317"/>
            </a:avLst>
          </a:prstGeom>
          <a:noFill/>
          <a:ln w="38100">
            <a:solidFill>
              <a:srgbClr val="FFDF8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AU" b="1" dirty="0">
                <a:solidFill>
                  <a:schemeClr val="tx1"/>
                </a:solidFill>
                <a:latin typeface="Century Gothic" panose="020B0502020202020204" pitchFamily="34" charset="0"/>
              </a:rPr>
              <a:t>I evaluated…</a:t>
            </a:r>
            <a:endParaRPr lang="en-US" b="1" dirty="0">
              <a:solidFill>
                <a:schemeClr val="tx1"/>
              </a:solidFill>
              <a:latin typeface="Century Gothic" panose="020B0502020202020204" pitchFamily="34" charset="0"/>
            </a:endParaRPr>
          </a:p>
        </p:txBody>
      </p:sp>
      <p:sp>
        <p:nvSpPr>
          <p:cNvPr id="16" name="Rectangle: Rounded Corners 15">
            <a:extLst>
              <a:ext uri="{FF2B5EF4-FFF2-40B4-BE49-F238E27FC236}">
                <a16:creationId xmlns:a16="http://schemas.microsoft.com/office/drawing/2014/main" id="{7CA2D795-7986-4E4A-B4DC-6D3CC12A9B4E}"/>
              </a:ext>
            </a:extLst>
          </p:cNvPr>
          <p:cNvSpPr/>
          <p:nvPr/>
        </p:nvSpPr>
        <p:spPr>
          <a:xfrm>
            <a:off x="472697" y="9091133"/>
            <a:ext cx="2643661" cy="2982686"/>
          </a:xfrm>
          <a:prstGeom prst="roundRect">
            <a:avLst>
              <a:gd name="adj" fmla="val 8317"/>
            </a:avLst>
          </a:prstGeom>
          <a:noFill/>
          <a:ln w="38100">
            <a:solidFill>
              <a:srgbClr val="9ACC99"/>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AU" b="1" dirty="0">
                <a:solidFill>
                  <a:schemeClr val="tx1"/>
                </a:solidFill>
                <a:latin typeface="Century Gothic" panose="020B0502020202020204" pitchFamily="34" charset="0"/>
              </a:rPr>
              <a:t>I applied…</a:t>
            </a:r>
            <a:endParaRPr lang="en-US" b="1" dirty="0">
              <a:solidFill>
                <a:schemeClr val="tx1"/>
              </a:solidFill>
              <a:latin typeface="Century Gothic" panose="020B0502020202020204" pitchFamily="34" charset="0"/>
            </a:endParaRPr>
          </a:p>
        </p:txBody>
      </p:sp>
      <p:sp>
        <p:nvSpPr>
          <p:cNvPr id="17" name="Rectangle: Rounded Corners 16">
            <a:extLst>
              <a:ext uri="{FF2B5EF4-FFF2-40B4-BE49-F238E27FC236}">
                <a16:creationId xmlns:a16="http://schemas.microsoft.com/office/drawing/2014/main" id="{E373F192-71C7-4706-8948-DF9C48E39B2B}"/>
              </a:ext>
            </a:extLst>
          </p:cNvPr>
          <p:cNvSpPr/>
          <p:nvPr/>
        </p:nvSpPr>
        <p:spPr>
          <a:xfrm>
            <a:off x="6484844" y="9091133"/>
            <a:ext cx="2643661" cy="2982686"/>
          </a:xfrm>
          <a:prstGeom prst="roundRect">
            <a:avLst>
              <a:gd name="adj" fmla="val 8317"/>
            </a:avLst>
          </a:prstGeom>
          <a:noFill/>
          <a:ln w="38100">
            <a:solidFill>
              <a:srgbClr val="CC80E5"/>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AU" b="1" dirty="0">
                <a:solidFill>
                  <a:schemeClr val="tx1"/>
                </a:solidFill>
                <a:latin typeface="Century Gothic" panose="020B0502020202020204" pitchFamily="34" charset="0"/>
              </a:rPr>
              <a:t>I remembered..</a:t>
            </a:r>
            <a:endParaRPr lang="en-US" b="1" dirty="0">
              <a:solidFill>
                <a:schemeClr val="tx1"/>
              </a:solidFill>
              <a:latin typeface="Century Gothic" panose="020B0502020202020204" pitchFamily="34" charset="0"/>
            </a:endParaRPr>
          </a:p>
        </p:txBody>
      </p:sp>
      <p:sp>
        <p:nvSpPr>
          <p:cNvPr id="18" name="Rectangle: Rounded Corners 17">
            <a:extLst>
              <a:ext uri="{FF2B5EF4-FFF2-40B4-BE49-F238E27FC236}">
                <a16:creationId xmlns:a16="http://schemas.microsoft.com/office/drawing/2014/main" id="{922776B5-AA4C-4F0B-9BCA-D313B2A74F2A}"/>
              </a:ext>
            </a:extLst>
          </p:cNvPr>
          <p:cNvSpPr/>
          <p:nvPr/>
        </p:nvSpPr>
        <p:spPr>
          <a:xfrm>
            <a:off x="3478769" y="9091133"/>
            <a:ext cx="2643661" cy="2982686"/>
          </a:xfrm>
          <a:prstGeom prst="roundRect">
            <a:avLst>
              <a:gd name="adj" fmla="val 8317"/>
            </a:avLst>
          </a:prstGeom>
          <a:noFill/>
          <a:ln w="38100">
            <a:solidFill>
              <a:srgbClr val="807FF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AU" b="1" dirty="0">
                <a:solidFill>
                  <a:schemeClr val="tx1"/>
                </a:solidFill>
                <a:latin typeface="Century Gothic" panose="020B0502020202020204" pitchFamily="34" charset="0"/>
              </a:rPr>
              <a:t>I understood…</a:t>
            </a:r>
            <a:endParaRPr lang="en-US" b="1" dirty="0">
              <a:solidFill>
                <a:schemeClr val="tx1"/>
              </a:solidFill>
              <a:latin typeface="Century Gothic" panose="020B0502020202020204" pitchFamily="34" charset="0"/>
            </a:endParaRPr>
          </a:p>
        </p:txBody>
      </p:sp>
      <p:sp>
        <p:nvSpPr>
          <p:cNvPr id="8" name="TextBox 7">
            <a:extLst>
              <a:ext uri="{FF2B5EF4-FFF2-40B4-BE49-F238E27FC236}">
                <a16:creationId xmlns:a16="http://schemas.microsoft.com/office/drawing/2014/main" id="{D0A4FABF-277A-4C74-B7B8-67335EC03F38}"/>
              </a:ext>
            </a:extLst>
          </p:cNvPr>
          <p:cNvSpPr txBox="1"/>
          <p:nvPr/>
        </p:nvSpPr>
        <p:spPr>
          <a:xfrm>
            <a:off x="472697" y="4653918"/>
            <a:ext cx="3206675" cy="4093428"/>
          </a:xfrm>
          <a:prstGeom prst="rect">
            <a:avLst/>
          </a:prstGeom>
          <a:noFill/>
        </p:spPr>
        <p:txBody>
          <a:bodyPr wrap="square" rtlCol="0">
            <a:spAutoFit/>
          </a:bodyPr>
          <a:lstStyle/>
          <a:p>
            <a:r>
              <a:rPr lang="en-AU" sz="2000" b="1" dirty="0">
                <a:latin typeface="Century Gothic" panose="020B0502020202020204" pitchFamily="34" charset="0"/>
              </a:rPr>
              <a:t>Identify what elements of Bloom’s Taxonomy you addressed throughout the completion of this project.</a:t>
            </a:r>
          </a:p>
          <a:p>
            <a:endParaRPr lang="en-AU" sz="2000" b="1" dirty="0">
              <a:latin typeface="Century Gothic" panose="020B0502020202020204" pitchFamily="34" charset="0"/>
            </a:endParaRPr>
          </a:p>
          <a:p>
            <a:r>
              <a:rPr lang="en-AU" sz="2000" b="1">
                <a:latin typeface="Century Gothic" panose="020B0502020202020204" pitchFamily="34" charset="0"/>
              </a:rPr>
              <a:t>Fill out </a:t>
            </a:r>
            <a:r>
              <a:rPr lang="en-AU" sz="2000" b="1" dirty="0">
                <a:latin typeface="Century Gothic" panose="020B0502020202020204" pitchFamily="34" charset="0"/>
              </a:rPr>
              <a:t>the boxes above and below with the most relevant information you can for each of the elements described in the graphic to the right.</a:t>
            </a:r>
            <a:endParaRPr lang="en-US" sz="2000" b="1" dirty="0">
              <a:latin typeface="Century Gothic" panose="020B0502020202020204" pitchFamily="34" charset="0"/>
            </a:endParaRPr>
          </a:p>
        </p:txBody>
      </p:sp>
      <p:sp>
        <p:nvSpPr>
          <p:cNvPr id="11" name="TextBox 10">
            <a:extLst>
              <a:ext uri="{FF2B5EF4-FFF2-40B4-BE49-F238E27FC236}">
                <a16:creationId xmlns:a16="http://schemas.microsoft.com/office/drawing/2014/main" id="{949F3C07-B6FA-4081-A380-00A3C8DDF4C6}"/>
              </a:ext>
            </a:extLst>
          </p:cNvPr>
          <p:cNvSpPr txBox="1"/>
          <p:nvPr/>
        </p:nvSpPr>
        <p:spPr>
          <a:xfrm>
            <a:off x="2547257" y="12202886"/>
            <a:ext cx="4506686" cy="246221"/>
          </a:xfrm>
          <a:prstGeom prst="rect">
            <a:avLst/>
          </a:prstGeom>
          <a:noFill/>
        </p:spPr>
        <p:txBody>
          <a:bodyPr wrap="square" rtlCol="0">
            <a:spAutoFit/>
          </a:bodyPr>
          <a:lstStyle/>
          <a:p>
            <a:pPr algn="ctr"/>
            <a:r>
              <a:rPr lang="en-AU" sz="1000" dirty="0">
                <a:hlinkClick r:id="rId3"/>
              </a:rPr>
              <a:t>Copyright innovativeteachingideas.com</a:t>
            </a:r>
            <a:endParaRPr lang="en-US" sz="1000" dirty="0"/>
          </a:p>
        </p:txBody>
      </p:sp>
      <p:pic>
        <p:nvPicPr>
          <p:cNvPr id="12" name="Picture 11">
            <a:hlinkClick r:id="rId4"/>
            <a:extLst>
              <a:ext uri="{FF2B5EF4-FFF2-40B4-BE49-F238E27FC236}">
                <a16:creationId xmlns:a16="http://schemas.microsoft.com/office/drawing/2014/main" id="{48E143A1-97E3-4D71-AC1C-D2768163319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50298" y="12094666"/>
            <a:ext cx="370436" cy="370436"/>
          </a:xfrm>
          <a:prstGeom prst="rect">
            <a:avLst/>
          </a:prstGeom>
        </p:spPr>
      </p:pic>
    </p:spTree>
    <p:extLst>
      <p:ext uri="{BB962C8B-B14F-4D97-AF65-F5344CB8AC3E}">
        <p14:creationId xmlns:p14="http://schemas.microsoft.com/office/powerpoint/2010/main" val="2290491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1B1F2B0-484A-493F-A7CE-313CE2090158}"/>
              </a:ext>
            </a:extLst>
          </p:cNvPr>
          <p:cNvSpPr/>
          <p:nvPr/>
        </p:nvSpPr>
        <p:spPr>
          <a:xfrm>
            <a:off x="472698" y="402956"/>
            <a:ext cx="8632556" cy="82141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latin typeface="Century Gothic" panose="020B0502020202020204" pitchFamily="34" charset="0"/>
              </a:rPr>
              <a:t>Passion Project Brainstorming  - Idea # 1</a:t>
            </a:r>
          </a:p>
        </p:txBody>
      </p:sp>
      <p:sp>
        <p:nvSpPr>
          <p:cNvPr id="11" name="Rectangle: Rounded Corners 10">
            <a:extLst>
              <a:ext uri="{FF2B5EF4-FFF2-40B4-BE49-F238E27FC236}">
                <a16:creationId xmlns:a16="http://schemas.microsoft.com/office/drawing/2014/main" id="{D867D416-85FE-45FA-9F96-6B69CABD280B}"/>
              </a:ext>
            </a:extLst>
          </p:cNvPr>
          <p:cNvSpPr/>
          <p:nvPr/>
        </p:nvSpPr>
        <p:spPr>
          <a:xfrm>
            <a:off x="495947" y="2038350"/>
            <a:ext cx="8632556" cy="657177"/>
          </a:xfrm>
          <a:prstGeom prst="roundRect">
            <a:avLst>
              <a:gd name="adj" fmla="val 8975"/>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b="1" dirty="0">
                <a:solidFill>
                  <a:schemeClr val="tx1"/>
                </a:solidFill>
                <a:latin typeface="Century Gothic" panose="020B0502020202020204" pitchFamily="34" charset="0"/>
              </a:rPr>
              <a:t>Idea title:</a:t>
            </a:r>
            <a:endParaRPr lang="en-US" b="1" dirty="0">
              <a:solidFill>
                <a:schemeClr val="tx1"/>
              </a:solidFill>
              <a:latin typeface="Century Gothic" panose="020B0502020202020204" pitchFamily="34" charset="0"/>
            </a:endParaRPr>
          </a:p>
        </p:txBody>
      </p:sp>
      <p:graphicFrame>
        <p:nvGraphicFramePr>
          <p:cNvPr id="3" name="Table 2">
            <a:extLst>
              <a:ext uri="{FF2B5EF4-FFF2-40B4-BE49-F238E27FC236}">
                <a16:creationId xmlns:a16="http://schemas.microsoft.com/office/drawing/2014/main" id="{C86C2601-D755-424E-BAFD-086141EF9905}"/>
              </a:ext>
            </a:extLst>
          </p:cNvPr>
          <p:cNvGraphicFramePr>
            <a:graphicFrameLocks noGrp="1"/>
          </p:cNvGraphicFramePr>
          <p:nvPr>
            <p:extLst>
              <p:ext uri="{D42A27DB-BD31-4B8C-83A1-F6EECF244321}">
                <p14:modId xmlns:p14="http://schemas.microsoft.com/office/powerpoint/2010/main" val="651092267"/>
              </p:ext>
            </p:extLst>
          </p:nvPr>
        </p:nvGraphicFramePr>
        <p:xfrm>
          <a:off x="472697" y="2817984"/>
          <a:ext cx="8632556" cy="9166494"/>
        </p:xfrm>
        <a:graphic>
          <a:graphicData uri="http://schemas.openxmlformats.org/drawingml/2006/table">
            <a:tbl>
              <a:tblPr firstRow="1" bandRow="1">
                <a:tableStyleId>{5C22544A-7EE6-4342-B048-85BDC9FD1C3A}</a:tableStyleId>
              </a:tblPr>
              <a:tblGrid>
                <a:gridCol w="4316278">
                  <a:extLst>
                    <a:ext uri="{9D8B030D-6E8A-4147-A177-3AD203B41FA5}">
                      <a16:colId xmlns:a16="http://schemas.microsoft.com/office/drawing/2014/main" val="3152046246"/>
                    </a:ext>
                  </a:extLst>
                </a:gridCol>
                <a:gridCol w="4316278">
                  <a:extLst>
                    <a:ext uri="{9D8B030D-6E8A-4147-A177-3AD203B41FA5}">
                      <a16:colId xmlns:a16="http://schemas.microsoft.com/office/drawing/2014/main" val="1228274146"/>
                    </a:ext>
                  </a:extLst>
                </a:gridCol>
              </a:tblGrid>
              <a:tr h="3055498">
                <a:tc gridSpan="2">
                  <a:txBody>
                    <a:bodyPr/>
                    <a:lstStyle/>
                    <a:p>
                      <a:r>
                        <a:rPr lang="en-AU" sz="2000" b="1" dirty="0">
                          <a:solidFill>
                            <a:schemeClr val="tx1"/>
                          </a:solidFill>
                          <a:latin typeface="Century Gothic" panose="020B0502020202020204" pitchFamily="34" charset="0"/>
                        </a:rPr>
                        <a:t>Explain your idea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39676491"/>
                  </a:ext>
                </a:extLst>
              </a:tr>
              <a:tr h="3055498">
                <a:tc rowSpan="2">
                  <a:txBody>
                    <a:bodyPr/>
                    <a:lstStyle/>
                    <a:p>
                      <a:r>
                        <a:rPr lang="en-AU" sz="2000" b="1" dirty="0">
                          <a:solidFill>
                            <a:schemeClr val="tx1"/>
                          </a:solidFill>
                          <a:latin typeface="Century Gothic" panose="020B0502020202020204" pitchFamily="34" charset="0"/>
                        </a:rPr>
                        <a:t>What would you require to do this?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AU" sz="2000" b="1" dirty="0">
                          <a:solidFill>
                            <a:schemeClr val="tx1"/>
                          </a:solidFill>
                          <a:latin typeface="Century Gothic" panose="020B0502020202020204" pitchFamily="34" charset="0"/>
                        </a:rPr>
                        <a:t>Where, and how will I find information on this 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06173805"/>
                  </a:ext>
                </a:extLst>
              </a:tr>
              <a:tr h="3055498">
                <a:tc vMerge="1">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AU" sz="2000" b="1" dirty="0">
                          <a:solidFill>
                            <a:schemeClr val="tx1"/>
                          </a:solidFill>
                          <a:latin typeface="Century Gothic" panose="020B0502020202020204" pitchFamily="34" charset="0"/>
                        </a:rPr>
                        <a:t>What are some roadblocks I could foresee?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87597529"/>
                  </a:ext>
                </a:extLst>
              </a:tr>
            </a:tbl>
          </a:graphicData>
        </a:graphic>
      </p:graphicFrame>
      <p:sp>
        <p:nvSpPr>
          <p:cNvPr id="4" name="TextBox 3">
            <a:extLst>
              <a:ext uri="{FF2B5EF4-FFF2-40B4-BE49-F238E27FC236}">
                <a16:creationId xmlns:a16="http://schemas.microsoft.com/office/drawing/2014/main" id="{66D436ED-0D74-4D55-B049-B235E3A46F3E}"/>
              </a:ext>
            </a:extLst>
          </p:cNvPr>
          <p:cNvSpPr txBox="1"/>
          <p:nvPr/>
        </p:nvSpPr>
        <p:spPr>
          <a:xfrm>
            <a:off x="472697" y="1346823"/>
            <a:ext cx="8632556" cy="584775"/>
          </a:xfrm>
          <a:prstGeom prst="rect">
            <a:avLst/>
          </a:prstGeom>
          <a:noFill/>
        </p:spPr>
        <p:txBody>
          <a:bodyPr wrap="square" rtlCol="0">
            <a:spAutoFit/>
          </a:bodyPr>
          <a:lstStyle/>
          <a:p>
            <a:r>
              <a:rPr lang="en-AU" sz="1600" b="1" dirty="0">
                <a:latin typeface="Century Gothic" panose="020B0502020202020204" pitchFamily="34" charset="0"/>
              </a:rPr>
              <a:t>Come up with three ideas for your passion project to share with your teacher.  Fill out this planner, and then you can discuss exploring it further.</a:t>
            </a:r>
          </a:p>
        </p:txBody>
      </p:sp>
      <p:sp>
        <p:nvSpPr>
          <p:cNvPr id="6" name="TextBox 5">
            <a:extLst>
              <a:ext uri="{FF2B5EF4-FFF2-40B4-BE49-F238E27FC236}">
                <a16:creationId xmlns:a16="http://schemas.microsoft.com/office/drawing/2014/main" id="{BE5AB8DB-A04F-4EA9-B386-08BA0C7B8E8F}"/>
              </a:ext>
            </a:extLst>
          </p:cNvPr>
          <p:cNvSpPr txBox="1"/>
          <p:nvPr/>
        </p:nvSpPr>
        <p:spPr>
          <a:xfrm>
            <a:off x="2547257" y="12202886"/>
            <a:ext cx="4506686" cy="246221"/>
          </a:xfrm>
          <a:prstGeom prst="rect">
            <a:avLst/>
          </a:prstGeom>
          <a:noFill/>
        </p:spPr>
        <p:txBody>
          <a:bodyPr wrap="square" rtlCol="0">
            <a:spAutoFit/>
          </a:bodyPr>
          <a:lstStyle/>
          <a:p>
            <a:pPr algn="ctr"/>
            <a:r>
              <a:rPr lang="en-AU" sz="1000" dirty="0">
                <a:hlinkClick r:id="rId2"/>
              </a:rPr>
              <a:t>Copyright innovativeteachingideas.com</a:t>
            </a:r>
            <a:endParaRPr lang="en-US" sz="1000" dirty="0"/>
          </a:p>
        </p:txBody>
      </p:sp>
      <p:pic>
        <p:nvPicPr>
          <p:cNvPr id="7" name="Picture 6">
            <a:hlinkClick r:id="rId3"/>
            <a:extLst>
              <a:ext uri="{FF2B5EF4-FFF2-40B4-BE49-F238E27FC236}">
                <a16:creationId xmlns:a16="http://schemas.microsoft.com/office/drawing/2014/main" id="{3993600A-B411-46A4-962F-DCA3C916E5B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50298" y="12094666"/>
            <a:ext cx="370436" cy="370436"/>
          </a:xfrm>
          <a:prstGeom prst="rect">
            <a:avLst/>
          </a:prstGeom>
        </p:spPr>
      </p:pic>
    </p:spTree>
    <p:extLst>
      <p:ext uri="{BB962C8B-B14F-4D97-AF65-F5344CB8AC3E}">
        <p14:creationId xmlns:p14="http://schemas.microsoft.com/office/powerpoint/2010/main" val="901593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1B1F2B0-484A-493F-A7CE-313CE2090158}"/>
              </a:ext>
            </a:extLst>
          </p:cNvPr>
          <p:cNvSpPr/>
          <p:nvPr/>
        </p:nvSpPr>
        <p:spPr>
          <a:xfrm>
            <a:off x="472698" y="402956"/>
            <a:ext cx="8632556" cy="82141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latin typeface="Century Gothic" panose="020B0502020202020204" pitchFamily="34" charset="0"/>
              </a:rPr>
              <a:t>Passion Project Brainstorming  - Idea # 2</a:t>
            </a:r>
          </a:p>
        </p:txBody>
      </p:sp>
      <p:sp>
        <p:nvSpPr>
          <p:cNvPr id="11" name="Rectangle: Rounded Corners 10">
            <a:extLst>
              <a:ext uri="{FF2B5EF4-FFF2-40B4-BE49-F238E27FC236}">
                <a16:creationId xmlns:a16="http://schemas.microsoft.com/office/drawing/2014/main" id="{D867D416-85FE-45FA-9F96-6B69CABD280B}"/>
              </a:ext>
            </a:extLst>
          </p:cNvPr>
          <p:cNvSpPr/>
          <p:nvPr/>
        </p:nvSpPr>
        <p:spPr>
          <a:xfrm>
            <a:off x="495947" y="2038350"/>
            <a:ext cx="8632556" cy="657177"/>
          </a:xfrm>
          <a:prstGeom prst="roundRect">
            <a:avLst>
              <a:gd name="adj" fmla="val 8975"/>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b="1" dirty="0">
                <a:solidFill>
                  <a:schemeClr val="tx1"/>
                </a:solidFill>
                <a:latin typeface="Century Gothic" panose="020B0502020202020204" pitchFamily="34" charset="0"/>
              </a:rPr>
              <a:t>Idea title:</a:t>
            </a:r>
            <a:endParaRPr lang="en-US" b="1" dirty="0">
              <a:solidFill>
                <a:schemeClr val="tx1"/>
              </a:solidFill>
              <a:latin typeface="Century Gothic" panose="020B0502020202020204" pitchFamily="34" charset="0"/>
            </a:endParaRPr>
          </a:p>
        </p:txBody>
      </p:sp>
      <p:graphicFrame>
        <p:nvGraphicFramePr>
          <p:cNvPr id="3" name="Table 2">
            <a:extLst>
              <a:ext uri="{FF2B5EF4-FFF2-40B4-BE49-F238E27FC236}">
                <a16:creationId xmlns:a16="http://schemas.microsoft.com/office/drawing/2014/main" id="{C86C2601-D755-424E-BAFD-086141EF9905}"/>
              </a:ext>
            </a:extLst>
          </p:cNvPr>
          <p:cNvGraphicFramePr>
            <a:graphicFrameLocks noGrp="1"/>
          </p:cNvGraphicFramePr>
          <p:nvPr>
            <p:extLst>
              <p:ext uri="{D42A27DB-BD31-4B8C-83A1-F6EECF244321}">
                <p14:modId xmlns:p14="http://schemas.microsoft.com/office/powerpoint/2010/main" val="1502113196"/>
              </p:ext>
            </p:extLst>
          </p:nvPr>
        </p:nvGraphicFramePr>
        <p:xfrm>
          <a:off x="472697" y="2817984"/>
          <a:ext cx="8632556" cy="9147036"/>
        </p:xfrm>
        <a:graphic>
          <a:graphicData uri="http://schemas.openxmlformats.org/drawingml/2006/table">
            <a:tbl>
              <a:tblPr firstRow="1" bandRow="1">
                <a:tableStyleId>{5C22544A-7EE6-4342-B048-85BDC9FD1C3A}</a:tableStyleId>
              </a:tblPr>
              <a:tblGrid>
                <a:gridCol w="4316278">
                  <a:extLst>
                    <a:ext uri="{9D8B030D-6E8A-4147-A177-3AD203B41FA5}">
                      <a16:colId xmlns:a16="http://schemas.microsoft.com/office/drawing/2014/main" val="3152046246"/>
                    </a:ext>
                  </a:extLst>
                </a:gridCol>
                <a:gridCol w="4316278">
                  <a:extLst>
                    <a:ext uri="{9D8B030D-6E8A-4147-A177-3AD203B41FA5}">
                      <a16:colId xmlns:a16="http://schemas.microsoft.com/office/drawing/2014/main" val="1228274146"/>
                    </a:ext>
                  </a:extLst>
                </a:gridCol>
              </a:tblGrid>
              <a:tr h="3049012">
                <a:tc gridSpan="2">
                  <a:txBody>
                    <a:bodyPr/>
                    <a:lstStyle/>
                    <a:p>
                      <a:r>
                        <a:rPr lang="en-AU" sz="2000" b="1" dirty="0">
                          <a:solidFill>
                            <a:schemeClr val="tx1"/>
                          </a:solidFill>
                          <a:latin typeface="Century Gothic" panose="020B0502020202020204" pitchFamily="34" charset="0"/>
                        </a:rPr>
                        <a:t>Explain your idea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39676491"/>
                  </a:ext>
                </a:extLst>
              </a:tr>
              <a:tr h="3049012">
                <a:tc rowSpan="2">
                  <a:txBody>
                    <a:bodyPr/>
                    <a:lstStyle/>
                    <a:p>
                      <a:r>
                        <a:rPr lang="en-AU" sz="2000" b="1" dirty="0">
                          <a:solidFill>
                            <a:schemeClr val="tx1"/>
                          </a:solidFill>
                          <a:latin typeface="Century Gothic" panose="020B0502020202020204" pitchFamily="34" charset="0"/>
                        </a:rPr>
                        <a:t>What would you require to do this?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AU" sz="2000" b="1" dirty="0">
                          <a:solidFill>
                            <a:schemeClr val="tx1"/>
                          </a:solidFill>
                          <a:latin typeface="Century Gothic" panose="020B0502020202020204" pitchFamily="34" charset="0"/>
                        </a:rPr>
                        <a:t>Where, and how will I find information on this 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06173805"/>
                  </a:ext>
                </a:extLst>
              </a:tr>
              <a:tr h="3049012">
                <a:tc vMerge="1">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AU" sz="2000" b="1" dirty="0">
                          <a:solidFill>
                            <a:schemeClr val="tx1"/>
                          </a:solidFill>
                          <a:latin typeface="Century Gothic" panose="020B0502020202020204" pitchFamily="34" charset="0"/>
                        </a:rPr>
                        <a:t>What are some roadblocks I could foresee?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87597529"/>
                  </a:ext>
                </a:extLst>
              </a:tr>
            </a:tbl>
          </a:graphicData>
        </a:graphic>
      </p:graphicFrame>
      <p:sp>
        <p:nvSpPr>
          <p:cNvPr id="4" name="TextBox 3">
            <a:extLst>
              <a:ext uri="{FF2B5EF4-FFF2-40B4-BE49-F238E27FC236}">
                <a16:creationId xmlns:a16="http://schemas.microsoft.com/office/drawing/2014/main" id="{66D436ED-0D74-4D55-B049-B235E3A46F3E}"/>
              </a:ext>
            </a:extLst>
          </p:cNvPr>
          <p:cNvSpPr txBox="1"/>
          <p:nvPr/>
        </p:nvSpPr>
        <p:spPr>
          <a:xfrm>
            <a:off x="472697" y="1419225"/>
            <a:ext cx="8632556" cy="584775"/>
          </a:xfrm>
          <a:prstGeom prst="rect">
            <a:avLst/>
          </a:prstGeom>
          <a:noFill/>
        </p:spPr>
        <p:txBody>
          <a:bodyPr wrap="square" rtlCol="0">
            <a:spAutoFit/>
          </a:bodyPr>
          <a:lstStyle/>
          <a:p>
            <a:r>
              <a:rPr lang="en-AU" sz="1600" b="1" dirty="0">
                <a:latin typeface="Century Gothic" panose="020B0502020202020204" pitchFamily="34" charset="0"/>
              </a:rPr>
              <a:t>Come up with three ideas for your passion project to share with your teacher.  Fill out this planner, and then you can discuss exploring it further with your teacher.</a:t>
            </a:r>
          </a:p>
        </p:txBody>
      </p:sp>
      <p:sp>
        <p:nvSpPr>
          <p:cNvPr id="6" name="TextBox 5">
            <a:extLst>
              <a:ext uri="{FF2B5EF4-FFF2-40B4-BE49-F238E27FC236}">
                <a16:creationId xmlns:a16="http://schemas.microsoft.com/office/drawing/2014/main" id="{BE5AB8DB-A04F-4EA9-B386-08BA0C7B8E8F}"/>
              </a:ext>
            </a:extLst>
          </p:cNvPr>
          <p:cNvSpPr txBox="1"/>
          <p:nvPr/>
        </p:nvSpPr>
        <p:spPr>
          <a:xfrm>
            <a:off x="2547257" y="12202886"/>
            <a:ext cx="4506686" cy="246221"/>
          </a:xfrm>
          <a:prstGeom prst="rect">
            <a:avLst/>
          </a:prstGeom>
          <a:noFill/>
        </p:spPr>
        <p:txBody>
          <a:bodyPr wrap="square" rtlCol="0">
            <a:spAutoFit/>
          </a:bodyPr>
          <a:lstStyle/>
          <a:p>
            <a:pPr algn="ctr"/>
            <a:r>
              <a:rPr lang="en-AU" sz="1000" dirty="0">
                <a:hlinkClick r:id="rId2"/>
              </a:rPr>
              <a:t>Copyright innovativeteachingideas.com</a:t>
            </a:r>
            <a:endParaRPr lang="en-US" sz="1000" dirty="0"/>
          </a:p>
        </p:txBody>
      </p:sp>
      <p:pic>
        <p:nvPicPr>
          <p:cNvPr id="7" name="Picture 6">
            <a:hlinkClick r:id="rId3"/>
            <a:extLst>
              <a:ext uri="{FF2B5EF4-FFF2-40B4-BE49-F238E27FC236}">
                <a16:creationId xmlns:a16="http://schemas.microsoft.com/office/drawing/2014/main" id="{3993600A-B411-46A4-962F-DCA3C916E5B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50298" y="12094666"/>
            <a:ext cx="370436" cy="370436"/>
          </a:xfrm>
          <a:prstGeom prst="rect">
            <a:avLst/>
          </a:prstGeom>
        </p:spPr>
      </p:pic>
    </p:spTree>
    <p:extLst>
      <p:ext uri="{BB962C8B-B14F-4D97-AF65-F5344CB8AC3E}">
        <p14:creationId xmlns:p14="http://schemas.microsoft.com/office/powerpoint/2010/main" val="7986372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1B1F2B0-484A-493F-A7CE-313CE2090158}"/>
              </a:ext>
            </a:extLst>
          </p:cNvPr>
          <p:cNvSpPr/>
          <p:nvPr/>
        </p:nvSpPr>
        <p:spPr>
          <a:xfrm>
            <a:off x="472698" y="402956"/>
            <a:ext cx="8632556" cy="82141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latin typeface="Century Gothic" panose="020B0502020202020204" pitchFamily="34" charset="0"/>
              </a:rPr>
              <a:t>Passion Project Brainstorming  - Idea # 3</a:t>
            </a:r>
          </a:p>
        </p:txBody>
      </p:sp>
      <p:sp>
        <p:nvSpPr>
          <p:cNvPr id="11" name="Rectangle: Rounded Corners 10">
            <a:extLst>
              <a:ext uri="{FF2B5EF4-FFF2-40B4-BE49-F238E27FC236}">
                <a16:creationId xmlns:a16="http://schemas.microsoft.com/office/drawing/2014/main" id="{D867D416-85FE-45FA-9F96-6B69CABD280B}"/>
              </a:ext>
            </a:extLst>
          </p:cNvPr>
          <p:cNvSpPr/>
          <p:nvPr/>
        </p:nvSpPr>
        <p:spPr>
          <a:xfrm>
            <a:off x="495947" y="2038350"/>
            <a:ext cx="8632556" cy="657177"/>
          </a:xfrm>
          <a:prstGeom prst="roundRect">
            <a:avLst>
              <a:gd name="adj" fmla="val 8975"/>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b="1" dirty="0">
                <a:solidFill>
                  <a:schemeClr val="tx1"/>
                </a:solidFill>
                <a:latin typeface="Century Gothic" panose="020B0502020202020204" pitchFamily="34" charset="0"/>
              </a:rPr>
              <a:t>Idea title:</a:t>
            </a:r>
            <a:endParaRPr lang="en-US" b="1" dirty="0">
              <a:solidFill>
                <a:schemeClr val="tx1"/>
              </a:solidFill>
              <a:latin typeface="Century Gothic" panose="020B0502020202020204" pitchFamily="34" charset="0"/>
            </a:endParaRPr>
          </a:p>
        </p:txBody>
      </p:sp>
      <p:graphicFrame>
        <p:nvGraphicFramePr>
          <p:cNvPr id="3" name="Table 2">
            <a:extLst>
              <a:ext uri="{FF2B5EF4-FFF2-40B4-BE49-F238E27FC236}">
                <a16:creationId xmlns:a16="http://schemas.microsoft.com/office/drawing/2014/main" id="{C86C2601-D755-424E-BAFD-086141EF9905}"/>
              </a:ext>
            </a:extLst>
          </p:cNvPr>
          <p:cNvGraphicFramePr>
            <a:graphicFrameLocks noGrp="1"/>
          </p:cNvGraphicFramePr>
          <p:nvPr>
            <p:extLst>
              <p:ext uri="{D42A27DB-BD31-4B8C-83A1-F6EECF244321}">
                <p14:modId xmlns:p14="http://schemas.microsoft.com/office/powerpoint/2010/main" val="1576722851"/>
              </p:ext>
            </p:extLst>
          </p:nvPr>
        </p:nvGraphicFramePr>
        <p:xfrm>
          <a:off x="472697" y="2817984"/>
          <a:ext cx="8632556" cy="9185949"/>
        </p:xfrm>
        <a:graphic>
          <a:graphicData uri="http://schemas.openxmlformats.org/drawingml/2006/table">
            <a:tbl>
              <a:tblPr firstRow="1" bandRow="1">
                <a:tableStyleId>{5C22544A-7EE6-4342-B048-85BDC9FD1C3A}</a:tableStyleId>
              </a:tblPr>
              <a:tblGrid>
                <a:gridCol w="4316278">
                  <a:extLst>
                    <a:ext uri="{9D8B030D-6E8A-4147-A177-3AD203B41FA5}">
                      <a16:colId xmlns:a16="http://schemas.microsoft.com/office/drawing/2014/main" val="3152046246"/>
                    </a:ext>
                  </a:extLst>
                </a:gridCol>
                <a:gridCol w="4316278">
                  <a:extLst>
                    <a:ext uri="{9D8B030D-6E8A-4147-A177-3AD203B41FA5}">
                      <a16:colId xmlns:a16="http://schemas.microsoft.com/office/drawing/2014/main" val="1228274146"/>
                    </a:ext>
                  </a:extLst>
                </a:gridCol>
              </a:tblGrid>
              <a:tr h="3061983">
                <a:tc gridSpan="2">
                  <a:txBody>
                    <a:bodyPr/>
                    <a:lstStyle/>
                    <a:p>
                      <a:r>
                        <a:rPr lang="en-AU" sz="2000" b="1" dirty="0">
                          <a:solidFill>
                            <a:schemeClr val="tx1"/>
                          </a:solidFill>
                          <a:latin typeface="Century Gothic" panose="020B0502020202020204" pitchFamily="34" charset="0"/>
                        </a:rPr>
                        <a:t>Explain your idea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39676491"/>
                  </a:ext>
                </a:extLst>
              </a:tr>
              <a:tr h="3061983">
                <a:tc rowSpan="2">
                  <a:txBody>
                    <a:bodyPr/>
                    <a:lstStyle/>
                    <a:p>
                      <a:r>
                        <a:rPr lang="en-AU" sz="2000" b="1" dirty="0">
                          <a:solidFill>
                            <a:schemeClr val="tx1"/>
                          </a:solidFill>
                          <a:latin typeface="Century Gothic" panose="020B0502020202020204" pitchFamily="34" charset="0"/>
                        </a:rPr>
                        <a:t>What would you require to do this?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AU" sz="2000" b="1" dirty="0">
                          <a:solidFill>
                            <a:schemeClr val="tx1"/>
                          </a:solidFill>
                          <a:latin typeface="Century Gothic" panose="020B0502020202020204" pitchFamily="34" charset="0"/>
                        </a:rPr>
                        <a:t>Where, and how will I find information on this 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06173805"/>
                  </a:ext>
                </a:extLst>
              </a:tr>
              <a:tr h="3061983">
                <a:tc vMerge="1">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AU" sz="2000" b="1" dirty="0">
                          <a:solidFill>
                            <a:schemeClr val="tx1"/>
                          </a:solidFill>
                          <a:latin typeface="Century Gothic" panose="020B0502020202020204" pitchFamily="34" charset="0"/>
                        </a:rPr>
                        <a:t>What are some roadblocks I could foresee?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87597529"/>
                  </a:ext>
                </a:extLst>
              </a:tr>
            </a:tbl>
          </a:graphicData>
        </a:graphic>
      </p:graphicFrame>
      <p:sp>
        <p:nvSpPr>
          <p:cNvPr id="4" name="TextBox 3">
            <a:extLst>
              <a:ext uri="{FF2B5EF4-FFF2-40B4-BE49-F238E27FC236}">
                <a16:creationId xmlns:a16="http://schemas.microsoft.com/office/drawing/2014/main" id="{66D436ED-0D74-4D55-B049-B235E3A46F3E}"/>
              </a:ext>
            </a:extLst>
          </p:cNvPr>
          <p:cNvSpPr txBox="1"/>
          <p:nvPr/>
        </p:nvSpPr>
        <p:spPr>
          <a:xfrm>
            <a:off x="472697" y="1419225"/>
            <a:ext cx="8632556" cy="584775"/>
          </a:xfrm>
          <a:prstGeom prst="rect">
            <a:avLst/>
          </a:prstGeom>
          <a:noFill/>
        </p:spPr>
        <p:txBody>
          <a:bodyPr wrap="square" rtlCol="0">
            <a:spAutoFit/>
          </a:bodyPr>
          <a:lstStyle/>
          <a:p>
            <a:r>
              <a:rPr lang="en-AU" sz="1600" b="1" dirty="0">
                <a:latin typeface="Century Gothic" panose="020B0502020202020204" pitchFamily="34" charset="0"/>
              </a:rPr>
              <a:t>Come up with three ideas for your passion project to share with your teacher.  Fill out this planner, and then you can discuss exploring it further with your teacher.</a:t>
            </a:r>
          </a:p>
        </p:txBody>
      </p:sp>
      <p:sp>
        <p:nvSpPr>
          <p:cNvPr id="6" name="TextBox 5">
            <a:extLst>
              <a:ext uri="{FF2B5EF4-FFF2-40B4-BE49-F238E27FC236}">
                <a16:creationId xmlns:a16="http://schemas.microsoft.com/office/drawing/2014/main" id="{BE5AB8DB-A04F-4EA9-B386-08BA0C7B8E8F}"/>
              </a:ext>
            </a:extLst>
          </p:cNvPr>
          <p:cNvSpPr txBox="1"/>
          <p:nvPr/>
        </p:nvSpPr>
        <p:spPr>
          <a:xfrm>
            <a:off x="2547257" y="12202886"/>
            <a:ext cx="4506686" cy="246221"/>
          </a:xfrm>
          <a:prstGeom prst="rect">
            <a:avLst/>
          </a:prstGeom>
          <a:noFill/>
        </p:spPr>
        <p:txBody>
          <a:bodyPr wrap="square" rtlCol="0">
            <a:spAutoFit/>
          </a:bodyPr>
          <a:lstStyle/>
          <a:p>
            <a:pPr algn="ctr"/>
            <a:r>
              <a:rPr lang="en-AU" sz="1000" dirty="0">
                <a:hlinkClick r:id="rId2"/>
              </a:rPr>
              <a:t>Copyright innovativeteachingideas.com</a:t>
            </a:r>
            <a:endParaRPr lang="en-US" sz="1000" dirty="0"/>
          </a:p>
        </p:txBody>
      </p:sp>
      <p:pic>
        <p:nvPicPr>
          <p:cNvPr id="7" name="Picture 6">
            <a:hlinkClick r:id="rId3"/>
            <a:extLst>
              <a:ext uri="{FF2B5EF4-FFF2-40B4-BE49-F238E27FC236}">
                <a16:creationId xmlns:a16="http://schemas.microsoft.com/office/drawing/2014/main" id="{3993600A-B411-46A4-962F-DCA3C916E5B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50298" y="12094666"/>
            <a:ext cx="370436" cy="370436"/>
          </a:xfrm>
          <a:prstGeom prst="rect">
            <a:avLst/>
          </a:prstGeom>
        </p:spPr>
      </p:pic>
    </p:spTree>
    <p:extLst>
      <p:ext uri="{BB962C8B-B14F-4D97-AF65-F5344CB8AC3E}">
        <p14:creationId xmlns:p14="http://schemas.microsoft.com/office/powerpoint/2010/main" val="21715356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97D6DA4-E5A9-4426-AE17-8D778BDEDEE0}"/>
              </a:ext>
            </a:extLst>
          </p:cNvPr>
          <p:cNvSpPr/>
          <p:nvPr/>
        </p:nvSpPr>
        <p:spPr>
          <a:xfrm>
            <a:off x="472698" y="402956"/>
            <a:ext cx="8632556" cy="82141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latin typeface="Century Gothic" panose="020B0502020202020204" pitchFamily="34" charset="0"/>
              </a:rPr>
              <a:t>SMART Goal Setting Tool</a:t>
            </a:r>
          </a:p>
        </p:txBody>
      </p:sp>
      <p:graphicFrame>
        <p:nvGraphicFramePr>
          <p:cNvPr id="3" name="Table 2">
            <a:extLst>
              <a:ext uri="{FF2B5EF4-FFF2-40B4-BE49-F238E27FC236}">
                <a16:creationId xmlns:a16="http://schemas.microsoft.com/office/drawing/2014/main" id="{C52022E2-0E3B-4207-8558-1AF400B66016}"/>
              </a:ext>
            </a:extLst>
          </p:cNvPr>
          <p:cNvGraphicFramePr>
            <a:graphicFrameLocks noGrp="1"/>
          </p:cNvGraphicFramePr>
          <p:nvPr>
            <p:extLst>
              <p:ext uri="{D42A27DB-BD31-4B8C-83A1-F6EECF244321}">
                <p14:modId xmlns:p14="http://schemas.microsoft.com/office/powerpoint/2010/main" val="2883441979"/>
              </p:ext>
            </p:extLst>
          </p:nvPr>
        </p:nvGraphicFramePr>
        <p:xfrm>
          <a:off x="472697" y="2002972"/>
          <a:ext cx="8632556" cy="10030145"/>
        </p:xfrm>
        <a:graphic>
          <a:graphicData uri="http://schemas.openxmlformats.org/drawingml/2006/table">
            <a:tbl>
              <a:tblPr firstRow="1" bandRow="1">
                <a:tableStyleId>{5C22544A-7EE6-4342-B048-85BDC9FD1C3A}</a:tableStyleId>
              </a:tblPr>
              <a:tblGrid>
                <a:gridCol w="1192817">
                  <a:extLst>
                    <a:ext uri="{9D8B030D-6E8A-4147-A177-3AD203B41FA5}">
                      <a16:colId xmlns:a16="http://schemas.microsoft.com/office/drawing/2014/main" val="905057971"/>
                    </a:ext>
                  </a:extLst>
                </a:gridCol>
                <a:gridCol w="1959429">
                  <a:extLst>
                    <a:ext uri="{9D8B030D-6E8A-4147-A177-3AD203B41FA5}">
                      <a16:colId xmlns:a16="http://schemas.microsoft.com/office/drawing/2014/main" val="1426112019"/>
                    </a:ext>
                  </a:extLst>
                </a:gridCol>
                <a:gridCol w="1926771">
                  <a:extLst>
                    <a:ext uri="{9D8B030D-6E8A-4147-A177-3AD203B41FA5}">
                      <a16:colId xmlns:a16="http://schemas.microsoft.com/office/drawing/2014/main" val="956719696"/>
                    </a:ext>
                  </a:extLst>
                </a:gridCol>
                <a:gridCol w="3553539">
                  <a:extLst>
                    <a:ext uri="{9D8B030D-6E8A-4147-A177-3AD203B41FA5}">
                      <a16:colId xmlns:a16="http://schemas.microsoft.com/office/drawing/2014/main" val="2187687326"/>
                    </a:ext>
                  </a:extLst>
                </a:gridCol>
              </a:tblGrid>
              <a:tr h="2006029">
                <a:tc>
                  <a:txBody>
                    <a:bodyPr/>
                    <a:lstStyle/>
                    <a:p>
                      <a:pPr algn="ctr"/>
                      <a:r>
                        <a:rPr lang="en-AU" sz="8800" b="1" dirty="0">
                          <a:solidFill>
                            <a:schemeClr val="tx1"/>
                          </a:solidFill>
                          <a:latin typeface="Century Gothic" panose="020B0502020202020204" pitchFamily="34" charset="0"/>
                        </a:rPr>
                        <a:t>S</a:t>
                      </a:r>
                      <a:endParaRPr lang="en-US" sz="8800" b="1" dirty="0">
                        <a:solidFill>
                          <a:schemeClr val="tx1"/>
                        </a:solidFill>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AU" b="1" dirty="0">
                          <a:solidFill>
                            <a:schemeClr val="tx1"/>
                          </a:solidFill>
                          <a:latin typeface="Century Gothic" panose="020B0502020202020204" pitchFamily="34" charset="0"/>
                        </a:rPr>
                        <a:t>Specific</a:t>
                      </a:r>
                      <a:endParaRPr lang="en-US" b="1"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342900" indent="-342900">
                        <a:buFont typeface="Arial" panose="020B0604020202020204" pitchFamily="34" charset="0"/>
                        <a:buChar char="•"/>
                      </a:pPr>
                      <a:r>
                        <a:rPr lang="en-AU" sz="1200" dirty="0">
                          <a:solidFill>
                            <a:schemeClr val="tx1"/>
                          </a:solidFill>
                          <a:latin typeface="Century Gothic" panose="020B0502020202020204" pitchFamily="34" charset="0"/>
                        </a:rPr>
                        <a:t>What do I want to accomplish</a:t>
                      </a:r>
                    </a:p>
                    <a:p>
                      <a:pPr marL="342900" indent="-342900">
                        <a:buFont typeface="Arial" panose="020B0604020202020204" pitchFamily="34" charset="0"/>
                        <a:buChar char="•"/>
                      </a:pPr>
                      <a:r>
                        <a:rPr lang="en-AU" sz="1200" dirty="0">
                          <a:solidFill>
                            <a:schemeClr val="tx1"/>
                          </a:solidFill>
                          <a:latin typeface="Century Gothic" panose="020B0502020202020204" pitchFamily="34" charset="0"/>
                        </a:rPr>
                        <a:t>Why do I want to do it?</a:t>
                      </a:r>
                    </a:p>
                    <a:p>
                      <a:pPr marL="342900" indent="-342900">
                        <a:buFont typeface="Arial" panose="020B0604020202020204" pitchFamily="34" charset="0"/>
                        <a:buChar char="•"/>
                      </a:pPr>
                      <a:r>
                        <a:rPr lang="en-AU" sz="1200" dirty="0">
                          <a:solidFill>
                            <a:schemeClr val="tx1"/>
                          </a:solidFill>
                          <a:latin typeface="Century Gothic" panose="020B0502020202020204" pitchFamily="34" charset="0"/>
                        </a:rPr>
                        <a:t>What are the requirements</a:t>
                      </a:r>
                    </a:p>
                    <a:p>
                      <a:pPr marL="342900" indent="-342900">
                        <a:buFont typeface="Arial" panose="020B0604020202020204" pitchFamily="34" charset="0"/>
                        <a:buChar char="•"/>
                      </a:pPr>
                      <a:r>
                        <a:rPr lang="en-AU" sz="1200" dirty="0">
                          <a:solidFill>
                            <a:schemeClr val="tx1"/>
                          </a:solidFill>
                          <a:latin typeface="Century Gothic" panose="020B0502020202020204" pitchFamily="34" charset="0"/>
                        </a:rPr>
                        <a:t>What are my tools?</a:t>
                      </a:r>
                    </a:p>
                    <a:p>
                      <a:pPr marL="342900" indent="-342900">
                        <a:buFont typeface="Arial" panose="020B0604020202020204" pitchFamily="34" charset="0"/>
                        <a:buChar char="•"/>
                      </a:pPr>
                      <a:r>
                        <a:rPr lang="en-AU" sz="1200" dirty="0">
                          <a:solidFill>
                            <a:schemeClr val="tx1"/>
                          </a:solidFill>
                          <a:latin typeface="Century Gothic" panose="020B0502020202020204" pitchFamily="34" charset="0"/>
                        </a:rPr>
                        <a:t>What are my barriers?</a:t>
                      </a:r>
                      <a:endParaRPr lang="en-US" sz="120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58800578"/>
                  </a:ext>
                </a:extLst>
              </a:tr>
              <a:tr h="2006029">
                <a:tc>
                  <a:txBody>
                    <a:bodyPr/>
                    <a:lstStyle/>
                    <a:p>
                      <a:pPr algn="ctr"/>
                      <a:r>
                        <a:rPr lang="en-AU" sz="8800" b="1" dirty="0">
                          <a:solidFill>
                            <a:schemeClr val="tx1"/>
                          </a:solidFill>
                          <a:latin typeface="Century Gothic" panose="020B0502020202020204" pitchFamily="34" charset="0"/>
                        </a:rPr>
                        <a:t>M</a:t>
                      </a:r>
                      <a:endParaRPr lang="en-US" sz="8800" b="1" dirty="0">
                        <a:solidFill>
                          <a:schemeClr val="tx1"/>
                        </a:solidFill>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AU" b="1" dirty="0">
                          <a:solidFill>
                            <a:schemeClr val="tx1"/>
                          </a:solidFill>
                          <a:latin typeface="Century Gothic" panose="020B0502020202020204" pitchFamily="34" charset="0"/>
                        </a:rPr>
                        <a:t>Time-Measurable</a:t>
                      </a:r>
                      <a:endParaRPr lang="en-US" b="1"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Font typeface="Arial" panose="020B0604020202020204" pitchFamily="34" charset="0"/>
                        <a:buChar char="•"/>
                      </a:pPr>
                      <a:r>
                        <a:rPr lang="en-AU" sz="1200" b="1" dirty="0">
                          <a:solidFill>
                            <a:schemeClr val="tx1"/>
                          </a:solidFill>
                          <a:latin typeface="Century Gothic" panose="020B0502020202020204" pitchFamily="34" charset="0"/>
                        </a:rPr>
                        <a:t>How will I track my progress?</a:t>
                      </a:r>
                    </a:p>
                    <a:p>
                      <a:pPr marL="171450" indent="-171450">
                        <a:buFont typeface="Arial" panose="020B0604020202020204" pitchFamily="34" charset="0"/>
                        <a:buChar char="•"/>
                      </a:pPr>
                      <a:r>
                        <a:rPr lang="en-AU" sz="1200" b="1" dirty="0">
                          <a:solidFill>
                            <a:schemeClr val="tx1"/>
                          </a:solidFill>
                          <a:latin typeface="Century Gothic" panose="020B0502020202020204" pitchFamily="34" charset="0"/>
                        </a:rPr>
                        <a:t>How will I know hen the goal I accomplished?</a:t>
                      </a:r>
                      <a:endParaRPr lang="en-US" sz="1200" b="1"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49105232"/>
                  </a:ext>
                </a:extLst>
              </a:tr>
              <a:tr h="2006029">
                <a:tc>
                  <a:txBody>
                    <a:bodyPr/>
                    <a:lstStyle/>
                    <a:p>
                      <a:pPr algn="ctr"/>
                      <a:r>
                        <a:rPr lang="en-AU" sz="8800" b="1" dirty="0">
                          <a:solidFill>
                            <a:schemeClr val="tx1"/>
                          </a:solidFill>
                          <a:latin typeface="Century Gothic" panose="020B0502020202020204" pitchFamily="34" charset="0"/>
                        </a:rPr>
                        <a:t>A</a:t>
                      </a:r>
                      <a:endParaRPr lang="en-US" sz="8800" b="1" dirty="0">
                        <a:solidFill>
                          <a:schemeClr val="tx1"/>
                        </a:solidFill>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AU" b="1" dirty="0">
                          <a:solidFill>
                            <a:schemeClr val="tx1"/>
                          </a:solidFill>
                          <a:latin typeface="Century Gothic" panose="020B0502020202020204" pitchFamily="34" charset="0"/>
                        </a:rPr>
                        <a:t>Achievable</a:t>
                      </a:r>
                      <a:endParaRPr lang="en-US" b="1"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Font typeface="Arial" panose="020B0604020202020204" pitchFamily="34" charset="0"/>
                        <a:buChar char="•"/>
                      </a:pPr>
                      <a:r>
                        <a:rPr lang="en-AU" sz="1200" b="1" dirty="0">
                          <a:solidFill>
                            <a:schemeClr val="tx1"/>
                          </a:solidFill>
                          <a:latin typeface="Century Gothic" panose="020B0502020202020204" pitchFamily="34" charset="0"/>
                        </a:rPr>
                        <a:t>How can the goal be accomplished?</a:t>
                      </a:r>
                    </a:p>
                    <a:p>
                      <a:pPr marL="171450" indent="-171450">
                        <a:buFont typeface="Arial" panose="020B0604020202020204" pitchFamily="34" charset="0"/>
                        <a:buChar char="•"/>
                      </a:pPr>
                      <a:r>
                        <a:rPr lang="en-AU" sz="1200" b="1" dirty="0">
                          <a:solidFill>
                            <a:schemeClr val="tx1"/>
                          </a:solidFill>
                          <a:latin typeface="Century Gothic" panose="020B0502020202020204" pitchFamily="34" charset="0"/>
                        </a:rPr>
                        <a:t>What are the obvious steps?</a:t>
                      </a:r>
                      <a:endParaRPr lang="en-US" sz="1200" b="1"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41795999"/>
                  </a:ext>
                </a:extLst>
              </a:tr>
              <a:tr h="2006029">
                <a:tc>
                  <a:txBody>
                    <a:bodyPr/>
                    <a:lstStyle/>
                    <a:p>
                      <a:pPr algn="ctr"/>
                      <a:r>
                        <a:rPr lang="en-AU" sz="8800" b="1" dirty="0">
                          <a:solidFill>
                            <a:schemeClr val="tx1"/>
                          </a:solidFill>
                          <a:latin typeface="Century Gothic" panose="020B0502020202020204" pitchFamily="34" charset="0"/>
                        </a:rPr>
                        <a:t>R</a:t>
                      </a:r>
                      <a:endParaRPr lang="en-US" sz="8800" b="1" dirty="0">
                        <a:solidFill>
                          <a:schemeClr val="tx1"/>
                        </a:solidFill>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AU" b="1" dirty="0">
                          <a:solidFill>
                            <a:schemeClr val="tx1"/>
                          </a:solidFill>
                          <a:latin typeface="Century Gothic" panose="020B0502020202020204" pitchFamily="34" charset="0"/>
                        </a:rPr>
                        <a:t>Relevant</a:t>
                      </a:r>
                      <a:endParaRPr lang="en-US" b="1"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Font typeface="Arial" panose="020B0604020202020204" pitchFamily="34" charset="0"/>
                        <a:buChar char="•"/>
                      </a:pPr>
                      <a:r>
                        <a:rPr lang="en-AU" sz="1200" b="1" dirty="0">
                          <a:solidFill>
                            <a:schemeClr val="tx1"/>
                          </a:solidFill>
                          <a:latin typeface="Century Gothic" panose="020B0502020202020204" pitchFamily="34" charset="0"/>
                        </a:rPr>
                        <a:t>Is this a worthy project?</a:t>
                      </a:r>
                    </a:p>
                    <a:p>
                      <a:pPr marL="171450" indent="-171450">
                        <a:buFont typeface="Arial" panose="020B0604020202020204" pitchFamily="34" charset="0"/>
                        <a:buChar char="•"/>
                      </a:pPr>
                      <a:r>
                        <a:rPr lang="en-AU" sz="1200" b="1" dirty="0">
                          <a:solidFill>
                            <a:schemeClr val="tx1"/>
                          </a:solidFill>
                          <a:latin typeface="Century Gothic" panose="020B0502020202020204" pitchFamily="34" charset="0"/>
                        </a:rPr>
                        <a:t>Is the time right to do this?</a:t>
                      </a:r>
                    </a:p>
                    <a:p>
                      <a:pPr marL="171450" indent="-171450">
                        <a:buFont typeface="Arial" panose="020B0604020202020204" pitchFamily="34" charset="0"/>
                        <a:buChar char="•"/>
                      </a:pPr>
                      <a:r>
                        <a:rPr lang="en-AU" sz="1200" b="1" dirty="0">
                          <a:solidFill>
                            <a:schemeClr val="tx1"/>
                          </a:solidFill>
                          <a:latin typeface="Century Gothic" panose="020B0502020202020204" pitchFamily="34" charset="0"/>
                        </a:rPr>
                        <a:t>Can I realistically achieve this?</a:t>
                      </a:r>
                    </a:p>
                    <a:p>
                      <a:pPr marL="171450" indent="-171450">
                        <a:buFont typeface="Arial" panose="020B0604020202020204" pitchFamily="34" charset="0"/>
                        <a:buChar char="•"/>
                      </a:pPr>
                      <a:r>
                        <a:rPr lang="en-AU" sz="1200" b="1" dirty="0">
                          <a:solidFill>
                            <a:schemeClr val="tx1"/>
                          </a:solidFill>
                          <a:latin typeface="Century Gothic" panose="020B0502020202020204" pitchFamily="34" charset="0"/>
                        </a:rPr>
                        <a:t>How does it connect to other goals in life?</a:t>
                      </a:r>
                      <a:endParaRPr lang="en-US" sz="1200" b="1"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56054537"/>
                  </a:ext>
                </a:extLst>
              </a:tr>
              <a:tr h="2006029">
                <a:tc>
                  <a:txBody>
                    <a:bodyPr/>
                    <a:lstStyle/>
                    <a:p>
                      <a:pPr algn="ctr"/>
                      <a:r>
                        <a:rPr lang="en-AU" sz="8800" b="1" dirty="0">
                          <a:solidFill>
                            <a:schemeClr val="tx1"/>
                          </a:solidFill>
                          <a:latin typeface="Century Gothic" panose="020B0502020202020204" pitchFamily="34" charset="0"/>
                        </a:rPr>
                        <a:t>T</a:t>
                      </a:r>
                      <a:endParaRPr lang="en-US" sz="8800" b="1" dirty="0">
                        <a:solidFill>
                          <a:schemeClr val="tx1"/>
                        </a:solidFill>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AU" b="1" dirty="0">
                          <a:solidFill>
                            <a:schemeClr val="tx1"/>
                          </a:solidFill>
                          <a:latin typeface="Century Gothic" panose="020B0502020202020204" pitchFamily="34" charset="0"/>
                        </a:rPr>
                        <a:t>Time-Bound</a:t>
                      </a:r>
                      <a:endParaRPr lang="en-US" b="1"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Font typeface="Arial" panose="020B0604020202020204" pitchFamily="34" charset="0"/>
                        <a:buChar char="•"/>
                      </a:pPr>
                      <a:r>
                        <a:rPr lang="en-AU" sz="1200" b="1" dirty="0">
                          <a:solidFill>
                            <a:schemeClr val="tx1"/>
                          </a:solidFill>
                          <a:latin typeface="Century Gothic" panose="020B0502020202020204" pitchFamily="34" charset="0"/>
                        </a:rPr>
                        <a:t>What is the expected time frame to complete this?</a:t>
                      </a:r>
                    </a:p>
                    <a:p>
                      <a:pPr marL="171450" indent="-171450">
                        <a:buFont typeface="Arial" panose="020B0604020202020204" pitchFamily="34" charset="0"/>
                        <a:buChar char="•"/>
                      </a:pPr>
                      <a:r>
                        <a:rPr lang="en-AU" sz="1200" b="1" dirty="0">
                          <a:solidFill>
                            <a:schemeClr val="tx1"/>
                          </a:solidFill>
                          <a:latin typeface="Century Gothic" panose="020B0502020202020204" pitchFamily="34" charset="0"/>
                        </a:rPr>
                        <a:t>When is it due?</a:t>
                      </a:r>
                    </a:p>
                    <a:p>
                      <a:pPr marL="171450" indent="-171450">
                        <a:buFont typeface="Arial" panose="020B0604020202020204" pitchFamily="34" charset="0"/>
                        <a:buChar char="•"/>
                      </a:pPr>
                      <a:r>
                        <a:rPr lang="en-AU" sz="1200" b="1" dirty="0">
                          <a:solidFill>
                            <a:schemeClr val="tx1"/>
                          </a:solidFill>
                          <a:latin typeface="Century Gothic" panose="020B0502020202020204" pitchFamily="34" charset="0"/>
                        </a:rPr>
                        <a:t>When am I going on this?</a:t>
                      </a:r>
                      <a:endParaRPr lang="en-US" sz="1200" b="1"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18787239"/>
                  </a:ext>
                </a:extLst>
              </a:tr>
            </a:tbl>
          </a:graphicData>
        </a:graphic>
      </p:graphicFrame>
      <p:sp>
        <p:nvSpPr>
          <p:cNvPr id="5" name="TextBox 4">
            <a:extLst>
              <a:ext uri="{FF2B5EF4-FFF2-40B4-BE49-F238E27FC236}">
                <a16:creationId xmlns:a16="http://schemas.microsoft.com/office/drawing/2014/main" id="{4D424838-E0C3-432B-AA73-BAE394502315}"/>
              </a:ext>
            </a:extLst>
          </p:cNvPr>
          <p:cNvSpPr txBox="1"/>
          <p:nvPr/>
        </p:nvSpPr>
        <p:spPr>
          <a:xfrm>
            <a:off x="657754" y="1352058"/>
            <a:ext cx="8632556" cy="523220"/>
          </a:xfrm>
          <a:prstGeom prst="rect">
            <a:avLst/>
          </a:prstGeom>
          <a:noFill/>
        </p:spPr>
        <p:txBody>
          <a:bodyPr wrap="square" rtlCol="0">
            <a:spAutoFit/>
          </a:bodyPr>
          <a:lstStyle/>
          <a:p>
            <a:r>
              <a:rPr lang="en-AU" sz="2800" b="1" dirty="0">
                <a:latin typeface="Century Gothic" panose="020B0502020202020204" pitchFamily="34" charset="0"/>
              </a:rPr>
              <a:t>My goal is:  </a:t>
            </a:r>
            <a:r>
              <a:rPr lang="en-AU" sz="2800" b="1" u="sng" dirty="0">
                <a:latin typeface="Century Gothic" panose="020B0502020202020204" pitchFamily="34" charset="0"/>
              </a:rPr>
              <a:t>														</a:t>
            </a:r>
            <a:endParaRPr lang="en-US" sz="2800" b="1" dirty="0">
              <a:latin typeface="Century Gothic" panose="020B0502020202020204" pitchFamily="34" charset="0"/>
            </a:endParaRPr>
          </a:p>
        </p:txBody>
      </p:sp>
      <p:sp>
        <p:nvSpPr>
          <p:cNvPr id="6" name="TextBox 5">
            <a:extLst>
              <a:ext uri="{FF2B5EF4-FFF2-40B4-BE49-F238E27FC236}">
                <a16:creationId xmlns:a16="http://schemas.microsoft.com/office/drawing/2014/main" id="{1996A230-C29E-4E7D-B1DD-94CC7AD11B29}"/>
              </a:ext>
            </a:extLst>
          </p:cNvPr>
          <p:cNvSpPr txBox="1"/>
          <p:nvPr/>
        </p:nvSpPr>
        <p:spPr>
          <a:xfrm>
            <a:off x="2547257" y="12202886"/>
            <a:ext cx="4506686" cy="246221"/>
          </a:xfrm>
          <a:prstGeom prst="rect">
            <a:avLst/>
          </a:prstGeom>
          <a:noFill/>
        </p:spPr>
        <p:txBody>
          <a:bodyPr wrap="square" rtlCol="0">
            <a:spAutoFit/>
          </a:bodyPr>
          <a:lstStyle/>
          <a:p>
            <a:pPr algn="ctr"/>
            <a:r>
              <a:rPr lang="en-AU" sz="1000" dirty="0">
                <a:hlinkClick r:id="rId2"/>
              </a:rPr>
              <a:t>Copyright innovativeteachingideas.com</a:t>
            </a:r>
            <a:endParaRPr lang="en-US" sz="1000" dirty="0"/>
          </a:p>
        </p:txBody>
      </p:sp>
      <p:pic>
        <p:nvPicPr>
          <p:cNvPr id="7" name="Picture 6">
            <a:hlinkClick r:id="rId3"/>
            <a:extLst>
              <a:ext uri="{FF2B5EF4-FFF2-40B4-BE49-F238E27FC236}">
                <a16:creationId xmlns:a16="http://schemas.microsoft.com/office/drawing/2014/main" id="{9D4E06D6-9AC2-4634-987B-ABF66B62459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50298" y="12094666"/>
            <a:ext cx="370436" cy="370436"/>
          </a:xfrm>
          <a:prstGeom prst="rect">
            <a:avLst/>
          </a:prstGeom>
        </p:spPr>
      </p:pic>
    </p:spTree>
    <p:extLst>
      <p:ext uri="{BB962C8B-B14F-4D97-AF65-F5344CB8AC3E}">
        <p14:creationId xmlns:p14="http://schemas.microsoft.com/office/powerpoint/2010/main" val="31996093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97D6DA4-E5A9-4426-AE17-8D778BDEDEE0}"/>
              </a:ext>
            </a:extLst>
          </p:cNvPr>
          <p:cNvSpPr/>
          <p:nvPr/>
        </p:nvSpPr>
        <p:spPr>
          <a:xfrm>
            <a:off x="472698" y="402956"/>
            <a:ext cx="8632556" cy="82141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latin typeface="Century Gothic" panose="020B0502020202020204" pitchFamily="34" charset="0"/>
              </a:rPr>
              <a:t>Passion Project Self Evaluation &amp; Teacher Feedback Tool</a:t>
            </a:r>
          </a:p>
        </p:txBody>
      </p:sp>
      <p:sp>
        <p:nvSpPr>
          <p:cNvPr id="5" name="TextBox 4">
            <a:extLst>
              <a:ext uri="{FF2B5EF4-FFF2-40B4-BE49-F238E27FC236}">
                <a16:creationId xmlns:a16="http://schemas.microsoft.com/office/drawing/2014/main" id="{4D424838-E0C3-432B-AA73-BAE394502315}"/>
              </a:ext>
            </a:extLst>
          </p:cNvPr>
          <p:cNvSpPr txBox="1"/>
          <p:nvPr/>
        </p:nvSpPr>
        <p:spPr>
          <a:xfrm>
            <a:off x="635982" y="1428258"/>
            <a:ext cx="8632556" cy="523220"/>
          </a:xfrm>
          <a:prstGeom prst="rect">
            <a:avLst/>
          </a:prstGeom>
          <a:noFill/>
        </p:spPr>
        <p:txBody>
          <a:bodyPr wrap="square" rtlCol="0">
            <a:spAutoFit/>
          </a:bodyPr>
          <a:lstStyle/>
          <a:p>
            <a:r>
              <a:rPr lang="en-AU" sz="2800" b="1" dirty="0">
                <a:latin typeface="Century Gothic" panose="020B0502020202020204" pitchFamily="34" charset="0"/>
              </a:rPr>
              <a:t>Name:  </a:t>
            </a:r>
            <a:r>
              <a:rPr lang="en-AU" sz="2800" b="1" u="sng" dirty="0">
                <a:latin typeface="Century Gothic" panose="020B0502020202020204" pitchFamily="34" charset="0"/>
              </a:rPr>
              <a:t>																</a:t>
            </a:r>
            <a:endParaRPr lang="en-US" sz="2800" b="1" dirty="0">
              <a:latin typeface="Century Gothic" panose="020B0502020202020204" pitchFamily="34" charset="0"/>
            </a:endParaRPr>
          </a:p>
        </p:txBody>
      </p:sp>
      <p:graphicFrame>
        <p:nvGraphicFramePr>
          <p:cNvPr id="2" name="Table 1">
            <a:extLst>
              <a:ext uri="{FF2B5EF4-FFF2-40B4-BE49-F238E27FC236}">
                <a16:creationId xmlns:a16="http://schemas.microsoft.com/office/drawing/2014/main" id="{512AEF5A-BF6F-4F84-BEA8-9DE888AE1B43}"/>
              </a:ext>
            </a:extLst>
          </p:cNvPr>
          <p:cNvGraphicFramePr>
            <a:graphicFrameLocks noGrp="1"/>
          </p:cNvGraphicFramePr>
          <p:nvPr>
            <p:extLst>
              <p:ext uri="{D42A27DB-BD31-4B8C-83A1-F6EECF244321}">
                <p14:modId xmlns:p14="http://schemas.microsoft.com/office/powerpoint/2010/main" val="961488186"/>
              </p:ext>
            </p:extLst>
          </p:nvPr>
        </p:nvGraphicFramePr>
        <p:xfrm>
          <a:off x="472697" y="2155370"/>
          <a:ext cx="8714846" cy="9742716"/>
        </p:xfrm>
        <a:graphic>
          <a:graphicData uri="http://schemas.openxmlformats.org/drawingml/2006/table">
            <a:tbl>
              <a:tblPr firstRow="1" bandRow="1">
                <a:tableStyleId>{5C22544A-7EE6-4342-B048-85BDC9FD1C3A}</a:tableStyleId>
              </a:tblPr>
              <a:tblGrid>
                <a:gridCol w="2509989">
                  <a:extLst>
                    <a:ext uri="{9D8B030D-6E8A-4147-A177-3AD203B41FA5}">
                      <a16:colId xmlns:a16="http://schemas.microsoft.com/office/drawing/2014/main" val="490449818"/>
                    </a:ext>
                  </a:extLst>
                </a:gridCol>
                <a:gridCol w="6204857">
                  <a:extLst>
                    <a:ext uri="{9D8B030D-6E8A-4147-A177-3AD203B41FA5}">
                      <a16:colId xmlns:a16="http://schemas.microsoft.com/office/drawing/2014/main" val="820260959"/>
                    </a:ext>
                  </a:extLst>
                </a:gridCol>
              </a:tblGrid>
              <a:tr h="1623786">
                <a:tc gridSpan="2">
                  <a:txBody>
                    <a:bodyPr/>
                    <a:lstStyle/>
                    <a:p>
                      <a:r>
                        <a:rPr lang="en-AU" dirty="0">
                          <a:solidFill>
                            <a:schemeClr val="tx1"/>
                          </a:solidFill>
                        </a:rPr>
                        <a:t>Please answer in detail and provide to your teacher when presenting your passion project.</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tc>
                <a:extLst>
                  <a:ext uri="{0D108BD9-81ED-4DB2-BD59-A6C34878D82A}">
                    <a16:rowId xmlns:a16="http://schemas.microsoft.com/office/drawing/2014/main" val="2347873815"/>
                  </a:ext>
                </a:extLst>
              </a:tr>
              <a:tr h="1623786">
                <a:tc>
                  <a:txBody>
                    <a:bodyPr/>
                    <a:lstStyle/>
                    <a:p>
                      <a:r>
                        <a:rPr lang="en-AU" b="1" dirty="0">
                          <a:solidFill>
                            <a:schemeClr val="tx1"/>
                          </a:solidFill>
                          <a:latin typeface="Century Gothic" panose="020B0502020202020204" pitchFamily="34" charset="0"/>
                        </a:rPr>
                        <a:t>After completing this project I am most proud of…</a:t>
                      </a:r>
                      <a:endParaRPr lang="en-US" b="1"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69828137"/>
                  </a:ext>
                </a:extLst>
              </a:tr>
              <a:tr h="1623786">
                <a:tc>
                  <a:txBody>
                    <a:bodyPr/>
                    <a:lstStyle/>
                    <a:p>
                      <a:r>
                        <a:rPr lang="en-AU" b="1" dirty="0">
                          <a:solidFill>
                            <a:schemeClr val="tx1"/>
                          </a:solidFill>
                          <a:latin typeface="Century Gothic" panose="020B0502020202020204" pitchFamily="34" charset="0"/>
                        </a:rPr>
                        <a:t>The biggest thing/s  I learned from this project was…</a:t>
                      </a:r>
                      <a:endParaRPr lang="en-US" b="1"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09753139"/>
                  </a:ext>
                </a:extLst>
              </a:tr>
              <a:tr h="1623786">
                <a:tc>
                  <a:txBody>
                    <a:bodyPr/>
                    <a:lstStyle/>
                    <a:p>
                      <a:r>
                        <a:rPr lang="en-AU" b="1" dirty="0">
                          <a:solidFill>
                            <a:schemeClr val="tx1"/>
                          </a:solidFill>
                          <a:latin typeface="Century Gothic" panose="020B0502020202020204" pitchFamily="34" charset="0"/>
                        </a:rPr>
                        <a:t>The most difficult part of the project for me was…</a:t>
                      </a:r>
                      <a:endParaRPr lang="en-US" b="1"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13908565"/>
                  </a:ext>
                </a:extLst>
              </a:tr>
              <a:tr h="1623786">
                <a:tc>
                  <a:txBody>
                    <a:bodyPr/>
                    <a:lstStyle/>
                    <a:p>
                      <a:r>
                        <a:rPr lang="en-AU" b="1" dirty="0">
                          <a:solidFill>
                            <a:schemeClr val="tx1"/>
                          </a:solidFill>
                          <a:latin typeface="Century Gothic" panose="020B0502020202020204" pitchFamily="34" charset="0"/>
                        </a:rPr>
                        <a:t>This project has inspired me to consider trying new things such as…</a:t>
                      </a:r>
                      <a:endParaRPr lang="en-US" b="1"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7961494"/>
                  </a:ext>
                </a:extLst>
              </a:tr>
              <a:tr h="1623786">
                <a:tc>
                  <a:txBody>
                    <a:bodyPr/>
                    <a:lstStyle/>
                    <a:p>
                      <a:r>
                        <a:rPr lang="en-AU" b="1" dirty="0">
                          <a:solidFill>
                            <a:schemeClr val="tx1"/>
                          </a:solidFill>
                          <a:latin typeface="Century Gothic" panose="020B0502020202020204" pitchFamily="34" charset="0"/>
                        </a:rPr>
                        <a:t>What would you change about this for future students undertaking it?</a:t>
                      </a:r>
                      <a:endParaRPr lang="en-US" b="1"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92408577"/>
                  </a:ext>
                </a:extLst>
              </a:tr>
            </a:tbl>
          </a:graphicData>
        </a:graphic>
      </p:graphicFrame>
      <p:sp>
        <p:nvSpPr>
          <p:cNvPr id="6" name="TextBox 5">
            <a:extLst>
              <a:ext uri="{FF2B5EF4-FFF2-40B4-BE49-F238E27FC236}">
                <a16:creationId xmlns:a16="http://schemas.microsoft.com/office/drawing/2014/main" id="{E605E594-D25A-4B6E-82DD-061467717719}"/>
              </a:ext>
            </a:extLst>
          </p:cNvPr>
          <p:cNvSpPr txBox="1"/>
          <p:nvPr/>
        </p:nvSpPr>
        <p:spPr>
          <a:xfrm>
            <a:off x="2469436" y="12152423"/>
            <a:ext cx="4506686" cy="246221"/>
          </a:xfrm>
          <a:prstGeom prst="rect">
            <a:avLst/>
          </a:prstGeom>
          <a:noFill/>
        </p:spPr>
        <p:txBody>
          <a:bodyPr wrap="square" rtlCol="0">
            <a:spAutoFit/>
          </a:bodyPr>
          <a:lstStyle/>
          <a:p>
            <a:pPr algn="ctr"/>
            <a:r>
              <a:rPr lang="en-AU" sz="1000" dirty="0">
                <a:hlinkClick r:id="rId2"/>
              </a:rPr>
              <a:t>Copyright innovativeteachingideas.com</a:t>
            </a:r>
            <a:endParaRPr lang="en-US" sz="1000" dirty="0"/>
          </a:p>
        </p:txBody>
      </p:sp>
      <p:pic>
        <p:nvPicPr>
          <p:cNvPr id="7" name="Picture 6">
            <a:hlinkClick r:id="rId3"/>
            <a:extLst>
              <a:ext uri="{FF2B5EF4-FFF2-40B4-BE49-F238E27FC236}">
                <a16:creationId xmlns:a16="http://schemas.microsoft.com/office/drawing/2014/main" id="{8E487164-04E7-4FBF-A521-C19572DDE3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72477" y="12044203"/>
            <a:ext cx="370436" cy="370436"/>
          </a:xfrm>
          <a:prstGeom prst="rect">
            <a:avLst/>
          </a:prstGeom>
        </p:spPr>
      </p:pic>
    </p:spTree>
    <p:extLst>
      <p:ext uri="{BB962C8B-B14F-4D97-AF65-F5344CB8AC3E}">
        <p14:creationId xmlns:p14="http://schemas.microsoft.com/office/powerpoint/2010/main" val="524515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97D6DA4-E5A9-4426-AE17-8D778BDEDEE0}"/>
              </a:ext>
            </a:extLst>
          </p:cNvPr>
          <p:cNvSpPr/>
          <p:nvPr/>
        </p:nvSpPr>
        <p:spPr>
          <a:xfrm>
            <a:off x="472698" y="402956"/>
            <a:ext cx="8632556" cy="82141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latin typeface="Century Gothic" panose="020B0502020202020204" pitchFamily="34" charset="0"/>
              </a:rPr>
              <a:t>Passion Project Timeline</a:t>
            </a:r>
          </a:p>
        </p:txBody>
      </p:sp>
      <p:sp>
        <p:nvSpPr>
          <p:cNvPr id="5" name="TextBox 4">
            <a:extLst>
              <a:ext uri="{FF2B5EF4-FFF2-40B4-BE49-F238E27FC236}">
                <a16:creationId xmlns:a16="http://schemas.microsoft.com/office/drawing/2014/main" id="{4D424838-E0C3-432B-AA73-BAE394502315}"/>
              </a:ext>
            </a:extLst>
          </p:cNvPr>
          <p:cNvSpPr txBox="1"/>
          <p:nvPr/>
        </p:nvSpPr>
        <p:spPr>
          <a:xfrm>
            <a:off x="635982" y="1428258"/>
            <a:ext cx="8632556" cy="523220"/>
          </a:xfrm>
          <a:prstGeom prst="rect">
            <a:avLst/>
          </a:prstGeom>
          <a:noFill/>
        </p:spPr>
        <p:txBody>
          <a:bodyPr wrap="square" rtlCol="0">
            <a:spAutoFit/>
          </a:bodyPr>
          <a:lstStyle/>
          <a:p>
            <a:r>
              <a:rPr lang="en-AU" sz="2800" b="1" dirty="0">
                <a:latin typeface="Century Gothic" panose="020B0502020202020204" pitchFamily="34" charset="0"/>
              </a:rPr>
              <a:t>Name:  </a:t>
            </a:r>
            <a:r>
              <a:rPr lang="en-AU" sz="2800" b="1" u="sng" dirty="0">
                <a:latin typeface="Century Gothic" panose="020B0502020202020204" pitchFamily="34" charset="0"/>
              </a:rPr>
              <a:t>																</a:t>
            </a:r>
            <a:endParaRPr lang="en-US" sz="2800" b="1" dirty="0">
              <a:latin typeface="Century Gothic" panose="020B0502020202020204" pitchFamily="34" charset="0"/>
            </a:endParaRPr>
          </a:p>
        </p:txBody>
      </p:sp>
      <p:graphicFrame>
        <p:nvGraphicFramePr>
          <p:cNvPr id="2" name="Table 1">
            <a:extLst>
              <a:ext uri="{FF2B5EF4-FFF2-40B4-BE49-F238E27FC236}">
                <a16:creationId xmlns:a16="http://schemas.microsoft.com/office/drawing/2014/main" id="{512AEF5A-BF6F-4F84-BEA8-9DE888AE1B43}"/>
              </a:ext>
            </a:extLst>
          </p:cNvPr>
          <p:cNvGraphicFramePr>
            <a:graphicFrameLocks noGrp="1"/>
          </p:cNvGraphicFramePr>
          <p:nvPr>
            <p:extLst>
              <p:ext uri="{D42A27DB-BD31-4B8C-83A1-F6EECF244321}">
                <p14:modId xmlns:p14="http://schemas.microsoft.com/office/powerpoint/2010/main" val="1532357082"/>
              </p:ext>
            </p:extLst>
          </p:nvPr>
        </p:nvGraphicFramePr>
        <p:xfrm>
          <a:off x="472697" y="2155370"/>
          <a:ext cx="8714846" cy="9742716"/>
        </p:xfrm>
        <a:graphic>
          <a:graphicData uri="http://schemas.openxmlformats.org/drawingml/2006/table">
            <a:tbl>
              <a:tblPr firstRow="1" bandRow="1">
                <a:tableStyleId>{5C22544A-7EE6-4342-B048-85BDC9FD1C3A}</a:tableStyleId>
              </a:tblPr>
              <a:tblGrid>
                <a:gridCol w="2509989">
                  <a:extLst>
                    <a:ext uri="{9D8B030D-6E8A-4147-A177-3AD203B41FA5}">
                      <a16:colId xmlns:a16="http://schemas.microsoft.com/office/drawing/2014/main" val="490449818"/>
                    </a:ext>
                  </a:extLst>
                </a:gridCol>
                <a:gridCol w="6204857">
                  <a:extLst>
                    <a:ext uri="{9D8B030D-6E8A-4147-A177-3AD203B41FA5}">
                      <a16:colId xmlns:a16="http://schemas.microsoft.com/office/drawing/2014/main" val="820260959"/>
                    </a:ext>
                  </a:extLst>
                </a:gridCol>
              </a:tblGrid>
              <a:tr h="1623786">
                <a:tc gridSpan="2">
                  <a:txBody>
                    <a:bodyPr/>
                    <a:lstStyle/>
                    <a:p>
                      <a:r>
                        <a:rPr lang="en-AU" dirty="0">
                          <a:solidFill>
                            <a:schemeClr val="tx1"/>
                          </a:solidFill>
                          <a:latin typeface="Century Gothic" panose="020B0502020202020204" pitchFamily="34" charset="0"/>
                        </a:rPr>
                        <a:t>Please answer in detail and provide to your teacher when presenting your passion project.</a:t>
                      </a:r>
                      <a:endParaRPr lang="en-US"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tc>
                <a:extLst>
                  <a:ext uri="{0D108BD9-81ED-4DB2-BD59-A6C34878D82A}">
                    <a16:rowId xmlns:a16="http://schemas.microsoft.com/office/drawing/2014/main" val="2347873815"/>
                  </a:ext>
                </a:extLst>
              </a:tr>
              <a:tr h="1623786">
                <a:tc>
                  <a:txBody>
                    <a:bodyPr/>
                    <a:lstStyle/>
                    <a:p>
                      <a:r>
                        <a:rPr lang="en-AU" b="1" dirty="0">
                          <a:solidFill>
                            <a:schemeClr val="tx1"/>
                          </a:solidFill>
                          <a:latin typeface="Century Gothic" panose="020B0502020202020204" pitchFamily="34" charset="0"/>
                        </a:rPr>
                        <a:t>After completing this project I am most proud of…</a:t>
                      </a:r>
                      <a:endParaRPr lang="en-US" b="1"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69828137"/>
                  </a:ext>
                </a:extLst>
              </a:tr>
              <a:tr h="1623786">
                <a:tc>
                  <a:txBody>
                    <a:bodyPr/>
                    <a:lstStyle/>
                    <a:p>
                      <a:r>
                        <a:rPr lang="en-AU" b="1" dirty="0">
                          <a:solidFill>
                            <a:schemeClr val="tx1"/>
                          </a:solidFill>
                          <a:latin typeface="Century Gothic" panose="020B0502020202020204" pitchFamily="34" charset="0"/>
                        </a:rPr>
                        <a:t>The biggest lesson/s  I learned from this project are…</a:t>
                      </a:r>
                      <a:endParaRPr lang="en-US" b="1"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09753139"/>
                  </a:ext>
                </a:extLst>
              </a:tr>
              <a:tr h="1623786">
                <a:tc>
                  <a:txBody>
                    <a:bodyPr/>
                    <a:lstStyle/>
                    <a:p>
                      <a:r>
                        <a:rPr lang="en-AU" b="1" dirty="0">
                          <a:solidFill>
                            <a:schemeClr val="tx1"/>
                          </a:solidFill>
                          <a:latin typeface="Century Gothic" panose="020B0502020202020204" pitchFamily="34" charset="0"/>
                        </a:rPr>
                        <a:t>The most difficult part of the project for me was…</a:t>
                      </a:r>
                      <a:endParaRPr lang="en-US" b="1"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13908565"/>
                  </a:ext>
                </a:extLst>
              </a:tr>
              <a:tr h="1623786">
                <a:tc>
                  <a:txBody>
                    <a:bodyPr/>
                    <a:lstStyle/>
                    <a:p>
                      <a:r>
                        <a:rPr lang="en-AU" b="1" dirty="0">
                          <a:solidFill>
                            <a:schemeClr val="tx1"/>
                          </a:solidFill>
                          <a:latin typeface="Century Gothic" panose="020B0502020202020204" pitchFamily="34" charset="0"/>
                        </a:rPr>
                        <a:t>This project has inspired me to consider trying new things such as…</a:t>
                      </a:r>
                      <a:endParaRPr lang="en-US" b="1"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7961494"/>
                  </a:ext>
                </a:extLst>
              </a:tr>
              <a:tr h="1623786">
                <a:tc>
                  <a:txBody>
                    <a:bodyPr/>
                    <a:lstStyle/>
                    <a:p>
                      <a:r>
                        <a:rPr lang="en-AU" b="1" dirty="0">
                          <a:solidFill>
                            <a:schemeClr val="tx1"/>
                          </a:solidFill>
                          <a:latin typeface="Century Gothic" panose="020B0502020202020204" pitchFamily="34" charset="0"/>
                        </a:rPr>
                        <a:t>What would you change about this for future students undertaking it?</a:t>
                      </a:r>
                      <a:endParaRPr lang="en-US" b="1"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92408577"/>
                  </a:ext>
                </a:extLst>
              </a:tr>
            </a:tbl>
          </a:graphicData>
        </a:graphic>
      </p:graphicFrame>
      <p:sp>
        <p:nvSpPr>
          <p:cNvPr id="6" name="TextBox 5">
            <a:extLst>
              <a:ext uri="{FF2B5EF4-FFF2-40B4-BE49-F238E27FC236}">
                <a16:creationId xmlns:a16="http://schemas.microsoft.com/office/drawing/2014/main" id="{A1AB8467-8B70-4568-8D55-69A742436628}"/>
              </a:ext>
            </a:extLst>
          </p:cNvPr>
          <p:cNvSpPr txBox="1"/>
          <p:nvPr/>
        </p:nvSpPr>
        <p:spPr>
          <a:xfrm>
            <a:off x="2547257" y="12202886"/>
            <a:ext cx="4506686" cy="246221"/>
          </a:xfrm>
          <a:prstGeom prst="rect">
            <a:avLst/>
          </a:prstGeom>
          <a:noFill/>
        </p:spPr>
        <p:txBody>
          <a:bodyPr wrap="square" rtlCol="0">
            <a:spAutoFit/>
          </a:bodyPr>
          <a:lstStyle/>
          <a:p>
            <a:pPr algn="ctr"/>
            <a:r>
              <a:rPr lang="en-AU" sz="1000" dirty="0">
                <a:hlinkClick r:id="rId2"/>
              </a:rPr>
              <a:t>Copyright innovativeteachingideas.com</a:t>
            </a:r>
            <a:endParaRPr lang="en-US" sz="1000" dirty="0"/>
          </a:p>
        </p:txBody>
      </p:sp>
      <p:pic>
        <p:nvPicPr>
          <p:cNvPr id="7" name="Picture 6">
            <a:hlinkClick r:id="rId3"/>
            <a:extLst>
              <a:ext uri="{FF2B5EF4-FFF2-40B4-BE49-F238E27FC236}">
                <a16:creationId xmlns:a16="http://schemas.microsoft.com/office/drawing/2014/main" id="{261CBC34-4391-429D-9927-B0E17AD0B1B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50298" y="12094666"/>
            <a:ext cx="370436" cy="370436"/>
          </a:xfrm>
          <a:prstGeom prst="rect">
            <a:avLst/>
          </a:prstGeom>
        </p:spPr>
      </p:pic>
    </p:spTree>
    <p:extLst>
      <p:ext uri="{BB962C8B-B14F-4D97-AF65-F5344CB8AC3E}">
        <p14:creationId xmlns:p14="http://schemas.microsoft.com/office/powerpoint/2010/main" val="4153390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5AFBBBA1-BD2F-41B1-8988-EFD7AF3EF578}"/>
              </a:ext>
            </a:extLst>
          </p:cNvPr>
          <p:cNvSpPr>
            <a:spLocks noChangeArrowheads="1"/>
          </p:cNvSpPr>
          <p:nvPr/>
        </p:nvSpPr>
        <p:spPr bwMode="auto">
          <a:xfrm>
            <a:off x="0" y="0"/>
            <a:ext cx="960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2049" name="Picture 1" descr="MM900283896[1]">
            <a:extLst>
              <a:ext uri="{FF2B5EF4-FFF2-40B4-BE49-F238E27FC236}">
                <a16:creationId xmlns:a16="http://schemas.microsoft.com/office/drawing/2014/main" id="{985480D2-DDF6-41CB-B7C6-1CF0D7299578}"/>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967210" y="4943141"/>
            <a:ext cx="621619" cy="77526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5136CA43-5970-4876-80D7-6791038C6F7E}"/>
              </a:ext>
            </a:extLst>
          </p:cNvPr>
          <p:cNvSpPr>
            <a:spLocks noChangeArrowheads="1"/>
          </p:cNvSpPr>
          <p:nvPr/>
        </p:nvSpPr>
        <p:spPr bwMode="auto">
          <a:xfrm>
            <a:off x="478971" y="706934"/>
            <a:ext cx="8523516" cy="11387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AU" altLang="en-US" sz="16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Personal Discovery Learning Project (Passion Project)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Century Gothic" panose="020B0502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AU" altLang="en-US" sz="1500" b="0"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The purpose of this task is for you to learn something new; something that you have always wanted to do.  Maybe you have wanted to learn how to play a guitar.  Build a dog kennel, cook a gourmet meal, complete a family tree or even learn to make a movie.  </a:t>
            </a:r>
            <a:endParaRPr kumimoji="0" lang="en-US" altLang="en-US" sz="1500" b="0" i="0" u="none" strike="noStrike" cap="none" normalizeH="0" baseline="0" dirty="0">
              <a:ln>
                <a:noFill/>
              </a:ln>
              <a:solidFill>
                <a:schemeClr val="tx1"/>
              </a:solidFill>
              <a:effectLst/>
              <a:latin typeface="Century Gothic" panose="020B0502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AU" altLang="en-US" sz="1500" b="0"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There is absolutely no limit to what you want to learn as long as you are passionate about the subject area.</a:t>
            </a:r>
            <a:endParaRPr kumimoji="0" lang="en-US" altLang="en-US" sz="1500" b="0" i="0" u="none" strike="noStrike" cap="none" normalizeH="0" baseline="0" dirty="0">
              <a:ln>
                <a:noFill/>
              </a:ln>
              <a:solidFill>
                <a:schemeClr val="tx1"/>
              </a:solidFill>
              <a:effectLst/>
              <a:latin typeface="Century Gothic" panose="020B0502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AU" altLang="en-US" sz="1500" b="0"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Through the completion of this task you will gain new skills, knowledge and understanding about something that is important to you and your own ability to learn.  But there is a catch – you must learn this area well enough to share your knowledge with your peers, parents and teacher.  And they will all be assessing you.</a:t>
            </a:r>
            <a:endParaRPr kumimoji="0" lang="en-US" altLang="en-US" sz="1500" b="0" i="0" u="none" strike="noStrike" cap="none" normalizeH="0" baseline="0" dirty="0">
              <a:ln>
                <a:noFill/>
              </a:ln>
              <a:solidFill>
                <a:schemeClr val="tx1"/>
              </a:solidFill>
              <a:effectLst/>
              <a:latin typeface="Century Gothic" panose="020B0502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AU" altLang="en-US" sz="1500" b="0"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This task will take you the course of the term to complete, but you will need to complete a series of small tasks along using a blog or diary to communicate your progress with peers, parents and your teachers.  This Project will culminate in the last week of term in a presentation of your choice no longer than 3 minutes demonstrating the skills, knowledge and journey of your learning process. We would like you to be creative in putting this presentation together and will be using our class sessions to explain some examples of how you might like to present your final project.  Below is a timeline of tasks we are expecting you to stick to.</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AU" altLang="en-US" sz="1500" b="0"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Century Gothic" panose="020B0502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AU" altLang="en-US" sz="15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Weeks 1: Getting Started </a:t>
            </a:r>
            <a:endParaRPr kumimoji="0" lang="en-US" altLang="en-US" sz="1500" b="0" i="0" u="none" strike="noStrike" cap="none" normalizeH="0" baseline="0" dirty="0">
              <a:ln>
                <a:noFill/>
              </a:ln>
              <a:solidFill>
                <a:schemeClr val="tx1"/>
              </a:solidFill>
              <a:effectLst/>
              <a:latin typeface="Century Gothic" panose="020B0502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AU" altLang="en-US" sz="1500" b="0"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Setting up your diary and / or accessing your blog and email if you choose to do this task online.</a:t>
            </a:r>
            <a:endParaRPr kumimoji="0" lang="en-US" altLang="en-US" sz="1500" b="0" i="0" u="none" strike="noStrike" cap="none" normalizeH="0" baseline="0" dirty="0">
              <a:ln>
                <a:noFill/>
              </a:ln>
              <a:solidFill>
                <a:schemeClr val="tx1"/>
              </a:solidFill>
              <a:effectLst/>
              <a:latin typeface="Century Gothic" panose="020B0502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AU" altLang="en-US" sz="1500" b="0"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Discussing ideas with those around you and understanding the timeline and expectations of this project. </a:t>
            </a:r>
            <a:endParaRPr kumimoji="0" lang="en-US" altLang="en-US" sz="1500" b="0" i="0" u="none" strike="noStrike" cap="none" normalizeH="0" baseline="0" dirty="0">
              <a:ln>
                <a:noFill/>
              </a:ln>
              <a:solidFill>
                <a:schemeClr val="tx1"/>
              </a:solidFill>
              <a:effectLst/>
              <a:latin typeface="Century Gothic" panose="020B0502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AU" altLang="en-US" sz="15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Week 2 &amp; 3 Your Proposal? </a:t>
            </a:r>
            <a:endParaRPr kumimoji="0" lang="en-US" altLang="en-US" sz="1500" b="0" i="0" u="none" strike="noStrike" cap="none" normalizeH="0" baseline="0" dirty="0">
              <a:ln>
                <a:noFill/>
              </a:ln>
              <a:solidFill>
                <a:schemeClr val="tx1"/>
              </a:solidFill>
              <a:effectLst/>
              <a:latin typeface="Century Gothic" panose="020B0502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AU" altLang="en-US" sz="1500" b="0"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You will explore your learning opportunities and submit a proposal to your teacher via paper or email your teacher for approval.  Make sure you put some thought and research into what it is you want to do and above all else talk to mum and dad about it to see if it can happen?</a:t>
            </a:r>
            <a:endParaRPr kumimoji="0" lang="en-US" altLang="en-US" sz="1500" b="0" i="0" u="none" strike="noStrike" cap="none" normalizeH="0" baseline="0" dirty="0">
              <a:ln>
                <a:noFill/>
              </a:ln>
              <a:solidFill>
                <a:schemeClr val="tx1"/>
              </a:solidFill>
              <a:effectLst/>
              <a:latin typeface="Century Gothic" panose="020B0502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AU" altLang="en-US" sz="1500" b="0"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Within proposal you will have to come up with a conclusion of how you will know if you have successfully learnt your task.  Your teacher will let you know if your passion project has been approved.  </a:t>
            </a:r>
            <a:endParaRPr kumimoji="0" lang="en-US" altLang="en-US" sz="1500" b="0" i="0" u="none" strike="noStrike" cap="none" normalizeH="0" baseline="0" dirty="0">
              <a:ln>
                <a:noFill/>
              </a:ln>
              <a:solidFill>
                <a:schemeClr val="tx1"/>
              </a:solidFill>
              <a:effectLst/>
              <a:latin typeface="Century Gothic" panose="020B0502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AU" altLang="en-US" sz="15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Week 4:  Research and Development</a:t>
            </a:r>
            <a:endParaRPr kumimoji="0" lang="en-US" altLang="en-US" sz="1500" b="0" i="0" u="none" strike="noStrike" cap="none" normalizeH="0" baseline="0" dirty="0">
              <a:ln>
                <a:noFill/>
              </a:ln>
              <a:solidFill>
                <a:schemeClr val="tx1"/>
              </a:solidFill>
              <a:effectLst/>
              <a:latin typeface="Century Gothic" panose="020B0502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AU" altLang="en-US" sz="1500" b="0"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What skills, resources, information will you need to complete your task and what is the best way for me to learn this skill?   This is the key Learning phase of the task.  You will complete a lotus diagram on paper of the selected idea and submit it to your teacher.</a:t>
            </a:r>
            <a:endParaRPr kumimoji="0" lang="en-US" altLang="en-US" sz="1500" b="0" i="0" u="none" strike="noStrike" cap="none" normalizeH="0" baseline="0" dirty="0">
              <a:ln>
                <a:noFill/>
              </a:ln>
              <a:solidFill>
                <a:schemeClr val="tx1"/>
              </a:solidFill>
              <a:effectLst/>
              <a:latin typeface="Century Gothic" panose="020B0502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AU" altLang="en-US" sz="15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Week 5, 6 &amp; 7:  Getting Hands on</a:t>
            </a:r>
            <a:endParaRPr kumimoji="0" lang="en-US" altLang="en-US" sz="1500" b="0" i="0" u="none" strike="noStrike" cap="none" normalizeH="0" baseline="0" dirty="0">
              <a:ln>
                <a:noFill/>
              </a:ln>
              <a:solidFill>
                <a:schemeClr val="tx1"/>
              </a:solidFill>
              <a:effectLst/>
              <a:latin typeface="Century Gothic" panose="020B0502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AU" altLang="en-US" sz="1500" b="0"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Undertaking, completing and if necessary, refining your task.  This is the doing phase of the project.  It is here that you are assigned time to cook, build, learn and understand. Students will use the E Journal to make 2 entries on how they are going with their progress and identify any successes and failures they have come across.</a:t>
            </a:r>
            <a:endParaRPr kumimoji="0" lang="en-US" altLang="en-US" sz="1500" b="0" i="0" u="none" strike="noStrike" cap="none" normalizeH="0" baseline="0" dirty="0">
              <a:ln>
                <a:noFill/>
              </a:ln>
              <a:solidFill>
                <a:schemeClr val="tx1"/>
              </a:solidFill>
              <a:effectLst/>
              <a:latin typeface="Century Gothic" panose="020B0502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AU" altLang="en-US" sz="15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Week 8 &amp; 9:  Presentation Creation</a:t>
            </a:r>
            <a:endParaRPr kumimoji="0" lang="en-US" altLang="en-US" sz="1500" b="0" i="0" u="none" strike="noStrike" cap="none" normalizeH="0" baseline="0" dirty="0">
              <a:ln>
                <a:noFill/>
              </a:ln>
              <a:solidFill>
                <a:schemeClr val="tx1"/>
              </a:solidFill>
              <a:effectLst/>
              <a:latin typeface="Century Gothic" panose="020B0502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AU" altLang="en-US" sz="1500" b="0"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Reflecting and reporting on what you have learnt.  This is where you make your 3-minute presentation on what you have learnt see the next page for ideas.</a:t>
            </a:r>
            <a:endParaRPr kumimoji="0" lang="en-US" altLang="en-US" sz="1500" b="0" i="0" u="none" strike="noStrike" cap="none" normalizeH="0" baseline="0" dirty="0">
              <a:ln>
                <a:noFill/>
              </a:ln>
              <a:solidFill>
                <a:schemeClr val="tx1"/>
              </a:solidFill>
              <a:effectLst/>
              <a:latin typeface="Century Gothic" panose="020B0502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AU" altLang="en-US" sz="15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Week 10:  It’s Showtime</a:t>
            </a:r>
            <a:endParaRPr kumimoji="0" lang="en-US" altLang="en-US" sz="1500" b="0" i="0" u="none" strike="noStrike" cap="none" normalizeH="0" baseline="0" dirty="0">
              <a:ln>
                <a:noFill/>
              </a:ln>
              <a:solidFill>
                <a:schemeClr val="tx1"/>
              </a:solidFill>
              <a:effectLst/>
              <a:latin typeface="Century Gothic" panose="020B0502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AU" altLang="en-US" sz="1500" b="0"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Presenting:  Presenting your final report to parents and your classmates and teacher for assessment and assessing your peers.</a:t>
            </a:r>
            <a:endParaRPr kumimoji="0" lang="en-AU" altLang="en-US" sz="1500" b="0" i="0" u="none" strike="noStrike" cap="none" normalizeH="0" baseline="0" dirty="0">
              <a:ln>
                <a:noFill/>
              </a:ln>
              <a:solidFill>
                <a:schemeClr val="tx1"/>
              </a:solidFill>
              <a:effectLst/>
              <a:latin typeface="Century Gothic" panose="020B0502020202020204" pitchFamily="34" charset="0"/>
            </a:endParaRPr>
          </a:p>
        </p:txBody>
      </p:sp>
      <p:sp>
        <p:nvSpPr>
          <p:cNvPr id="4" name="TextBox 3">
            <a:extLst>
              <a:ext uri="{FF2B5EF4-FFF2-40B4-BE49-F238E27FC236}">
                <a16:creationId xmlns:a16="http://schemas.microsoft.com/office/drawing/2014/main" id="{AA23E6B5-B9CB-4F77-8AB0-F3AE8EC98B47}"/>
              </a:ext>
            </a:extLst>
          </p:cNvPr>
          <p:cNvSpPr txBox="1"/>
          <p:nvPr/>
        </p:nvSpPr>
        <p:spPr>
          <a:xfrm>
            <a:off x="2547257" y="12202886"/>
            <a:ext cx="4506686" cy="246221"/>
          </a:xfrm>
          <a:prstGeom prst="rect">
            <a:avLst/>
          </a:prstGeom>
          <a:noFill/>
        </p:spPr>
        <p:txBody>
          <a:bodyPr wrap="square" rtlCol="0">
            <a:spAutoFit/>
          </a:bodyPr>
          <a:lstStyle/>
          <a:p>
            <a:pPr algn="ctr"/>
            <a:r>
              <a:rPr lang="en-AU" sz="1000" dirty="0">
                <a:hlinkClick r:id="rId3"/>
              </a:rPr>
              <a:t>Copyright innovativeteachingideas.com</a:t>
            </a:r>
            <a:endParaRPr lang="en-US" sz="1000" dirty="0"/>
          </a:p>
        </p:txBody>
      </p:sp>
      <p:pic>
        <p:nvPicPr>
          <p:cNvPr id="6" name="Picture 5">
            <a:hlinkClick r:id="rId4"/>
            <a:extLst>
              <a:ext uri="{FF2B5EF4-FFF2-40B4-BE49-F238E27FC236}">
                <a16:creationId xmlns:a16="http://schemas.microsoft.com/office/drawing/2014/main" id="{65B0FEC6-E3E8-4614-BAC5-5144B34C87D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50298" y="12094666"/>
            <a:ext cx="370436" cy="370436"/>
          </a:xfrm>
          <a:prstGeom prst="rect">
            <a:avLst/>
          </a:prstGeom>
        </p:spPr>
      </p:pic>
    </p:spTree>
    <p:extLst>
      <p:ext uri="{BB962C8B-B14F-4D97-AF65-F5344CB8AC3E}">
        <p14:creationId xmlns:p14="http://schemas.microsoft.com/office/powerpoint/2010/main" val="2105081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647A9A4-5AFD-4EC2-8320-343F04F41E22}"/>
              </a:ext>
            </a:extLst>
          </p:cNvPr>
          <p:cNvSpPr/>
          <p:nvPr/>
        </p:nvSpPr>
        <p:spPr>
          <a:xfrm>
            <a:off x="451151" y="779529"/>
            <a:ext cx="8730341" cy="1327158"/>
          </a:xfrm>
          <a:prstGeom prst="rect">
            <a:avLst/>
          </a:prstGeom>
        </p:spPr>
        <p:txBody>
          <a:bodyPr wrap="square">
            <a:spAutoFit/>
          </a:bodyPr>
          <a:lstStyle/>
          <a:p>
            <a:pPr algn="just">
              <a:lnSpc>
                <a:spcPct val="115000"/>
              </a:lnSpc>
              <a:spcAft>
                <a:spcPts val="1000"/>
              </a:spcAft>
            </a:pPr>
            <a:r>
              <a:rPr lang="en-AU" sz="1600" b="1" dirty="0">
                <a:latin typeface="Century Gothic" panose="020B0502020202020204" pitchFamily="34" charset="0"/>
                <a:ea typeface="Calibri" panose="020F0502020204030204" pitchFamily="34" charset="0"/>
                <a:cs typeface="Times New Roman" panose="02020603050405020304" pitchFamily="18" charset="0"/>
              </a:rPr>
              <a:t>You can present your project in a variety of ways.  Remember to make lots of entries in your blog and take lots of photos and collect any evidence of your work so that you can share it in your final presentation. </a:t>
            </a:r>
            <a:endParaRPr lang="en-US" sz="1600" b="1" dirty="0">
              <a:latin typeface="Century Gothic" panose="020B050202020202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AU" sz="1600" b="1" dirty="0">
                <a:latin typeface="Century Gothic" panose="020B0502020202020204" pitchFamily="34" charset="0"/>
                <a:ea typeface="Calibri" panose="020F0502020204030204" pitchFamily="34" charset="0"/>
                <a:cs typeface="Times New Roman" panose="02020603050405020304" pitchFamily="18" charset="0"/>
              </a:rPr>
              <a:t>Here are some different ways you can present your Final Project:</a:t>
            </a:r>
            <a:endParaRPr lang="en-US" sz="1600" b="1"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 name="Rectangle 1">
            <a:extLst>
              <a:ext uri="{FF2B5EF4-FFF2-40B4-BE49-F238E27FC236}">
                <a16:creationId xmlns:a16="http://schemas.microsoft.com/office/drawing/2014/main" id="{D688F7A1-797F-4E06-99CD-413072E6F9D1}"/>
              </a:ext>
            </a:extLst>
          </p:cNvPr>
          <p:cNvSpPr/>
          <p:nvPr/>
        </p:nvSpPr>
        <p:spPr>
          <a:xfrm>
            <a:off x="435428" y="10522893"/>
            <a:ext cx="8730342" cy="1130502"/>
          </a:xfrm>
          <a:prstGeom prst="rect">
            <a:avLst/>
          </a:prstGeom>
        </p:spPr>
        <p:txBody>
          <a:bodyPr wrap="square">
            <a:spAutoFit/>
          </a:bodyPr>
          <a:lstStyle/>
          <a:p>
            <a:pPr algn="just">
              <a:lnSpc>
                <a:spcPct val="115000"/>
              </a:lnSpc>
              <a:spcAft>
                <a:spcPts val="1000"/>
              </a:spcAft>
            </a:pPr>
            <a:r>
              <a:rPr lang="en-AU" sz="1500" b="1" dirty="0">
                <a:latin typeface="Century Gothic" panose="020B0502020202020204" pitchFamily="34" charset="0"/>
                <a:ea typeface="Calibri" panose="020F0502020204030204" pitchFamily="34" charset="0"/>
                <a:cs typeface="Times New Roman" panose="02020603050405020304" pitchFamily="18" charset="0"/>
              </a:rPr>
              <a:t>PLEASE NOTE: that this is part of a bundle which includes a detailed description of each week and all additional tools and documents required to complete the project.  Your Teacher should have this bundle and resources.  </a:t>
            </a:r>
            <a:r>
              <a:rPr lang="en-AU" sz="1500" b="1" u="sng" dirty="0">
                <a:solidFill>
                  <a:srgbClr val="0000FF"/>
                </a:solidFill>
                <a:latin typeface="Century Gothic" panose="020B0502020202020204" pitchFamily="34" charset="0"/>
                <a:ea typeface="Calibri" panose="020F0502020204030204" pitchFamily="34" charset="0"/>
                <a:cs typeface="Times New Roman" panose="02020603050405020304" pitchFamily="18" charset="0"/>
                <a:hlinkClick r:id="rId2"/>
              </a:rPr>
              <a:t>Please click here</a:t>
            </a:r>
            <a:r>
              <a:rPr lang="en-AU" sz="1500" b="1" dirty="0">
                <a:latin typeface="Century Gothic" panose="020B0502020202020204" pitchFamily="34" charset="0"/>
                <a:ea typeface="Calibri" panose="020F0502020204030204" pitchFamily="34" charset="0"/>
                <a:cs typeface="Times New Roman" panose="02020603050405020304" pitchFamily="18" charset="0"/>
              </a:rPr>
              <a:t> if you wish to access the entire bundle.</a:t>
            </a:r>
            <a:endParaRPr lang="en-US" sz="1500" b="1" dirty="0">
              <a:effectLst/>
              <a:latin typeface="Century Gothic" panose="020B0502020202020204" pitchFamily="34" charset="0"/>
              <a:ea typeface="Calibri" panose="020F0502020204030204" pitchFamily="34"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426B13E2-50D0-4204-91C8-A8CD151BD72E}"/>
              </a:ext>
            </a:extLst>
          </p:cNvPr>
          <p:cNvGraphicFramePr>
            <a:graphicFrameLocks noGrp="1"/>
          </p:cNvGraphicFramePr>
          <p:nvPr>
            <p:extLst>
              <p:ext uri="{D42A27DB-BD31-4B8C-83A1-F6EECF244321}">
                <p14:modId xmlns:p14="http://schemas.microsoft.com/office/powerpoint/2010/main" val="3535688228"/>
              </p:ext>
            </p:extLst>
          </p:nvPr>
        </p:nvGraphicFramePr>
        <p:xfrm>
          <a:off x="435428" y="2460170"/>
          <a:ext cx="8730340" cy="7892144"/>
        </p:xfrm>
        <a:graphic>
          <a:graphicData uri="http://schemas.openxmlformats.org/drawingml/2006/table">
            <a:tbl>
              <a:tblPr firstRow="1" bandRow="1">
                <a:tableStyleId>{5C22544A-7EE6-4342-B048-85BDC9FD1C3A}</a:tableStyleId>
              </a:tblPr>
              <a:tblGrid>
                <a:gridCol w="2182585">
                  <a:extLst>
                    <a:ext uri="{9D8B030D-6E8A-4147-A177-3AD203B41FA5}">
                      <a16:colId xmlns:a16="http://schemas.microsoft.com/office/drawing/2014/main" val="1153790370"/>
                    </a:ext>
                  </a:extLst>
                </a:gridCol>
                <a:gridCol w="2182585">
                  <a:extLst>
                    <a:ext uri="{9D8B030D-6E8A-4147-A177-3AD203B41FA5}">
                      <a16:colId xmlns:a16="http://schemas.microsoft.com/office/drawing/2014/main" val="2518645372"/>
                    </a:ext>
                  </a:extLst>
                </a:gridCol>
                <a:gridCol w="2182585">
                  <a:extLst>
                    <a:ext uri="{9D8B030D-6E8A-4147-A177-3AD203B41FA5}">
                      <a16:colId xmlns:a16="http://schemas.microsoft.com/office/drawing/2014/main" val="4102713073"/>
                    </a:ext>
                  </a:extLst>
                </a:gridCol>
                <a:gridCol w="2182585">
                  <a:extLst>
                    <a:ext uri="{9D8B030D-6E8A-4147-A177-3AD203B41FA5}">
                      <a16:colId xmlns:a16="http://schemas.microsoft.com/office/drawing/2014/main" val="256472371"/>
                    </a:ext>
                  </a:extLst>
                </a:gridCol>
              </a:tblGrid>
              <a:tr h="1973036">
                <a:tc>
                  <a:txBody>
                    <a:bodyPr/>
                    <a:lstStyle/>
                    <a:p>
                      <a:pPr algn="ctr"/>
                      <a:r>
                        <a:rPr lang="en-AU" b="1" dirty="0">
                          <a:solidFill>
                            <a:schemeClr val="tx1"/>
                          </a:solidFill>
                          <a:latin typeface="Century Gothic" panose="020B0502020202020204" pitchFamily="34" charset="0"/>
                        </a:rPr>
                        <a:t>Speech</a:t>
                      </a:r>
                      <a:endParaRPr lang="en-US" b="1" dirty="0">
                        <a:solidFill>
                          <a:schemeClr val="tx1"/>
                        </a:solidFill>
                        <a:latin typeface="Century Gothic" panose="020B050202020202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AU" b="1" dirty="0">
                          <a:solidFill>
                            <a:schemeClr val="tx1"/>
                          </a:solidFill>
                          <a:latin typeface="Century Gothic" panose="020B0502020202020204" pitchFamily="34" charset="0"/>
                        </a:rPr>
                        <a:t>Video</a:t>
                      </a:r>
                      <a:endParaRPr lang="en-US" b="1" dirty="0">
                        <a:solidFill>
                          <a:schemeClr val="tx1"/>
                        </a:solidFill>
                        <a:latin typeface="Century Gothic" panose="020B050202020202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AU" b="1" dirty="0">
                          <a:solidFill>
                            <a:schemeClr val="tx1"/>
                          </a:solidFill>
                          <a:latin typeface="Century Gothic" panose="020B0502020202020204" pitchFamily="34" charset="0"/>
                        </a:rPr>
                        <a:t>Poster</a:t>
                      </a:r>
                      <a:endParaRPr lang="en-US" b="1" dirty="0">
                        <a:solidFill>
                          <a:schemeClr val="tx1"/>
                        </a:solidFill>
                        <a:latin typeface="Century Gothic" panose="020B050202020202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AU" b="1" dirty="0">
                          <a:solidFill>
                            <a:schemeClr val="tx1"/>
                          </a:solidFill>
                          <a:latin typeface="Century Gothic" panose="020B0502020202020204" pitchFamily="34" charset="0"/>
                        </a:rPr>
                        <a:t>Blog / website</a:t>
                      </a:r>
                      <a:endParaRPr lang="en-US" b="1" dirty="0">
                        <a:solidFill>
                          <a:schemeClr val="tx1"/>
                        </a:solidFill>
                        <a:latin typeface="Century Gothic" panose="020B050202020202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00145298"/>
                  </a:ext>
                </a:extLst>
              </a:tr>
              <a:tr h="1973036">
                <a:tc>
                  <a:txBody>
                    <a:bodyPr/>
                    <a:lstStyle/>
                    <a:p>
                      <a:pPr algn="ctr"/>
                      <a:r>
                        <a:rPr lang="en-AU" b="1" dirty="0">
                          <a:solidFill>
                            <a:schemeClr val="tx1"/>
                          </a:solidFill>
                          <a:latin typeface="Century Gothic" panose="020B0502020202020204" pitchFamily="34" charset="0"/>
                        </a:rPr>
                        <a:t>Scrapbook</a:t>
                      </a:r>
                      <a:endParaRPr lang="en-US" b="1" dirty="0">
                        <a:solidFill>
                          <a:schemeClr val="tx1"/>
                        </a:solidFill>
                        <a:latin typeface="Century Gothic" panose="020B050202020202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AU" b="1" dirty="0">
                          <a:solidFill>
                            <a:schemeClr val="tx1"/>
                          </a:solidFill>
                          <a:latin typeface="Century Gothic" panose="020B0502020202020204" pitchFamily="34" charset="0"/>
                        </a:rPr>
                        <a:t>Animation</a:t>
                      </a:r>
                      <a:endParaRPr lang="en-US" b="1" dirty="0">
                        <a:solidFill>
                          <a:schemeClr val="tx1"/>
                        </a:solidFill>
                        <a:latin typeface="Century Gothic" panose="020B050202020202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AU" b="1" dirty="0">
                          <a:solidFill>
                            <a:schemeClr val="tx1"/>
                          </a:solidFill>
                          <a:latin typeface="Century Gothic" panose="020B0502020202020204" pitchFamily="34" charset="0"/>
                        </a:rPr>
                        <a:t>Diorama</a:t>
                      </a:r>
                      <a:endParaRPr lang="en-US" b="1" dirty="0">
                        <a:solidFill>
                          <a:schemeClr val="tx1"/>
                        </a:solidFill>
                        <a:latin typeface="Century Gothic" panose="020B050202020202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AU" b="1" dirty="0">
                          <a:solidFill>
                            <a:schemeClr val="tx1"/>
                          </a:solidFill>
                          <a:latin typeface="Century Gothic" panose="020B0502020202020204" pitchFamily="34" charset="0"/>
                        </a:rPr>
                        <a:t>PowerPoint</a:t>
                      </a:r>
                      <a:endParaRPr lang="en-US" b="1" dirty="0">
                        <a:solidFill>
                          <a:schemeClr val="tx1"/>
                        </a:solidFill>
                        <a:latin typeface="Century Gothic" panose="020B050202020202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31877362"/>
                  </a:ext>
                </a:extLst>
              </a:tr>
              <a:tr h="1973036">
                <a:tc>
                  <a:txBody>
                    <a:bodyPr/>
                    <a:lstStyle/>
                    <a:p>
                      <a:pPr algn="ctr"/>
                      <a:r>
                        <a:rPr lang="en-AU" b="1" dirty="0">
                          <a:solidFill>
                            <a:schemeClr val="tx1"/>
                          </a:solidFill>
                          <a:latin typeface="Century Gothic" panose="020B0502020202020204" pitchFamily="34" charset="0"/>
                        </a:rPr>
                        <a:t>Poetry</a:t>
                      </a:r>
                      <a:endParaRPr lang="en-US" b="1" dirty="0">
                        <a:solidFill>
                          <a:schemeClr val="tx1"/>
                        </a:solidFill>
                        <a:latin typeface="Century Gothic" panose="020B050202020202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AU" b="1" dirty="0">
                          <a:solidFill>
                            <a:schemeClr val="tx1"/>
                          </a:solidFill>
                          <a:latin typeface="Century Gothic" panose="020B0502020202020204" pitchFamily="34" charset="0"/>
                        </a:rPr>
                        <a:t>Mind Map</a:t>
                      </a:r>
                      <a:endParaRPr lang="en-US" b="1" dirty="0">
                        <a:solidFill>
                          <a:schemeClr val="tx1"/>
                        </a:solidFill>
                        <a:latin typeface="Century Gothic" panose="020B050202020202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AU" b="1" dirty="0">
                          <a:solidFill>
                            <a:schemeClr val="tx1"/>
                          </a:solidFill>
                          <a:latin typeface="Century Gothic" panose="020B0502020202020204" pitchFamily="34" charset="0"/>
                        </a:rPr>
                        <a:t>Booklet</a:t>
                      </a:r>
                      <a:endParaRPr lang="en-US" b="1" dirty="0">
                        <a:solidFill>
                          <a:schemeClr val="tx1"/>
                        </a:solidFill>
                        <a:latin typeface="Century Gothic" panose="020B050202020202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AU" b="1" dirty="0">
                          <a:solidFill>
                            <a:schemeClr val="tx1"/>
                          </a:solidFill>
                          <a:latin typeface="Century Gothic" panose="020B0502020202020204" pitchFamily="34" charset="0"/>
                        </a:rPr>
                        <a:t>Comic Strip</a:t>
                      </a:r>
                      <a:endParaRPr lang="en-US" b="1" dirty="0">
                        <a:solidFill>
                          <a:schemeClr val="tx1"/>
                        </a:solidFill>
                        <a:latin typeface="Century Gothic" panose="020B050202020202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6415270"/>
                  </a:ext>
                </a:extLst>
              </a:tr>
              <a:tr h="1973036">
                <a:tc>
                  <a:txBody>
                    <a:bodyPr/>
                    <a:lstStyle/>
                    <a:p>
                      <a:pPr algn="ctr"/>
                      <a:r>
                        <a:rPr lang="en-AU" b="1" dirty="0">
                          <a:solidFill>
                            <a:schemeClr val="tx1"/>
                          </a:solidFill>
                          <a:latin typeface="Century Gothic" panose="020B0502020202020204" pitchFamily="34" charset="0"/>
                        </a:rPr>
                        <a:t>Podcast</a:t>
                      </a:r>
                      <a:endParaRPr lang="en-US" b="1" dirty="0">
                        <a:solidFill>
                          <a:schemeClr val="tx1"/>
                        </a:solidFill>
                        <a:latin typeface="Century Gothic" panose="020B050202020202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AU" b="1" dirty="0">
                          <a:solidFill>
                            <a:schemeClr val="tx1"/>
                          </a:solidFill>
                          <a:latin typeface="Century Gothic" panose="020B0502020202020204" pitchFamily="34" charset="0"/>
                        </a:rPr>
                        <a:t>Picture / Image</a:t>
                      </a:r>
                      <a:endParaRPr lang="en-US" b="1" dirty="0">
                        <a:solidFill>
                          <a:schemeClr val="tx1"/>
                        </a:solidFill>
                        <a:latin typeface="Century Gothic" panose="020B050202020202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AU" b="1" dirty="0">
                          <a:solidFill>
                            <a:schemeClr val="tx1"/>
                          </a:solidFill>
                          <a:latin typeface="Century Gothic" panose="020B0502020202020204" pitchFamily="34" charset="0"/>
                        </a:rPr>
                        <a:t>Theatrical</a:t>
                      </a:r>
                      <a:endParaRPr lang="en-US" b="1" dirty="0">
                        <a:solidFill>
                          <a:schemeClr val="tx1"/>
                        </a:solidFill>
                        <a:latin typeface="Century Gothic" panose="020B050202020202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AU" b="1" dirty="0">
                          <a:solidFill>
                            <a:schemeClr val="tx1"/>
                          </a:solidFill>
                          <a:latin typeface="Century Gothic" panose="020B0502020202020204" pitchFamily="34" charset="0"/>
                        </a:rPr>
                        <a:t>Music &amp; Lyrics</a:t>
                      </a:r>
                      <a:endParaRPr lang="en-US" b="1" dirty="0">
                        <a:solidFill>
                          <a:schemeClr val="tx1"/>
                        </a:solidFill>
                        <a:latin typeface="Century Gothic" panose="020B050202020202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61407865"/>
                  </a:ext>
                </a:extLst>
              </a:tr>
            </a:tbl>
          </a:graphicData>
        </a:graphic>
      </p:graphicFrame>
      <p:pic>
        <p:nvPicPr>
          <p:cNvPr id="4" name="Picture 3">
            <a:extLst>
              <a:ext uri="{FF2B5EF4-FFF2-40B4-BE49-F238E27FC236}">
                <a16:creationId xmlns:a16="http://schemas.microsoft.com/office/drawing/2014/main" id="{077EBC2C-DE75-4ADA-971B-6F6D76A41840}"/>
              </a:ext>
            </a:extLst>
          </p:cNvPr>
          <p:cNvPicPr>
            <a:picLocks noChangeAspect="1"/>
          </p:cNvPicPr>
          <p:nvPr/>
        </p:nvPicPr>
        <p:blipFill>
          <a:blip r:embed="rId3"/>
          <a:stretch>
            <a:fillRect/>
          </a:stretch>
        </p:blipFill>
        <p:spPr>
          <a:xfrm>
            <a:off x="904952" y="2901782"/>
            <a:ext cx="1238095" cy="923810"/>
          </a:xfrm>
          <a:prstGeom prst="rect">
            <a:avLst/>
          </a:prstGeom>
        </p:spPr>
      </p:pic>
      <p:pic>
        <p:nvPicPr>
          <p:cNvPr id="5" name="Picture 4">
            <a:extLst>
              <a:ext uri="{FF2B5EF4-FFF2-40B4-BE49-F238E27FC236}">
                <a16:creationId xmlns:a16="http://schemas.microsoft.com/office/drawing/2014/main" id="{0922E948-9A4E-4E37-8908-9D6A79D6D3DA}"/>
              </a:ext>
            </a:extLst>
          </p:cNvPr>
          <p:cNvPicPr>
            <a:picLocks noChangeAspect="1"/>
          </p:cNvPicPr>
          <p:nvPr/>
        </p:nvPicPr>
        <p:blipFill>
          <a:blip r:embed="rId4"/>
          <a:stretch>
            <a:fillRect/>
          </a:stretch>
        </p:blipFill>
        <p:spPr>
          <a:xfrm>
            <a:off x="2950799" y="2901782"/>
            <a:ext cx="1457143" cy="942857"/>
          </a:xfrm>
          <a:prstGeom prst="rect">
            <a:avLst/>
          </a:prstGeom>
        </p:spPr>
      </p:pic>
      <p:pic>
        <p:nvPicPr>
          <p:cNvPr id="6" name="Picture 5">
            <a:extLst>
              <a:ext uri="{FF2B5EF4-FFF2-40B4-BE49-F238E27FC236}">
                <a16:creationId xmlns:a16="http://schemas.microsoft.com/office/drawing/2014/main" id="{834926C9-A4FB-40E0-ABDD-50F4815E0264}"/>
              </a:ext>
            </a:extLst>
          </p:cNvPr>
          <p:cNvPicPr>
            <a:picLocks noChangeAspect="1"/>
          </p:cNvPicPr>
          <p:nvPr/>
        </p:nvPicPr>
        <p:blipFill>
          <a:blip r:embed="rId5"/>
          <a:stretch>
            <a:fillRect/>
          </a:stretch>
        </p:blipFill>
        <p:spPr>
          <a:xfrm>
            <a:off x="5240877" y="3016068"/>
            <a:ext cx="1333333" cy="828571"/>
          </a:xfrm>
          <a:prstGeom prst="rect">
            <a:avLst/>
          </a:prstGeom>
        </p:spPr>
      </p:pic>
      <p:pic>
        <p:nvPicPr>
          <p:cNvPr id="8" name="Picture 7">
            <a:extLst>
              <a:ext uri="{FF2B5EF4-FFF2-40B4-BE49-F238E27FC236}">
                <a16:creationId xmlns:a16="http://schemas.microsoft.com/office/drawing/2014/main" id="{8B92F8ED-9450-43E3-9A72-D2A7F181C696}"/>
              </a:ext>
            </a:extLst>
          </p:cNvPr>
          <p:cNvPicPr>
            <a:picLocks noChangeAspect="1"/>
          </p:cNvPicPr>
          <p:nvPr/>
        </p:nvPicPr>
        <p:blipFill>
          <a:blip r:embed="rId6"/>
          <a:stretch>
            <a:fillRect/>
          </a:stretch>
        </p:blipFill>
        <p:spPr>
          <a:xfrm>
            <a:off x="7407145" y="3016068"/>
            <a:ext cx="1371429" cy="933333"/>
          </a:xfrm>
          <a:prstGeom prst="rect">
            <a:avLst/>
          </a:prstGeom>
        </p:spPr>
      </p:pic>
      <p:pic>
        <p:nvPicPr>
          <p:cNvPr id="9" name="Picture 8">
            <a:extLst>
              <a:ext uri="{FF2B5EF4-FFF2-40B4-BE49-F238E27FC236}">
                <a16:creationId xmlns:a16="http://schemas.microsoft.com/office/drawing/2014/main" id="{1B18AD84-5D12-45AE-969B-AEB521977A7E}"/>
              </a:ext>
            </a:extLst>
          </p:cNvPr>
          <p:cNvPicPr>
            <a:picLocks noChangeAspect="1"/>
          </p:cNvPicPr>
          <p:nvPr/>
        </p:nvPicPr>
        <p:blipFill>
          <a:blip r:embed="rId7"/>
          <a:stretch>
            <a:fillRect/>
          </a:stretch>
        </p:blipFill>
        <p:spPr>
          <a:xfrm>
            <a:off x="838284" y="5029242"/>
            <a:ext cx="1371429" cy="895238"/>
          </a:xfrm>
          <a:prstGeom prst="rect">
            <a:avLst/>
          </a:prstGeom>
        </p:spPr>
      </p:pic>
      <p:pic>
        <p:nvPicPr>
          <p:cNvPr id="10" name="Picture 9">
            <a:extLst>
              <a:ext uri="{FF2B5EF4-FFF2-40B4-BE49-F238E27FC236}">
                <a16:creationId xmlns:a16="http://schemas.microsoft.com/office/drawing/2014/main" id="{71F3C78F-FA29-43D8-8D9B-F4C14FCC936B}"/>
              </a:ext>
            </a:extLst>
          </p:cNvPr>
          <p:cNvPicPr>
            <a:picLocks noChangeAspect="1"/>
          </p:cNvPicPr>
          <p:nvPr/>
        </p:nvPicPr>
        <p:blipFill>
          <a:blip r:embed="rId8"/>
          <a:stretch>
            <a:fillRect/>
          </a:stretch>
        </p:blipFill>
        <p:spPr>
          <a:xfrm>
            <a:off x="2917465" y="5067337"/>
            <a:ext cx="1523810" cy="857143"/>
          </a:xfrm>
          <a:prstGeom prst="rect">
            <a:avLst/>
          </a:prstGeom>
        </p:spPr>
      </p:pic>
      <p:pic>
        <p:nvPicPr>
          <p:cNvPr id="11" name="Picture 10">
            <a:extLst>
              <a:ext uri="{FF2B5EF4-FFF2-40B4-BE49-F238E27FC236}">
                <a16:creationId xmlns:a16="http://schemas.microsoft.com/office/drawing/2014/main" id="{96C0008A-1514-4831-9084-C8246B238496}"/>
              </a:ext>
            </a:extLst>
          </p:cNvPr>
          <p:cNvPicPr>
            <a:picLocks noChangeAspect="1"/>
          </p:cNvPicPr>
          <p:nvPr/>
        </p:nvPicPr>
        <p:blipFill>
          <a:blip r:embed="rId9"/>
          <a:stretch>
            <a:fillRect/>
          </a:stretch>
        </p:blipFill>
        <p:spPr>
          <a:xfrm>
            <a:off x="5240877" y="5027523"/>
            <a:ext cx="1333333" cy="895238"/>
          </a:xfrm>
          <a:prstGeom prst="rect">
            <a:avLst/>
          </a:prstGeom>
        </p:spPr>
      </p:pic>
      <p:pic>
        <p:nvPicPr>
          <p:cNvPr id="12" name="Picture 11">
            <a:extLst>
              <a:ext uri="{FF2B5EF4-FFF2-40B4-BE49-F238E27FC236}">
                <a16:creationId xmlns:a16="http://schemas.microsoft.com/office/drawing/2014/main" id="{4149F3D3-4AB2-41E2-BA39-5C2967EFE71D}"/>
              </a:ext>
            </a:extLst>
          </p:cNvPr>
          <p:cNvPicPr>
            <a:picLocks noChangeAspect="1"/>
          </p:cNvPicPr>
          <p:nvPr/>
        </p:nvPicPr>
        <p:blipFill>
          <a:blip r:embed="rId10">
            <a:extLst>
              <a:ext uri="{BEBA8EAE-BF5A-486C-A8C5-ECC9F3942E4B}">
                <a14:imgProps xmlns:a14="http://schemas.microsoft.com/office/drawing/2010/main">
                  <a14:imgLayer r:embed="rId11">
                    <a14:imgEffect>
                      <a14:backgroundRemoval t="3125" b="91667" l="4082" r="96939">
                        <a14:foregroundMark x1="36735" y1="17708" x2="23469" y2="70833"/>
                        <a14:foregroundMark x1="23469" y1="70833" x2="69388" y2="44792"/>
                        <a14:foregroundMark x1="69388" y1="44792" x2="24490" y2="11458"/>
                        <a14:foregroundMark x1="24490" y1="11458" x2="6122" y2="62500"/>
                        <a14:foregroundMark x1="6122" y1="62500" x2="60204" y2="65625"/>
                        <a14:foregroundMark x1="60204" y1="65625" x2="78571" y2="14583"/>
                        <a14:foregroundMark x1="78571" y1="14583" x2="96939" y2="67708"/>
                        <a14:foregroundMark x1="96939" y1="67708" x2="78571" y2="77083"/>
                        <a14:foregroundMark x1="5102" y1="14583" x2="57143" y2="7292"/>
                        <a14:foregroundMark x1="57143" y1="7292" x2="8163" y2="25000"/>
                        <a14:foregroundMark x1="8163" y1="25000" x2="4082" y2="83333"/>
                        <a14:foregroundMark x1="4082" y1="83333" x2="54082" y2="62500"/>
                        <a14:foregroundMark x1="54082" y1="62500" x2="16327" y2="61458"/>
                        <a14:foregroundMark x1="16327" y1="61458" x2="52041" y2="91667"/>
                        <a14:foregroundMark x1="31633" y1="9375" x2="53061" y2="3125"/>
                        <a14:backgroundMark x1="87755" y1="3125" x2="87755" y2="3125"/>
                        <a14:backgroundMark x1="87755" y1="5208" x2="87755" y2="5208"/>
                      </a14:backgroundRemoval>
                    </a14:imgEffect>
                  </a14:imgLayer>
                </a14:imgProps>
              </a:ext>
            </a:extLst>
          </a:blip>
          <a:stretch>
            <a:fillRect/>
          </a:stretch>
        </p:blipFill>
        <p:spPr>
          <a:xfrm>
            <a:off x="7626192" y="5000670"/>
            <a:ext cx="933333" cy="914286"/>
          </a:xfrm>
          <a:prstGeom prst="rect">
            <a:avLst/>
          </a:prstGeom>
        </p:spPr>
      </p:pic>
      <p:pic>
        <p:nvPicPr>
          <p:cNvPr id="13" name="Picture 12">
            <a:extLst>
              <a:ext uri="{FF2B5EF4-FFF2-40B4-BE49-F238E27FC236}">
                <a16:creationId xmlns:a16="http://schemas.microsoft.com/office/drawing/2014/main" id="{0AA4A77C-C2C8-4BA1-8662-45181DEB9AAD}"/>
              </a:ext>
            </a:extLst>
          </p:cNvPr>
          <p:cNvPicPr>
            <a:picLocks noChangeAspect="1"/>
          </p:cNvPicPr>
          <p:nvPr/>
        </p:nvPicPr>
        <p:blipFill>
          <a:blip r:embed="rId12"/>
          <a:stretch>
            <a:fillRect/>
          </a:stretch>
        </p:blipFill>
        <p:spPr>
          <a:xfrm>
            <a:off x="838283" y="7128130"/>
            <a:ext cx="1371429" cy="613534"/>
          </a:xfrm>
          <a:prstGeom prst="rect">
            <a:avLst/>
          </a:prstGeom>
        </p:spPr>
      </p:pic>
      <p:pic>
        <p:nvPicPr>
          <p:cNvPr id="14" name="Picture 13">
            <a:extLst>
              <a:ext uri="{FF2B5EF4-FFF2-40B4-BE49-F238E27FC236}">
                <a16:creationId xmlns:a16="http://schemas.microsoft.com/office/drawing/2014/main" id="{29246CB6-BF4D-409D-88AE-2D67E300AAC0}"/>
              </a:ext>
            </a:extLst>
          </p:cNvPr>
          <p:cNvPicPr>
            <a:picLocks noChangeAspect="1"/>
          </p:cNvPicPr>
          <p:nvPr/>
        </p:nvPicPr>
        <p:blipFill>
          <a:blip r:embed="rId13"/>
          <a:stretch>
            <a:fillRect/>
          </a:stretch>
        </p:blipFill>
        <p:spPr>
          <a:xfrm>
            <a:off x="2979370" y="6996802"/>
            <a:ext cx="1400000" cy="876190"/>
          </a:xfrm>
          <a:prstGeom prst="rect">
            <a:avLst/>
          </a:prstGeom>
        </p:spPr>
      </p:pic>
      <p:pic>
        <p:nvPicPr>
          <p:cNvPr id="15" name="Picture 14">
            <a:extLst>
              <a:ext uri="{FF2B5EF4-FFF2-40B4-BE49-F238E27FC236}">
                <a16:creationId xmlns:a16="http://schemas.microsoft.com/office/drawing/2014/main" id="{5856347D-DDCC-4DDD-9738-6770974B74E9}"/>
              </a:ext>
            </a:extLst>
          </p:cNvPr>
          <p:cNvPicPr>
            <a:picLocks noChangeAspect="1"/>
          </p:cNvPicPr>
          <p:nvPr/>
        </p:nvPicPr>
        <p:blipFill>
          <a:blip r:embed="rId14"/>
          <a:stretch>
            <a:fillRect/>
          </a:stretch>
        </p:blipFill>
        <p:spPr>
          <a:xfrm>
            <a:off x="5317067" y="7025373"/>
            <a:ext cx="1180952" cy="819048"/>
          </a:xfrm>
          <a:prstGeom prst="rect">
            <a:avLst/>
          </a:prstGeom>
        </p:spPr>
      </p:pic>
      <p:pic>
        <p:nvPicPr>
          <p:cNvPr id="16" name="Picture 15">
            <a:extLst>
              <a:ext uri="{FF2B5EF4-FFF2-40B4-BE49-F238E27FC236}">
                <a16:creationId xmlns:a16="http://schemas.microsoft.com/office/drawing/2014/main" id="{4C74A081-F098-41E0-B930-A5FFE5D022CD}"/>
              </a:ext>
            </a:extLst>
          </p:cNvPr>
          <p:cNvPicPr>
            <a:picLocks noChangeAspect="1"/>
          </p:cNvPicPr>
          <p:nvPr/>
        </p:nvPicPr>
        <p:blipFill>
          <a:blip r:embed="rId15"/>
          <a:stretch>
            <a:fillRect/>
          </a:stretch>
        </p:blipFill>
        <p:spPr>
          <a:xfrm>
            <a:off x="7134071" y="7080070"/>
            <a:ext cx="1917574" cy="709653"/>
          </a:xfrm>
          <a:prstGeom prst="rect">
            <a:avLst/>
          </a:prstGeom>
        </p:spPr>
      </p:pic>
      <p:pic>
        <p:nvPicPr>
          <p:cNvPr id="17" name="Picture 16">
            <a:extLst>
              <a:ext uri="{FF2B5EF4-FFF2-40B4-BE49-F238E27FC236}">
                <a16:creationId xmlns:a16="http://schemas.microsoft.com/office/drawing/2014/main" id="{22026344-D021-4634-B268-4D3F7F7B5279}"/>
              </a:ext>
            </a:extLst>
          </p:cNvPr>
          <p:cNvPicPr>
            <a:picLocks noChangeAspect="1"/>
          </p:cNvPicPr>
          <p:nvPr/>
        </p:nvPicPr>
        <p:blipFill>
          <a:blip r:embed="rId16"/>
          <a:stretch>
            <a:fillRect/>
          </a:stretch>
        </p:blipFill>
        <p:spPr>
          <a:xfrm>
            <a:off x="1081140" y="8945314"/>
            <a:ext cx="885714" cy="847619"/>
          </a:xfrm>
          <a:prstGeom prst="rect">
            <a:avLst/>
          </a:prstGeom>
        </p:spPr>
      </p:pic>
      <p:pic>
        <p:nvPicPr>
          <p:cNvPr id="18" name="Picture 17">
            <a:extLst>
              <a:ext uri="{FF2B5EF4-FFF2-40B4-BE49-F238E27FC236}">
                <a16:creationId xmlns:a16="http://schemas.microsoft.com/office/drawing/2014/main" id="{30021DDA-C7AF-46A8-9A52-4C92B4CD6A0C}"/>
              </a:ext>
            </a:extLst>
          </p:cNvPr>
          <p:cNvPicPr>
            <a:picLocks noChangeAspect="1"/>
          </p:cNvPicPr>
          <p:nvPr/>
        </p:nvPicPr>
        <p:blipFill>
          <a:blip r:embed="rId17"/>
          <a:stretch>
            <a:fillRect/>
          </a:stretch>
        </p:blipFill>
        <p:spPr>
          <a:xfrm>
            <a:off x="2941275" y="8858981"/>
            <a:ext cx="1476190" cy="809524"/>
          </a:xfrm>
          <a:prstGeom prst="rect">
            <a:avLst/>
          </a:prstGeom>
        </p:spPr>
      </p:pic>
      <p:pic>
        <p:nvPicPr>
          <p:cNvPr id="19" name="Picture 18">
            <a:extLst>
              <a:ext uri="{FF2B5EF4-FFF2-40B4-BE49-F238E27FC236}">
                <a16:creationId xmlns:a16="http://schemas.microsoft.com/office/drawing/2014/main" id="{715A3586-1D7F-4381-92CF-727A487A5BCD}"/>
              </a:ext>
            </a:extLst>
          </p:cNvPr>
          <p:cNvPicPr>
            <a:picLocks noChangeAspect="1"/>
          </p:cNvPicPr>
          <p:nvPr/>
        </p:nvPicPr>
        <p:blipFill>
          <a:blip r:embed="rId18"/>
          <a:stretch>
            <a:fillRect/>
          </a:stretch>
        </p:blipFill>
        <p:spPr>
          <a:xfrm>
            <a:off x="5502500" y="8858981"/>
            <a:ext cx="866667" cy="857143"/>
          </a:xfrm>
          <a:prstGeom prst="rect">
            <a:avLst/>
          </a:prstGeom>
        </p:spPr>
      </p:pic>
      <p:pic>
        <p:nvPicPr>
          <p:cNvPr id="20" name="Picture 19">
            <a:extLst>
              <a:ext uri="{FF2B5EF4-FFF2-40B4-BE49-F238E27FC236}">
                <a16:creationId xmlns:a16="http://schemas.microsoft.com/office/drawing/2014/main" id="{1A956D81-3613-4205-9E7A-BD102C2F5DA7}"/>
              </a:ext>
            </a:extLst>
          </p:cNvPr>
          <p:cNvPicPr>
            <a:picLocks noChangeAspect="1"/>
          </p:cNvPicPr>
          <p:nvPr/>
        </p:nvPicPr>
        <p:blipFill>
          <a:blip r:embed="rId19"/>
          <a:stretch>
            <a:fillRect/>
          </a:stretch>
        </p:blipFill>
        <p:spPr>
          <a:xfrm>
            <a:off x="7615016" y="8680494"/>
            <a:ext cx="866667" cy="1112439"/>
          </a:xfrm>
          <a:prstGeom prst="rect">
            <a:avLst/>
          </a:prstGeom>
        </p:spPr>
      </p:pic>
      <p:sp>
        <p:nvSpPr>
          <p:cNvPr id="21" name="TextBox 20">
            <a:extLst>
              <a:ext uri="{FF2B5EF4-FFF2-40B4-BE49-F238E27FC236}">
                <a16:creationId xmlns:a16="http://schemas.microsoft.com/office/drawing/2014/main" id="{8634E7CE-F75E-4ABF-9313-A57E47D2D732}"/>
              </a:ext>
            </a:extLst>
          </p:cNvPr>
          <p:cNvSpPr txBox="1"/>
          <p:nvPr/>
        </p:nvSpPr>
        <p:spPr>
          <a:xfrm>
            <a:off x="2547257" y="12202886"/>
            <a:ext cx="4506686" cy="246221"/>
          </a:xfrm>
          <a:prstGeom prst="rect">
            <a:avLst/>
          </a:prstGeom>
          <a:noFill/>
        </p:spPr>
        <p:txBody>
          <a:bodyPr wrap="square" rtlCol="0">
            <a:spAutoFit/>
          </a:bodyPr>
          <a:lstStyle/>
          <a:p>
            <a:pPr algn="ctr"/>
            <a:r>
              <a:rPr lang="en-AU" sz="1000" dirty="0">
                <a:hlinkClick r:id="rId20"/>
              </a:rPr>
              <a:t>Copyright innovativeteachingideas.com</a:t>
            </a:r>
            <a:endParaRPr lang="en-US" sz="1000" dirty="0"/>
          </a:p>
        </p:txBody>
      </p:sp>
      <p:pic>
        <p:nvPicPr>
          <p:cNvPr id="22" name="Picture 21">
            <a:hlinkClick r:id="rId21"/>
            <a:extLst>
              <a:ext uri="{FF2B5EF4-FFF2-40B4-BE49-F238E27FC236}">
                <a16:creationId xmlns:a16="http://schemas.microsoft.com/office/drawing/2014/main" id="{C41799F7-19FF-4E1C-A215-9192C025D447}"/>
              </a:ext>
            </a:extLst>
          </p:cNvPr>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5950298" y="12094666"/>
            <a:ext cx="370436" cy="370436"/>
          </a:xfrm>
          <a:prstGeom prst="rect">
            <a:avLst/>
          </a:prstGeom>
        </p:spPr>
      </p:pic>
    </p:spTree>
    <p:extLst>
      <p:ext uri="{BB962C8B-B14F-4D97-AF65-F5344CB8AC3E}">
        <p14:creationId xmlns:p14="http://schemas.microsoft.com/office/powerpoint/2010/main" val="2301723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859F4-F956-4630-8623-5C0BB1CF8AC7}"/>
              </a:ext>
            </a:extLst>
          </p:cNvPr>
          <p:cNvSpPr>
            <a:spLocks noGrp="1"/>
          </p:cNvSpPr>
          <p:nvPr>
            <p:ph type="ctrTitle"/>
          </p:nvPr>
        </p:nvSpPr>
        <p:spPr/>
        <p:txBody>
          <a:bodyPr>
            <a:normAutofit/>
          </a:bodyPr>
          <a:lstStyle/>
          <a:p>
            <a:r>
              <a:rPr lang="en-AU" sz="5400" dirty="0">
                <a:latin typeface="Century Gothic" panose="020B0502020202020204" pitchFamily="34" charset="0"/>
              </a:rPr>
              <a:t>The next page is a letter for parents</a:t>
            </a:r>
          </a:p>
        </p:txBody>
      </p:sp>
      <p:sp>
        <p:nvSpPr>
          <p:cNvPr id="3" name="TextBox 2">
            <a:extLst>
              <a:ext uri="{FF2B5EF4-FFF2-40B4-BE49-F238E27FC236}">
                <a16:creationId xmlns:a16="http://schemas.microsoft.com/office/drawing/2014/main" id="{E309DD85-3674-45C5-8811-5F593813326B}"/>
              </a:ext>
            </a:extLst>
          </p:cNvPr>
          <p:cNvSpPr txBox="1"/>
          <p:nvPr/>
        </p:nvSpPr>
        <p:spPr>
          <a:xfrm>
            <a:off x="2547256" y="12251525"/>
            <a:ext cx="4506686" cy="246221"/>
          </a:xfrm>
          <a:prstGeom prst="rect">
            <a:avLst/>
          </a:prstGeom>
          <a:noFill/>
        </p:spPr>
        <p:txBody>
          <a:bodyPr wrap="square" rtlCol="0">
            <a:spAutoFit/>
          </a:bodyPr>
          <a:lstStyle/>
          <a:p>
            <a:pPr algn="ctr"/>
            <a:r>
              <a:rPr lang="en-AU" sz="1000" dirty="0">
                <a:hlinkClick r:id="rId2"/>
              </a:rPr>
              <a:t>Copyright innovativeteachingideas.com</a:t>
            </a:r>
            <a:endParaRPr lang="en-US" sz="1000" dirty="0"/>
          </a:p>
        </p:txBody>
      </p:sp>
      <p:pic>
        <p:nvPicPr>
          <p:cNvPr id="4" name="Picture 3">
            <a:hlinkClick r:id="rId3"/>
            <a:extLst>
              <a:ext uri="{FF2B5EF4-FFF2-40B4-BE49-F238E27FC236}">
                <a16:creationId xmlns:a16="http://schemas.microsoft.com/office/drawing/2014/main" id="{1F7B0499-3CF0-46D1-9B47-942420479FC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79402" y="7810025"/>
            <a:ext cx="1442395" cy="1442395"/>
          </a:xfrm>
          <a:prstGeom prst="rect">
            <a:avLst/>
          </a:prstGeom>
        </p:spPr>
      </p:pic>
    </p:spTree>
    <p:extLst>
      <p:ext uri="{BB962C8B-B14F-4D97-AF65-F5344CB8AC3E}">
        <p14:creationId xmlns:p14="http://schemas.microsoft.com/office/powerpoint/2010/main" val="2193944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7766DE-4ED5-4FCC-8A1E-7B7396595DEA}"/>
              </a:ext>
            </a:extLst>
          </p:cNvPr>
          <p:cNvSpPr>
            <a:spLocks noGrp="1"/>
          </p:cNvSpPr>
          <p:nvPr>
            <p:ph idx="1"/>
          </p:nvPr>
        </p:nvSpPr>
        <p:spPr>
          <a:xfrm>
            <a:off x="660083" y="3407834"/>
            <a:ext cx="8281035" cy="5231670"/>
          </a:xfrm>
        </p:spPr>
        <p:txBody>
          <a:bodyPr>
            <a:normAutofit fontScale="62500" lnSpcReduction="20000"/>
          </a:bodyPr>
          <a:lstStyle/>
          <a:p>
            <a:pPr marL="0" indent="0">
              <a:buNone/>
            </a:pPr>
            <a:r>
              <a:rPr lang="en-AU" dirty="0">
                <a:latin typeface="Century Gothic" panose="020B0502020202020204" pitchFamily="34" charset="0"/>
              </a:rPr>
              <a:t>Dear Parents</a:t>
            </a:r>
          </a:p>
          <a:p>
            <a:pPr marL="0" indent="0">
              <a:buNone/>
            </a:pPr>
            <a:r>
              <a:rPr lang="en-AU" dirty="0">
                <a:latin typeface="Century Gothic" panose="020B0502020202020204" pitchFamily="34" charset="0"/>
              </a:rPr>
              <a:t>  </a:t>
            </a:r>
          </a:p>
          <a:p>
            <a:pPr marL="0" indent="0">
              <a:buNone/>
            </a:pPr>
            <a:r>
              <a:rPr lang="en-AU" dirty="0">
                <a:latin typeface="Century Gothic" panose="020B0502020202020204" pitchFamily="34" charset="0"/>
              </a:rPr>
              <a:t>As a celebration of the completion of our Personal Discovery Learning for term three all of our grade 5/6 students will be doing a brief presentation outlining their learning journey and share their insights and any finished products to their classmates and teachers.</a:t>
            </a:r>
          </a:p>
          <a:p>
            <a:pPr marL="0" indent="0">
              <a:buNone/>
            </a:pPr>
            <a:r>
              <a:rPr lang="en-AU" dirty="0">
                <a:latin typeface="Century Gothic" panose="020B0502020202020204" pitchFamily="34" charset="0"/>
              </a:rPr>
              <a:t>Parents are invited to come and watch these presentations which will be held on Monday and Tuesday of next week.  Presentations will run 2:30 – 3:30 and your child will be presenting theirs on </a:t>
            </a:r>
          </a:p>
          <a:p>
            <a:pPr marL="0" indent="0">
              <a:buNone/>
            </a:pPr>
            <a:r>
              <a:rPr lang="en-AU" dirty="0">
                <a:latin typeface="Century Gothic" panose="020B0502020202020204" pitchFamily="34" charset="0"/>
              </a:rPr>
              <a:t>   </a:t>
            </a:r>
          </a:p>
          <a:p>
            <a:pPr marL="0" indent="0">
              <a:buNone/>
            </a:pPr>
            <a:r>
              <a:rPr lang="en-AU" dirty="0">
                <a:latin typeface="Century Gothic" panose="020B0502020202020204" pitchFamily="34" charset="0"/>
              </a:rPr>
              <a:t> </a:t>
            </a:r>
          </a:p>
          <a:p>
            <a:pPr marL="0" indent="0" algn="ctr">
              <a:buNone/>
            </a:pPr>
            <a:r>
              <a:rPr lang="en-AU" u="sng" dirty="0">
                <a:latin typeface="Century Gothic" panose="020B0502020202020204" pitchFamily="34" charset="0"/>
              </a:rPr>
              <a:t>						</a:t>
            </a:r>
            <a:r>
              <a:rPr lang="en-AU" dirty="0">
                <a:latin typeface="Century Gothic" panose="020B0502020202020204" pitchFamily="34" charset="0"/>
              </a:rPr>
              <a:t> </a:t>
            </a:r>
          </a:p>
          <a:p>
            <a:pPr marL="0" indent="0">
              <a:buNone/>
            </a:pPr>
            <a:endParaRPr lang="en-AU" dirty="0">
              <a:latin typeface="Century Gothic" panose="020B0502020202020204" pitchFamily="34" charset="0"/>
            </a:endParaRPr>
          </a:p>
          <a:p>
            <a:pPr marL="0" indent="0">
              <a:buNone/>
            </a:pPr>
            <a:r>
              <a:rPr lang="en-AU" dirty="0">
                <a:latin typeface="Century Gothic" panose="020B0502020202020204" pitchFamily="34" charset="0"/>
              </a:rPr>
              <a:t>We hope you can make it and look forward to seeing you there.</a:t>
            </a:r>
          </a:p>
          <a:p>
            <a:pPr marL="0" indent="0">
              <a:buNone/>
            </a:pPr>
            <a:endParaRPr lang="en-AU" dirty="0">
              <a:latin typeface="Century Gothic" panose="020B0502020202020204" pitchFamily="34" charset="0"/>
            </a:endParaRPr>
          </a:p>
          <a:p>
            <a:pPr marL="0" indent="0">
              <a:buNone/>
            </a:pPr>
            <a:r>
              <a:rPr lang="en-AU" dirty="0">
                <a:latin typeface="Century Gothic" panose="020B0502020202020204" pitchFamily="34" charset="0"/>
              </a:rPr>
              <a:t>Regards,</a:t>
            </a:r>
          </a:p>
          <a:p>
            <a:endParaRPr lang="en-AU" dirty="0">
              <a:latin typeface="Century Gothic" panose="020B0502020202020204" pitchFamily="34" charset="0"/>
            </a:endParaRPr>
          </a:p>
          <a:p>
            <a:pPr marL="0" indent="0">
              <a:buNone/>
            </a:pPr>
            <a:r>
              <a:rPr lang="en-AU" dirty="0">
                <a:latin typeface="Century Gothic" panose="020B0502020202020204" pitchFamily="34" charset="0"/>
              </a:rPr>
              <a:t>The Grade 5 / 6 Team</a:t>
            </a:r>
          </a:p>
          <a:p>
            <a:pPr marL="0" indent="0">
              <a:buNone/>
            </a:pPr>
            <a:endParaRPr lang="en-AU" dirty="0"/>
          </a:p>
        </p:txBody>
      </p:sp>
      <p:pic>
        <p:nvPicPr>
          <p:cNvPr id="6" name="Picture 5">
            <a:extLst>
              <a:ext uri="{FF2B5EF4-FFF2-40B4-BE49-F238E27FC236}">
                <a16:creationId xmlns:a16="http://schemas.microsoft.com/office/drawing/2014/main" id="{F0310C7D-E43C-4C6E-82EB-E1B09BB09C72}"/>
              </a:ext>
            </a:extLst>
          </p:cNvPr>
          <p:cNvPicPr>
            <a:picLocks noChangeAspect="1"/>
          </p:cNvPicPr>
          <p:nvPr/>
        </p:nvPicPr>
        <p:blipFill>
          <a:blip r:embed="rId2"/>
          <a:stretch>
            <a:fillRect/>
          </a:stretch>
        </p:blipFill>
        <p:spPr>
          <a:xfrm>
            <a:off x="7782778" y="709693"/>
            <a:ext cx="1158340" cy="493819"/>
          </a:xfrm>
          <a:prstGeom prst="rect">
            <a:avLst/>
          </a:prstGeom>
        </p:spPr>
      </p:pic>
      <p:pic>
        <p:nvPicPr>
          <p:cNvPr id="1026" name="Picture 2" descr="Parma_High_School_Logo[1]">
            <a:extLst>
              <a:ext uri="{FF2B5EF4-FFF2-40B4-BE49-F238E27FC236}">
                <a16:creationId xmlns:a16="http://schemas.microsoft.com/office/drawing/2014/main" id="{5BE8BE04-CC13-4FF3-955A-A7AD659ED4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6283" y="636221"/>
            <a:ext cx="1752600" cy="174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16A56507-E396-4C4A-992A-03DC0AF10A14}"/>
              </a:ext>
            </a:extLst>
          </p:cNvPr>
          <p:cNvSpPr txBox="1"/>
          <p:nvPr/>
        </p:nvSpPr>
        <p:spPr>
          <a:xfrm>
            <a:off x="2547257" y="12202886"/>
            <a:ext cx="4506686" cy="246221"/>
          </a:xfrm>
          <a:prstGeom prst="rect">
            <a:avLst/>
          </a:prstGeom>
          <a:noFill/>
        </p:spPr>
        <p:txBody>
          <a:bodyPr wrap="square" rtlCol="0">
            <a:spAutoFit/>
          </a:bodyPr>
          <a:lstStyle/>
          <a:p>
            <a:pPr algn="ctr"/>
            <a:r>
              <a:rPr lang="en-AU" sz="1000" dirty="0">
                <a:hlinkClick r:id="rId4"/>
              </a:rPr>
              <a:t>Copyright innovativeteachingideas.com</a:t>
            </a:r>
            <a:endParaRPr lang="en-US" sz="1000" dirty="0"/>
          </a:p>
        </p:txBody>
      </p:sp>
      <p:pic>
        <p:nvPicPr>
          <p:cNvPr id="7" name="Picture 6">
            <a:hlinkClick r:id="rId5"/>
            <a:extLst>
              <a:ext uri="{FF2B5EF4-FFF2-40B4-BE49-F238E27FC236}">
                <a16:creationId xmlns:a16="http://schemas.microsoft.com/office/drawing/2014/main" id="{7AE92FC9-0E86-4C01-AD04-C8E23E07A04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50298" y="12094666"/>
            <a:ext cx="370436" cy="370436"/>
          </a:xfrm>
          <a:prstGeom prst="rect">
            <a:avLst/>
          </a:prstGeom>
        </p:spPr>
      </p:pic>
    </p:spTree>
    <p:extLst>
      <p:ext uri="{BB962C8B-B14F-4D97-AF65-F5344CB8AC3E}">
        <p14:creationId xmlns:p14="http://schemas.microsoft.com/office/powerpoint/2010/main" val="2817409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859F4-F956-4630-8623-5C0BB1CF8AC7}"/>
              </a:ext>
            </a:extLst>
          </p:cNvPr>
          <p:cNvSpPr>
            <a:spLocks noGrp="1"/>
          </p:cNvSpPr>
          <p:nvPr>
            <p:ph type="ctrTitle"/>
          </p:nvPr>
        </p:nvSpPr>
        <p:spPr/>
        <p:txBody>
          <a:bodyPr>
            <a:normAutofit/>
          </a:bodyPr>
          <a:lstStyle/>
          <a:p>
            <a:r>
              <a:rPr lang="en-AU" sz="5400" dirty="0">
                <a:latin typeface="Century Gothic" panose="020B0502020202020204" pitchFamily="34" charset="0"/>
              </a:rPr>
              <a:t>The next page is the matching assessment rubric to the presentation.</a:t>
            </a:r>
          </a:p>
        </p:txBody>
      </p:sp>
      <p:sp>
        <p:nvSpPr>
          <p:cNvPr id="3" name="TextBox 2">
            <a:extLst>
              <a:ext uri="{FF2B5EF4-FFF2-40B4-BE49-F238E27FC236}">
                <a16:creationId xmlns:a16="http://schemas.microsoft.com/office/drawing/2014/main" id="{C9065059-891B-4377-98F0-C6B3D0BB95A7}"/>
              </a:ext>
            </a:extLst>
          </p:cNvPr>
          <p:cNvSpPr txBox="1"/>
          <p:nvPr/>
        </p:nvSpPr>
        <p:spPr>
          <a:xfrm>
            <a:off x="2547256" y="12251525"/>
            <a:ext cx="4506686" cy="246221"/>
          </a:xfrm>
          <a:prstGeom prst="rect">
            <a:avLst/>
          </a:prstGeom>
          <a:noFill/>
        </p:spPr>
        <p:txBody>
          <a:bodyPr wrap="square" rtlCol="0">
            <a:spAutoFit/>
          </a:bodyPr>
          <a:lstStyle/>
          <a:p>
            <a:pPr algn="ctr"/>
            <a:r>
              <a:rPr lang="en-AU" sz="1000" dirty="0">
                <a:hlinkClick r:id="rId2"/>
              </a:rPr>
              <a:t>Copyright innovativeteachingideas.com</a:t>
            </a:r>
            <a:endParaRPr lang="en-US" sz="1000" dirty="0"/>
          </a:p>
        </p:txBody>
      </p:sp>
      <p:pic>
        <p:nvPicPr>
          <p:cNvPr id="4" name="Picture 3">
            <a:hlinkClick r:id="rId3"/>
            <a:extLst>
              <a:ext uri="{FF2B5EF4-FFF2-40B4-BE49-F238E27FC236}">
                <a16:creationId xmlns:a16="http://schemas.microsoft.com/office/drawing/2014/main" id="{5EE10010-814C-4222-BE3B-E74A622FD0E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79402" y="7810025"/>
            <a:ext cx="1442395" cy="1442395"/>
          </a:xfrm>
          <a:prstGeom prst="rect">
            <a:avLst/>
          </a:prstGeom>
        </p:spPr>
      </p:pic>
    </p:spTree>
    <p:extLst>
      <p:ext uri="{BB962C8B-B14F-4D97-AF65-F5344CB8AC3E}">
        <p14:creationId xmlns:p14="http://schemas.microsoft.com/office/powerpoint/2010/main" val="569229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97D6DA4-E5A9-4426-AE17-8D778BDEDEE0}"/>
              </a:ext>
            </a:extLst>
          </p:cNvPr>
          <p:cNvSpPr/>
          <p:nvPr/>
        </p:nvSpPr>
        <p:spPr>
          <a:xfrm>
            <a:off x="472698" y="402956"/>
            <a:ext cx="8632556" cy="82141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latin typeface="Century Gothic" panose="020B0502020202020204" pitchFamily="34" charset="0"/>
              </a:rPr>
              <a:t>Passion Project Assessment Tool</a:t>
            </a:r>
          </a:p>
        </p:txBody>
      </p:sp>
      <p:graphicFrame>
        <p:nvGraphicFramePr>
          <p:cNvPr id="3" name="Table 2">
            <a:extLst>
              <a:ext uri="{FF2B5EF4-FFF2-40B4-BE49-F238E27FC236}">
                <a16:creationId xmlns:a16="http://schemas.microsoft.com/office/drawing/2014/main" id="{A1FD5290-07A0-4AF7-9CCF-F77E37963FA9}"/>
              </a:ext>
            </a:extLst>
          </p:cNvPr>
          <p:cNvGraphicFramePr>
            <a:graphicFrameLocks noGrp="1"/>
          </p:cNvGraphicFramePr>
          <p:nvPr>
            <p:extLst>
              <p:ext uri="{D42A27DB-BD31-4B8C-83A1-F6EECF244321}">
                <p14:modId xmlns:p14="http://schemas.microsoft.com/office/powerpoint/2010/main" val="4081593187"/>
              </p:ext>
            </p:extLst>
          </p:nvPr>
        </p:nvGraphicFramePr>
        <p:xfrm>
          <a:off x="472698" y="1522568"/>
          <a:ext cx="8632555" cy="7906974"/>
        </p:xfrm>
        <a:graphic>
          <a:graphicData uri="http://schemas.openxmlformats.org/drawingml/2006/table">
            <a:tbl>
              <a:tblPr firstRow="1" bandRow="1">
                <a:tableStyleId>{5C22544A-7EE6-4342-B048-85BDC9FD1C3A}</a:tableStyleId>
              </a:tblPr>
              <a:tblGrid>
                <a:gridCol w="1639438">
                  <a:extLst>
                    <a:ext uri="{9D8B030D-6E8A-4147-A177-3AD203B41FA5}">
                      <a16:colId xmlns:a16="http://schemas.microsoft.com/office/drawing/2014/main" val="2299571970"/>
                    </a:ext>
                  </a:extLst>
                </a:gridCol>
                <a:gridCol w="2331039">
                  <a:extLst>
                    <a:ext uri="{9D8B030D-6E8A-4147-A177-3AD203B41FA5}">
                      <a16:colId xmlns:a16="http://schemas.microsoft.com/office/drawing/2014/main" val="255386639"/>
                    </a:ext>
                  </a:extLst>
                </a:gridCol>
                <a:gridCol w="2331039">
                  <a:extLst>
                    <a:ext uri="{9D8B030D-6E8A-4147-A177-3AD203B41FA5}">
                      <a16:colId xmlns:a16="http://schemas.microsoft.com/office/drawing/2014/main" val="2944568368"/>
                    </a:ext>
                  </a:extLst>
                </a:gridCol>
                <a:gridCol w="2331039">
                  <a:extLst>
                    <a:ext uri="{9D8B030D-6E8A-4147-A177-3AD203B41FA5}">
                      <a16:colId xmlns:a16="http://schemas.microsoft.com/office/drawing/2014/main" val="692248248"/>
                    </a:ext>
                  </a:extLst>
                </a:gridCol>
              </a:tblGrid>
              <a:tr h="628074">
                <a:tc>
                  <a:txBody>
                    <a:bodyPr/>
                    <a:lstStyle/>
                    <a:p>
                      <a:pPr algn="ctr"/>
                      <a:endParaRPr lang="en-AU"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AU" sz="1890" b="1" kern="1200" dirty="0">
                          <a:solidFill>
                            <a:schemeClr val="tx1"/>
                          </a:solidFill>
                          <a:effectLst/>
                          <a:latin typeface="Century Gothic" panose="020B0502020202020204" pitchFamily="34" charset="0"/>
                          <a:ea typeface="+mn-ea"/>
                          <a:cs typeface="+mn-cs"/>
                        </a:rPr>
                        <a:t>Beginning 1 point</a:t>
                      </a:r>
                      <a:endParaRPr lang="en-AU"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AU" dirty="0">
                          <a:solidFill>
                            <a:schemeClr val="tx1"/>
                          </a:solidFill>
                          <a:latin typeface="Century Gothic" panose="020B0502020202020204" pitchFamily="34" charset="0"/>
                        </a:rPr>
                        <a:t>Intermediate 2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AU" dirty="0">
                          <a:solidFill>
                            <a:schemeClr val="tx1"/>
                          </a:solidFill>
                          <a:latin typeface="Century Gothic" panose="020B0502020202020204" pitchFamily="34" charset="0"/>
                        </a:rPr>
                        <a:t>Accomplished 3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77816668"/>
                  </a:ext>
                </a:extLst>
              </a:tr>
              <a:tr h="1699491">
                <a:tc>
                  <a:txBody>
                    <a:bodyPr/>
                    <a:lstStyle/>
                    <a:p>
                      <a:r>
                        <a:rPr lang="en-AU" sz="1600" b="1" dirty="0">
                          <a:solidFill>
                            <a:schemeClr val="tx1"/>
                          </a:solidFill>
                          <a:latin typeface="Century Gothic" panose="020B0502020202020204" pitchFamily="34" charset="0"/>
                        </a:rPr>
                        <a:t>Evidence of Learning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AU" sz="1600" dirty="0">
                          <a:solidFill>
                            <a:schemeClr val="tx1"/>
                          </a:solidFill>
                          <a:latin typeface="Century Gothic" panose="020B0502020202020204" pitchFamily="34" charset="0"/>
                        </a:rPr>
                        <a:t>Has little to no evidence of the learning process.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AU" sz="1600" dirty="0">
                          <a:solidFill>
                            <a:schemeClr val="tx1"/>
                          </a:solidFill>
                          <a:latin typeface="Century Gothic" panose="020B0502020202020204" pitchFamily="34" charset="0"/>
                        </a:rPr>
                        <a:t>Has produced either photographs or the item itself with little other evidence to support their learning journey.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AU" sz="1600" dirty="0">
                          <a:solidFill>
                            <a:schemeClr val="tx1"/>
                          </a:solidFill>
                          <a:latin typeface="Century Gothic" panose="020B0502020202020204" pitchFamily="34" charset="0"/>
                        </a:rPr>
                        <a:t>Has produced the item and photographs or other records of their learning process.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61766223"/>
                  </a:ext>
                </a:extLst>
              </a:tr>
              <a:tr h="1699491">
                <a:tc>
                  <a:txBody>
                    <a:bodyPr/>
                    <a:lstStyle/>
                    <a:p>
                      <a:r>
                        <a:rPr lang="en-AU" sz="1600" b="1" dirty="0">
                          <a:solidFill>
                            <a:schemeClr val="tx1"/>
                          </a:solidFill>
                          <a:latin typeface="Century Gothic" panose="020B0502020202020204" pitchFamily="34" charset="0"/>
                        </a:rPr>
                        <a:t>Reflecting on learning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AU" sz="1600" dirty="0">
                          <a:solidFill>
                            <a:schemeClr val="tx1"/>
                          </a:solidFill>
                          <a:latin typeface="Century Gothic" panose="020B0502020202020204" pitchFamily="34" charset="0"/>
                        </a:rPr>
                        <a:t>Doesn’t identify things that they would change or keep in doing this again.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AU" sz="1600" kern="1200" dirty="0">
                          <a:solidFill>
                            <a:schemeClr val="dk1"/>
                          </a:solidFill>
                          <a:effectLst/>
                          <a:latin typeface="Century Gothic" panose="020B0502020202020204" pitchFamily="34" charset="0"/>
                          <a:ea typeface="+mn-ea"/>
                          <a:cs typeface="+mn-cs"/>
                        </a:rPr>
                        <a:t>Can identify factors that made the process ineffective or effective.</a:t>
                      </a:r>
                      <a:endParaRPr lang="en-AU" sz="16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AU" sz="1600" kern="1200" dirty="0">
                          <a:solidFill>
                            <a:schemeClr val="dk1"/>
                          </a:solidFill>
                          <a:effectLst/>
                          <a:latin typeface="Century Gothic" panose="020B0502020202020204" pitchFamily="34" charset="0"/>
                          <a:ea typeface="+mn-ea"/>
                          <a:cs typeface="+mn-cs"/>
                        </a:rPr>
                        <a:t>Can clearly identify factors that assisted or confused the process and have alternate strategies in place to make the learning experience better in future.</a:t>
                      </a:r>
                      <a:endParaRPr lang="en-AU" sz="16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25761198"/>
                  </a:ext>
                </a:extLst>
              </a:tr>
              <a:tr h="1699491">
                <a:tc>
                  <a:txBody>
                    <a:bodyPr/>
                    <a:lstStyle/>
                    <a:p>
                      <a:r>
                        <a:rPr lang="en-AU" sz="1600" b="1" dirty="0">
                          <a:solidFill>
                            <a:schemeClr val="tx1"/>
                          </a:solidFill>
                          <a:latin typeface="Century Gothic" panose="020B0502020202020204" pitchFamily="34" charset="0"/>
                        </a:rPr>
                        <a:t>Was the Goal Achieved?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AU" sz="1600" kern="1200" dirty="0">
                          <a:solidFill>
                            <a:schemeClr val="dk1"/>
                          </a:solidFill>
                          <a:effectLst/>
                          <a:latin typeface="Century Gothic" panose="020B0502020202020204" pitchFamily="34" charset="0"/>
                          <a:ea typeface="+mn-ea"/>
                          <a:cs typeface="+mn-cs"/>
                        </a:rPr>
                        <a:t>No and there is no real explanation of why this happened.</a:t>
                      </a:r>
                      <a:endParaRPr lang="en-AU" sz="16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AU" sz="1600" kern="1200" dirty="0">
                          <a:solidFill>
                            <a:schemeClr val="dk1"/>
                          </a:solidFill>
                          <a:effectLst/>
                          <a:latin typeface="Century Gothic" panose="020B0502020202020204" pitchFamily="34" charset="0"/>
                          <a:ea typeface="+mn-ea"/>
                          <a:cs typeface="+mn-cs"/>
                        </a:rPr>
                        <a:t>Yes / no:  but there is a clear understanding of why and if the goal was achieved it was partially successful.</a:t>
                      </a:r>
                      <a:endParaRPr lang="en-AU" sz="16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AU" sz="1600" kern="1200" dirty="0">
                          <a:solidFill>
                            <a:schemeClr val="dk1"/>
                          </a:solidFill>
                          <a:effectLst/>
                          <a:latin typeface="Century Gothic" panose="020B0502020202020204" pitchFamily="34" charset="0"/>
                          <a:ea typeface="+mn-ea"/>
                          <a:cs typeface="+mn-cs"/>
                        </a:rPr>
                        <a:t>The goal was achieved.</a:t>
                      </a:r>
                      <a:endParaRPr lang="en-AU" sz="16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03892766"/>
                  </a:ext>
                </a:extLst>
              </a:tr>
              <a:tr h="1699491">
                <a:tc>
                  <a:txBody>
                    <a:bodyPr/>
                    <a:lstStyle/>
                    <a:p>
                      <a:r>
                        <a:rPr lang="en-AU" sz="1600" b="1" dirty="0">
                          <a:solidFill>
                            <a:schemeClr val="tx1"/>
                          </a:solidFill>
                          <a:latin typeface="Century Gothic" panose="020B0502020202020204" pitchFamily="34" charset="0"/>
                        </a:rPr>
                        <a:t>Speaking and Listening Skills</a:t>
                      </a:r>
                    </a:p>
                    <a:p>
                      <a:r>
                        <a:rPr lang="en-AU" sz="1600" b="1" dirty="0">
                          <a:solidFill>
                            <a:schemeClr val="tx1"/>
                          </a:solidFill>
                          <a:latin typeface="Century Gothic" panose="020B0502020202020204" pitchFamily="34" charset="0"/>
                        </a:rPr>
                        <a:t>The Presentation Phase</a:t>
                      </a:r>
                    </a:p>
                    <a:p>
                      <a:endParaRPr lang="en-AU" sz="1600" b="1"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en-AU" sz="1000" dirty="0">
                          <a:effectLst/>
                          <a:latin typeface="Century Gothic" panose="020B0502020202020204" pitchFamily="34" charset="0"/>
                          <a:ea typeface="Calibri" panose="020F0502020204030204" pitchFamily="34" charset="0"/>
                          <a:cs typeface="Times New Roman" panose="02020603050405020304" pitchFamily="18" charset="0"/>
                        </a:rPr>
                        <a:t>Has very little information prepared and it is unclear what happened during the learning process.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AU" sz="1600" kern="1200" dirty="0">
                          <a:solidFill>
                            <a:schemeClr val="dk1"/>
                          </a:solidFill>
                          <a:effectLst/>
                          <a:latin typeface="Century Gothic" panose="020B0502020202020204" pitchFamily="34" charset="0"/>
                          <a:ea typeface="+mn-ea"/>
                          <a:cs typeface="+mn-cs"/>
                        </a:rPr>
                        <a:t>Has prepared a presentation and or speech and can communicate the learning process to others.</a:t>
                      </a:r>
                      <a:endParaRPr lang="en-AU" sz="16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AU" sz="1600" kern="1200" dirty="0">
                          <a:solidFill>
                            <a:schemeClr val="dk1"/>
                          </a:solidFill>
                          <a:effectLst/>
                          <a:latin typeface="Century Gothic" panose="020B0502020202020204" pitchFamily="34" charset="0"/>
                          <a:ea typeface="+mn-ea"/>
                          <a:cs typeface="+mn-cs"/>
                        </a:rPr>
                        <a:t>Can clearly articulate their learning journey through a prepared speech and other resources such as computer presentation tools.</a:t>
                      </a:r>
                      <a:endParaRPr lang="en-AU" sz="16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33724761"/>
                  </a:ext>
                </a:extLst>
              </a:tr>
            </a:tbl>
          </a:graphicData>
        </a:graphic>
      </p:graphicFrame>
      <p:sp>
        <p:nvSpPr>
          <p:cNvPr id="5" name="Rectangle 4">
            <a:extLst>
              <a:ext uri="{FF2B5EF4-FFF2-40B4-BE49-F238E27FC236}">
                <a16:creationId xmlns:a16="http://schemas.microsoft.com/office/drawing/2014/main" id="{8732F951-EC2A-4C55-AF3D-06C97702B27D}"/>
              </a:ext>
            </a:extLst>
          </p:cNvPr>
          <p:cNvSpPr/>
          <p:nvPr/>
        </p:nvSpPr>
        <p:spPr>
          <a:xfrm>
            <a:off x="472697" y="9573198"/>
            <a:ext cx="8606909" cy="2585323"/>
          </a:xfrm>
          <a:prstGeom prst="rect">
            <a:avLst/>
          </a:prstGeom>
        </p:spPr>
        <p:txBody>
          <a:bodyPr wrap="square">
            <a:spAutoFit/>
          </a:bodyPr>
          <a:lstStyle/>
          <a:p>
            <a:r>
              <a:rPr lang="en-AU" b="1" dirty="0">
                <a:latin typeface="Century Gothic" panose="020B0502020202020204" pitchFamily="34" charset="0"/>
              </a:rPr>
              <a:t>Name:  </a:t>
            </a:r>
            <a:r>
              <a:rPr lang="en-AU" b="1" u="sng" dirty="0">
                <a:latin typeface="Century Gothic" panose="020B0502020202020204" pitchFamily="34" charset="0"/>
              </a:rPr>
              <a:t>																	</a:t>
            </a:r>
            <a:endParaRPr lang="en-AU" b="1" dirty="0">
              <a:latin typeface="Century Gothic" panose="020B0502020202020204" pitchFamily="34" charset="0"/>
            </a:endParaRPr>
          </a:p>
          <a:p>
            <a:endParaRPr lang="en-AU" b="1" dirty="0">
              <a:latin typeface="Century Gothic" panose="020B0502020202020204" pitchFamily="34" charset="0"/>
            </a:endParaRPr>
          </a:p>
          <a:p>
            <a:r>
              <a:rPr lang="en-AU" b="1" dirty="0">
                <a:latin typeface="Century Gothic" panose="020B0502020202020204" pitchFamily="34" charset="0"/>
              </a:rPr>
              <a:t>Final Score: </a:t>
            </a:r>
            <a:r>
              <a:rPr lang="en-AU" b="1" u="sng" dirty="0">
                <a:latin typeface="Century Gothic" panose="020B0502020202020204" pitchFamily="34" charset="0"/>
              </a:rPr>
              <a:t>				</a:t>
            </a:r>
            <a:r>
              <a:rPr lang="en-AU" b="1" dirty="0">
                <a:latin typeface="Century Gothic" panose="020B0502020202020204" pitchFamily="34" charset="0"/>
              </a:rPr>
              <a:t>	Additional Comments:</a:t>
            </a:r>
            <a:r>
              <a:rPr lang="en-AU" b="1" u="sng" dirty="0">
                <a:latin typeface="Century Gothic" panose="020B0502020202020204" pitchFamily="34" charset="0"/>
              </a:rPr>
              <a:t>																																																																																																																		</a:t>
            </a:r>
          </a:p>
        </p:txBody>
      </p:sp>
      <p:sp>
        <p:nvSpPr>
          <p:cNvPr id="6" name="TextBox 5">
            <a:extLst>
              <a:ext uri="{FF2B5EF4-FFF2-40B4-BE49-F238E27FC236}">
                <a16:creationId xmlns:a16="http://schemas.microsoft.com/office/drawing/2014/main" id="{4AA6CC3F-9585-48B7-B04B-07A5876FF44A}"/>
              </a:ext>
            </a:extLst>
          </p:cNvPr>
          <p:cNvSpPr txBox="1"/>
          <p:nvPr/>
        </p:nvSpPr>
        <p:spPr>
          <a:xfrm>
            <a:off x="2547257" y="12202886"/>
            <a:ext cx="4506686" cy="246221"/>
          </a:xfrm>
          <a:prstGeom prst="rect">
            <a:avLst/>
          </a:prstGeom>
          <a:noFill/>
        </p:spPr>
        <p:txBody>
          <a:bodyPr wrap="square" rtlCol="0">
            <a:spAutoFit/>
          </a:bodyPr>
          <a:lstStyle/>
          <a:p>
            <a:pPr algn="ctr"/>
            <a:r>
              <a:rPr lang="en-AU" sz="1000" dirty="0">
                <a:hlinkClick r:id="rId2"/>
              </a:rPr>
              <a:t>Copyright innovativeteachingideas.com</a:t>
            </a:r>
            <a:endParaRPr lang="en-US" sz="1000" dirty="0"/>
          </a:p>
        </p:txBody>
      </p:sp>
      <p:pic>
        <p:nvPicPr>
          <p:cNvPr id="7" name="Picture 6">
            <a:hlinkClick r:id="rId3"/>
            <a:extLst>
              <a:ext uri="{FF2B5EF4-FFF2-40B4-BE49-F238E27FC236}">
                <a16:creationId xmlns:a16="http://schemas.microsoft.com/office/drawing/2014/main" id="{E623C373-553C-4492-9A7D-6D85D295E7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50298" y="12094666"/>
            <a:ext cx="370436" cy="370436"/>
          </a:xfrm>
          <a:prstGeom prst="rect">
            <a:avLst/>
          </a:prstGeom>
        </p:spPr>
      </p:pic>
    </p:spTree>
    <p:extLst>
      <p:ext uri="{BB962C8B-B14F-4D97-AF65-F5344CB8AC3E}">
        <p14:creationId xmlns:p14="http://schemas.microsoft.com/office/powerpoint/2010/main" val="3639977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859F4-F956-4630-8623-5C0BB1CF8AC7}"/>
              </a:ext>
            </a:extLst>
          </p:cNvPr>
          <p:cNvSpPr>
            <a:spLocks noGrp="1"/>
          </p:cNvSpPr>
          <p:nvPr>
            <p:ph type="ctrTitle"/>
          </p:nvPr>
        </p:nvSpPr>
        <p:spPr/>
        <p:txBody>
          <a:bodyPr>
            <a:normAutofit/>
          </a:bodyPr>
          <a:lstStyle/>
          <a:p>
            <a:r>
              <a:rPr lang="en-AU" sz="5400" dirty="0">
                <a:latin typeface="Century Gothic" panose="020B0502020202020204" pitchFamily="34" charset="0"/>
              </a:rPr>
              <a:t>The remaining pages contain a range of tools for you to incorporate into your passion projects.</a:t>
            </a:r>
          </a:p>
        </p:txBody>
      </p:sp>
      <p:sp>
        <p:nvSpPr>
          <p:cNvPr id="3" name="TextBox 2">
            <a:extLst>
              <a:ext uri="{FF2B5EF4-FFF2-40B4-BE49-F238E27FC236}">
                <a16:creationId xmlns:a16="http://schemas.microsoft.com/office/drawing/2014/main" id="{A9E1281C-93CF-46AC-85BD-872B1647F693}"/>
              </a:ext>
            </a:extLst>
          </p:cNvPr>
          <p:cNvSpPr txBox="1"/>
          <p:nvPr/>
        </p:nvSpPr>
        <p:spPr>
          <a:xfrm>
            <a:off x="2547256" y="12251525"/>
            <a:ext cx="4506686" cy="246221"/>
          </a:xfrm>
          <a:prstGeom prst="rect">
            <a:avLst/>
          </a:prstGeom>
          <a:noFill/>
        </p:spPr>
        <p:txBody>
          <a:bodyPr wrap="square" rtlCol="0">
            <a:spAutoFit/>
          </a:bodyPr>
          <a:lstStyle/>
          <a:p>
            <a:pPr algn="ctr"/>
            <a:r>
              <a:rPr lang="en-AU" sz="1000" dirty="0">
                <a:hlinkClick r:id="rId2"/>
              </a:rPr>
              <a:t>Copyright innovativeteachingideas.com</a:t>
            </a:r>
            <a:endParaRPr lang="en-US" sz="1000" dirty="0"/>
          </a:p>
        </p:txBody>
      </p:sp>
      <p:pic>
        <p:nvPicPr>
          <p:cNvPr id="4" name="Picture 3">
            <a:hlinkClick r:id="rId3"/>
            <a:extLst>
              <a:ext uri="{FF2B5EF4-FFF2-40B4-BE49-F238E27FC236}">
                <a16:creationId xmlns:a16="http://schemas.microsoft.com/office/drawing/2014/main" id="{DDFC727E-B7BC-45EB-955A-7FF772FA050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79402" y="7810025"/>
            <a:ext cx="1442395" cy="1442395"/>
          </a:xfrm>
          <a:prstGeom prst="rect">
            <a:avLst/>
          </a:prstGeom>
        </p:spPr>
      </p:pic>
    </p:spTree>
    <p:extLst>
      <p:ext uri="{BB962C8B-B14F-4D97-AF65-F5344CB8AC3E}">
        <p14:creationId xmlns:p14="http://schemas.microsoft.com/office/powerpoint/2010/main" val="1865461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BEFE2DC-20E7-43F4-A825-A3AF4526F2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456" y="2090659"/>
            <a:ext cx="12191487" cy="8620281"/>
          </a:xfrm>
          <a:prstGeom prst="rect">
            <a:avLst/>
          </a:prstGeom>
        </p:spPr>
      </p:pic>
      <p:sp>
        <p:nvSpPr>
          <p:cNvPr id="3" name="TextBox 2">
            <a:extLst>
              <a:ext uri="{FF2B5EF4-FFF2-40B4-BE49-F238E27FC236}">
                <a16:creationId xmlns:a16="http://schemas.microsoft.com/office/drawing/2014/main" id="{9F482A2E-A89B-41FB-9687-668FA18AA222}"/>
              </a:ext>
            </a:extLst>
          </p:cNvPr>
          <p:cNvSpPr txBox="1"/>
          <p:nvPr/>
        </p:nvSpPr>
        <p:spPr>
          <a:xfrm>
            <a:off x="2547257" y="12250322"/>
            <a:ext cx="4506686" cy="246221"/>
          </a:xfrm>
          <a:prstGeom prst="rect">
            <a:avLst/>
          </a:prstGeom>
          <a:noFill/>
        </p:spPr>
        <p:txBody>
          <a:bodyPr wrap="square" rtlCol="0">
            <a:spAutoFit/>
          </a:bodyPr>
          <a:lstStyle/>
          <a:p>
            <a:pPr algn="ctr"/>
            <a:r>
              <a:rPr lang="en-AU" sz="1000" dirty="0">
                <a:hlinkClick r:id="rId3"/>
              </a:rPr>
              <a:t>Copyright innovativeteachingideas.com</a:t>
            </a:r>
            <a:endParaRPr lang="en-US" sz="1000" dirty="0"/>
          </a:p>
        </p:txBody>
      </p:sp>
    </p:spTree>
    <p:extLst>
      <p:ext uri="{BB962C8B-B14F-4D97-AF65-F5344CB8AC3E}">
        <p14:creationId xmlns:p14="http://schemas.microsoft.com/office/powerpoint/2010/main" val="406217524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F98593498BDF46929CB1F95D5FC478" ma:contentTypeVersion="34" ma:contentTypeDescription="Create a new document." ma:contentTypeScope="" ma:versionID="7ceaf99f6f1fb7e51aca6615aa549dce">
  <xsd:schema xmlns:xsd="http://www.w3.org/2001/XMLSchema" xmlns:xs="http://www.w3.org/2001/XMLSchema" xmlns:p="http://schemas.microsoft.com/office/2006/metadata/properties" xmlns:ns2="a29f948f-e68c-4f9f-ab0c-a8c2536edbac" xmlns:ns3="dfcb74bb-90e0-431c-9802-b4d276863067" targetNamespace="http://schemas.microsoft.com/office/2006/metadata/properties" ma:root="true" ma:fieldsID="b0c466b674009f563504cd6ff1345030" ns2:_="" ns3:_="">
    <xsd:import namespace="a29f948f-e68c-4f9f-ab0c-a8c2536edbac"/>
    <xsd:import namespace="dfcb74bb-90e0-431c-9802-b4d27686306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3:SharedWithUsers" minOccurs="0"/>
                <xsd:element ref="ns3:SharedWithDetails" minOccurs="0"/>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Teachers" minOccurs="0"/>
                <xsd:element ref="ns2:Students" minOccurs="0"/>
                <xsd:element ref="ns2:Student_Groups" minOccurs="0"/>
                <xsd:element ref="ns2:Distribution_Groups" minOccurs="0"/>
                <xsd:element ref="ns2:LMS_Mappings" minOccurs="0"/>
                <xsd:element ref="ns2:Invited_Teachers" minOccurs="0"/>
                <xsd:element ref="ns2:Invited_Students" minOccurs="0"/>
                <xsd:element ref="ns2:Self_Registration_Enabled" minOccurs="0"/>
                <xsd:element ref="ns2:Has_Teacher_Only_SectionGroup" minOccurs="0"/>
                <xsd:element ref="ns2:Is_Collaboration_Space_Locked" minOccurs="0"/>
                <xsd:element ref="ns2:IsNotebookLocked" minOccurs="0"/>
                <xsd:element ref="ns2:Teams_Channel_Section_Locatio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29f948f-e68c-4f9f-ab0c-a8c2536edba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NotebookType" ma:index="15" nillable="true" ma:displayName="Notebook Type" ma:internalName="NotebookType">
      <xsd:simpleType>
        <xsd:restriction base="dms:Text"/>
      </xsd:simpleType>
    </xsd:element>
    <xsd:element name="FolderType" ma:index="16" nillable="true" ma:displayName="Folder Type" ma:internalName="FolderType">
      <xsd:simpleType>
        <xsd:restriction base="dms:Text"/>
      </xsd:simpleType>
    </xsd:element>
    <xsd:element name="CultureName" ma:index="17" nillable="true" ma:displayName="Culture Name" ma:internalName="CultureName">
      <xsd:simpleType>
        <xsd:restriction base="dms:Text"/>
      </xsd:simpleType>
    </xsd:element>
    <xsd:element name="AppVersion" ma:index="18" nillable="true" ma:displayName="App Version" ma:internalName="AppVersion">
      <xsd:simpleType>
        <xsd:restriction base="dms:Text"/>
      </xsd:simpleType>
    </xsd:element>
    <xsd:element name="TeamsChannelId" ma:index="19" nillable="true" ma:displayName="Teams Channel Id" ma:internalName="TeamsChannelId">
      <xsd:simpleType>
        <xsd:restriction base="dms:Text"/>
      </xsd:simpleType>
    </xsd:element>
    <xsd:element name="Owner" ma:index="20"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1" nillable="true" ma:displayName="Math Settings" ma:internalName="Math_Settings">
      <xsd:simpleType>
        <xsd:restriction base="dms:Text"/>
      </xsd:simpleType>
    </xsd:element>
    <xsd:element name="DefaultSectionNames" ma:index="22" nillable="true" ma:displayName="Default Section Names" ma:internalName="DefaultSectionNames">
      <xsd:simpleType>
        <xsd:restriction base="dms:Note">
          <xsd:maxLength value="255"/>
        </xsd:restriction>
      </xsd:simpleType>
    </xsd:element>
    <xsd:element name="Templates" ma:index="23" nillable="true" ma:displayName="Templates" ma:internalName="Templates">
      <xsd:simpleType>
        <xsd:restriction base="dms:Note">
          <xsd:maxLength value="255"/>
        </xsd:restriction>
      </xsd:simpleType>
    </xsd:element>
    <xsd:element name="Teachers" ma:index="24"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5"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6"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7" nillable="true" ma:displayName="Distribution Groups" ma:internalName="Distribution_Groups">
      <xsd:simpleType>
        <xsd:restriction base="dms:Note">
          <xsd:maxLength value="255"/>
        </xsd:restriction>
      </xsd:simpleType>
    </xsd:element>
    <xsd:element name="LMS_Mappings" ma:index="28" nillable="true" ma:displayName="LMS Mappings" ma:internalName="LMS_Mappings">
      <xsd:simpleType>
        <xsd:restriction base="dms:Note">
          <xsd:maxLength value="255"/>
        </xsd:restriction>
      </xsd:simpleType>
    </xsd:element>
    <xsd:element name="Invited_Teachers" ma:index="29" nillable="true" ma:displayName="Invited Teachers" ma:internalName="Invited_Teachers">
      <xsd:simpleType>
        <xsd:restriction base="dms:Note">
          <xsd:maxLength value="255"/>
        </xsd:restriction>
      </xsd:simpleType>
    </xsd:element>
    <xsd:element name="Invited_Students" ma:index="30" nillable="true" ma:displayName="Invited Students" ma:internalName="Invited_Students">
      <xsd:simpleType>
        <xsd:restriction base="dms:Note">
          <xsd:maxLength value="255"/>
        </xsd:restriction>
      </xsd:simpleType>
    </xsd:element>
    <xsd:element name="Self_Registration_Enabled" ma:index="31" nillable="true" ma:displayName="Self Registration Enabled" ma:internalName="Self_Registration_Enabled">
      <xsd:simpleType>
        <xsd:restriction base="dms:Boolean"/>
      </xsd:simpleType>
    </xsd:element>
    <xsd:element name="Has_Teacher_Only_SectionGroup" ma:index="32" nillable="true" ma:displayName="Has Teacher Only SectionGroup" ma:internalName="Has_Teacher_Only_SectionGroup">
      <xsd:simpleType>
        <xsd:restriction base="dms:Boolean"/>
      </xsd:simpleType>
    </xsd:element>
    <xsd:element name="Is_Collaboration_Space_Locked" ma:index="33" nillable="true" ma:displayName="Is Collaboration Space Locked" ma:internalName="Is_Collaboration_Space_Locked">
      <xsd:simpleType>
        <xsd:restriction base="dms:Boolean"/>
      </xsd:simpleType>
    </xsd:element>
    <xsd:element name="IsNotebookLocked" ma:index="34" nillable="true" ma:displayName="Is Notebook Locked" ma:internalName="IsNotebookLocked">
      <xsd:simpleType>
        <xsd:restriction base="dms:Boolean"/>
      </xsd:simpleType>
    </xsd:element>
    <xsd:element name="Teams_Channel_Section_Location" ma:index="35" nillable="true" ma:displayName="Teams Channel Section Location" ma:internalName="Teams_Channel_Section_Location">
      <xsd:simpleType>
        <xsd:restriction base="dms:Text"/>
      </xsd:simpleType>
    </xsd:element>
    <xsd:element name="MediaServiceAutoTags" ma:index="36" nillable="true" ma:displayName="Tags" ma:internalName="MediaServiceAutoTags" ma:readOnly="true">
      <xsd:simpleType>
        <xsd:restriction base="dms:Text"/>
      </xsd:simpleType>
    </xsd:element>
    <xsd:element name="MediaServiceLocation" ma:index="37" nillable="true" ma:displayName="Location" ma:internalName="MediaServiceLocation" ma:readOnly="true">
      <xsd:simpleType>
        <xsd:restriction base="dms:Text"/>
      </xsd:simpleType>
    </xsd:element>
    <xsd:element name="MediaServiceGenerationTime" ma:index="38" nillable="true" ma:displayName="MediaServiceGenerationTime" ma:hidden="true" ma:internalName="MediaServiceGenerationTime" ma:readOnly="true">
      <xsd:simpleType>
        <xsd:restriction base="dms:Text"/>
      </xsd:simpleType>
    </xsd:element>
    <xsd:element name="MediaServiceEventHashCode" ma:index="39" nillable="true" ma:displayName="MediaServiceEventHashCode" ma:hidden="true" ma:internalName="MediaServiceEventHashCode" ma:readOnly="true">
      <xsd:simpleType>
        <xsd:restriction base="dms:Text"/>
      </xsd:simpleType>
    </xsd:element>
    <xsd:element name="MediaServiceOCR" ma:index="40" nillable="true" ma:displayName="Extracted Text" ma:internalName="MediaServiceOCR" ma:readOnly="true">
      <xsd:simpleType>
        <xsd:restriction base="dms:Note">
          <xsd:maxLength value="255"/>
        </xsd:restriction>
      </xsd:simpleType>
    </xsd:element>
    <xsd:element name="MediaServiceObjectDetectorVersions" ma:index="4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fcb74bb-90e0-431c-9802-b4d276863067"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dfcb74bb-90e0-431c-9802-b4d276863067">
      <UserInfo>
        <DisplayName/>
        <AccountId xsi:nil="true"/>
        <AccountType/>
      </UserInfo>
    </SharedWithUsers>
    <Distribution_Groups xmlns="a29f948f-e68c-4f9f-ab0c-a8c2536edbac" xsi:nil="true"/>
    <Math_Settings xmlns="a29f948f-e68c-4f9f-ab0c-a8c2536edbac" xsi:nil="true"/>
    <Self_Registration_Enabled xmlns="a29f948f-e68c-4f9f-ab0c-a8c2536edbac" xsi:nil="true"/>
    <TeamsChannelId xmlns="a29f948f-e68c-4f9f-ab0c-a8c2536edbac" xsi:nil="true"/>
    <Invited_Students xmlns="a29f948f-e68c-4f9f-ab0c-a8c2536edbac" xsi:nil="true"/>
    <DefaultSectionNames xmlns="a29f948f-e68c-4f9f-ab0c-a8c2536edbac" xsi:nil="true"/>
    <Is_Collaboration_Space_Locked xmlns="a29f948f-e68c-4f9f-ab0c-a8c2536edbac" xsi:nil="true"/>
    <CultureName xmlns="a29f948f-e68c-4f9f-ab0c-a8c2536edbac" xsi:nil="true"/>
    <Owner xmlns="a29f948f-e68c-4f9f-ab0c-a8c2536edbac">
      <UserInfo>
        <DisplayName/>
        <AccountId xsi:nil="true"/>
        <AccountType/>
      </UserInfo>
    </Owner>
    <Student_Groups xmlns="a29f948f-e68c-4f9f-ab0c-a8c2536edbac">
      <UserInfo>
        <DisplayName/>
        <AccountId xsi:nil="true"/>
        <AccountType/>
      </UserInfo>
    </Student_Groups>
    <Teams_Channel_Section_Location xmlns="a29f948f-e68c-4f9f-ab0c-a8c2536edbac" xsi:nil="true"/>
    <Invited_Teachers xmlns="a29f948f-e68c-4f9f-ab0c-a8c2536edbac" xsi:nil="true"/>
    <NotebookType xmlns="a29f948f-e68c-4f9f-ab0c-a8c2536edbac" xsi:nil="true"/>
    <Students xmlns="a29f948f-e68c-4f9f-ab0c-a8c2536edbac">
      <UserInfo>
        <DisplayName/>
        <AccountId xsi:nil="true"/>
        <AccountType/>
      </UserInfo>
    </Students>
    <AppVersion xmlns="a29f948f-e68c-4f9f-ab0c-a8c2536edbac" xsi:nil="true"/>
    <LMS_Mappings xmlns="a29f948f-e68c-4f9f-ab0c-a8c2536edbac" xsi:nil="true"/>
    <FolderType xmlns="a29f948f-e68c-4f9f-ab0c-a8c2536edbac" xsi:nil="true"/>
    <Teachers xmlns="a29f948f-e68c-4f9f-ab0c-a8c2536edbac">
      <UserInfo>
        <DisplayName/>
        <AccountId xsi:nil="true"/>
        <AccountType/>
      </UserInfo>
    </Teachers>
    <Templates xmlns="a29f948f-e68c-4f9f-ab0c-a8c2536edbac" xsi:nil="true"/>
    <Has_Teacher_Only_SectionGroup xmlns="a29f948f-e68c-4f9f-ab0c-a8c2536edbac" xsi:nil="true"/>
    <IsNotebookLocked xmlns="a29f948f-e68c-4f9f-ab0c-a8c2536edbac" xsi:nil="true"/>
  </documentManagement>
</p:properties>
</file>

<file path=customXml/itemProps1.xml><?xml version="1.0" encoding="utf-8"?>
<ds:datastoreItem xmlns:ds="http://schemas.openxmlformats.org/officeDocument/2006/customXml" ds:itemID="{D5A55BB8-D9EC-4A65-8A19-F6B2628951A4}"/>
</file>

<file path=customXml/itemProps2.xml><?xml version="1.0" encoding="utf-8"?>
<ds:datastoreItem xmlns:ds="http://schemas.openxmlformats.org/officeDocument/2006/customXml" ds:itemID="{AC4FD29A-5060-4471-A4FB-EB3529535D0C}"/>
</file>

<file path=customXml/itemProps3.xml><?xml version="1.0" encoding="utf-8"?>
<ds:datastoreItem xmlns:ds="http://schemas.openxmlformats.org/officeDocument/2006/customXml" ds:itemID="{F43844E1-4B9C-40C5-8F78-1F3D0C94B273}"/>
</file>

<file path=docProps/app.xml><?xml version="1.0" encoding="utf-8"?>
<Properties xmlns="http://schemas.openxmlformats.org/officeDocument/2006/extended-properties" xmlns:vt="http://schemas.openxmlformats.org/officeDocument/2006/docPropsVTypes">
  <Template>Office Theme</Template>
  <TotalTime>500</TotalTime>
  <Words>1822</Words>
  <Application>Microsoft Office PowerPoint</Application>
  <PresentationFormat>A3 Paper (297x420 mm)</PresentationFormat>
  <Paragraphs>203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The next 2 pages are the handout for students.  Edit as required and print back to back</vt:lpstr>
      <vt:lpstr>PowerPoint Presentation</vt:lpstr>
      <vt:lpstr>PowerPoint Presentation</vt:lpstr>
      <vt:lpstr>The next page is a letter for parents</vt:lpstr>
      <vt:lpstr>PowerPoint Presentation</vt:lpstr>
      <vt:lpstr>The next page is the matching assessment rubric to the presentation.</vt:lpstr>
      <vt:lpstr>PowerPoint Presentation</vt:lpstr>
      <vt:lpstr>The remaining pages contain a range of tools for you to incorporate into your passion projects.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Kevin Cummins</dc:creator>
  <cp:lastModifiedBy>ultrawide</cp:lastModifiedBy>
  <cp:revision>40</cp:revision>
  <dcterms:created xsi:type="dcterms:W3CDTF">2018-11-19T05:21:11Z</dcterms:created>
  <dcterms:modified xsi:type="dcterms:W3CDTF">2021-05-10T20:39:01Z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0x01010021F98593498BDF46929CB1F95D5FC478</vt:lpwstr>
  </property>
  <property fmtid="{D5CDD505-2E9C-101B-9397-08002B2CF9AE}" pid="3" name="Order">
    <vt:r8>9061400</vt:r8>
  </property>
  <property fmtid="{D5CDD505-2E9C-101B-9397-08002B2CF9AE}" pid="4" name="_SourceUrl">
    <vt:lpwstr/>
  </property>
  <property fmtid="{D5CDD505-2E9C-101B-9397-08002B2CF9AE}" pid="5" name="_SharedFileIndex">
    <vt:lpwstr/>
  </property>
  <property fmtid="{D5CDD505-2E9C-101B-9397-08002B2CF9AE}" pid="6" name="ComplianceAssetId">
    <vt:lpwstr/>
  </property>
  <property fmtid="{D5CDD505-2E9C-101B-9397-08002B2CF9AE}" pid="7" name="_ExtendedDescription">
    <vt:lpwstr/>
  </property>
  <property fmtid="{D5CDD505-2E9C-101B-9397-08002B2CF9AE}" pid="8" name="TriggerFlowInfo">
    <vt:lpwstr/>
  </property>
  <property fmtid="{D5CDD505-2E9C-101B-9397-08002B2CF9AE}" pid="9" name="xd_ProgID">
    <vt:lpwstr/>
  </property>
  <property fmtid="{D5CDD505-2E9C-101B-9397-08002B2CF9AE}" pid="10" name="TemplateUrl">
    <vt:lpwstr/>
  </property>
  <property fmtid="{D5CDD505-2E9C-101B-9397-08002B2CF9AE}" pid="11" name="xd_Signature">
    <vt:bool>false</vt:bool>
  </property>
</Properties>
</file>