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7/26/20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147C3C-B591-BB43-8C47-266C0E0CF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-1956081" y="2467887"/>
            <a:ext cx="9755187" cy="550333"/>
          </a:xfrm>
        </p:spPr>
        <p:txBody>
          <a:bodyPr/>
          <a:lstStyle/>
          <a:p>
            <a:r>
              <a:rPr lang="en-US" dirty="0"/>
              <a:t>4 tricks to make </a:t>
            </a:r>
            <a:r>
              <a:rPr lang="en-US" dirty="0" err="1"/>
              <a:t>ol</a:t>
            </a:r>
            <a:r>
              <a:rPr lang="en-US" dirty="0"/>
              <a:t>’ bill easier to understand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91C5D-67AA-DB43-AADC-13A8ABB6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621" y="735029"/>
            <a:ext cx="3620407" cy="5444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32298-9246-9D42-839F-6F6F4AFF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356786" y="588029"/>
            <a:ext cx="9755187" cy="1370627"/>
          </a:xfrm>
        </p:spPr>
        <p:txBody>
          <a:bodyPr/>
          <a:lstStyle/>
          <a:p>
            <a:r>
              <a:rPr lang="en-US" dirty="0"/>
              <a:t>Reading Shakespeare</a:t>
            </a:r>
          </a:p>
        </p:txBody>
      </p:sp>
    </p:spTree>
    <p:extLst>
      <p:ext uri="{BB962C8B-B14F-4D97-AF65-F5344CB8AC3E}">
        <p14:creationId xmlns:p14="http://schemas.microsoft.com/office/powerpoint/2010/main" val="46851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2298-9246-9D42-839F-6F6F4AFF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49061" y="663759"/>
            <a:ext cx="9755187" cy="1156173"/>
          </a:xfrm>
        </p:spPr>
        <p:txBody>
          <a:bodyPr>
            <a:normAutofit fontScale="90000"/>
          </a:bodyPr>
          <a:lstStyle/>
          <a:p>
            <a:r>
              <a:rPr lang="en-US" dirty="0"/>
              <a:t>Inversions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A6A94E-039A-9248-AE80-8DF69B0C28F4}"/>
              </a:ext>
            </a:extLst>
          </p:cNvPr>
          <p:cNvSpPr/>
          <p:nvPr/>
        </p:nvSpPr>
        <p:spPr>
          <a:xfrm rot="21379045">
            <a:off x="702717" y="1846228"/>
            <a:ext cx="10047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Droid Sans"/>
              </a:rPr>
              <a:t>Shakespeare frequently puts words in a strange order so the sentence follows a particular rhythm, like iambic pentameter. Here’s an example from </a:t>
            </a:r>
            <a:r>
              <a:rPr lang="en-US" sz="2000" i="1" dirty="0">
                <a:latin typeface="Droid Sans"/>
              </a:rPr>
              <a:t>Romeo and Juliet. </a:t>
            </a:r>
            <a:r>
              <a:rPr lang="en-US" sz="2000" dirty="0">
                <a:latin typeface="Droid Sans"/>
              </a:rPr>
              <a:t>How would you reword the following sentence so that it looks like it would normally appear?</a:t>
            </a:r>
          </a:p>
          <a:p>
            <a:endParaRPr lang="en-US" sz="2000" dirty="0">
              <a:latin typeface="Droid Sans"/>
            </a:endParaRPr>
          </a:p>
          <a:p>
            <a:r>
              <a:rPr lang="en-US" sz="2000" dirty="0">
                <a:latin typeface="Droid Sans"/>
              </a:rPr>
              <a:t>“What light through yonder window breaks?”</a:t>
            </a:r>
          </a:p>
          <a:p>
            <a:endParaRPr lang="en-US" sz="2000" dirty="0">
              <a:latin typeface="Droid Sans"/>
            </a:endParaRPr>
          </a:p>
          <a:p>
            <a:r>
              <a:rPr lang="en-US" sz="2000" dirty="0">
                <a:latin typeface="Droid Sans"/>
              </a:rPr>
              <a:t>You’d be more likely to say “What light breaks through yonder window?” But then you’d be messing with the rhythm of the line (and in some cases, the rhyme scheme as well.)</a:t>
            </a:r>
            <a:endParaRPr lang="en-US" sz="2000" b="0" i="0" dirty="0"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350090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2298-9246-9D42-839F-6F6F4AFF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54122" y="663627"/>
            <a:ext cx="9755187" cy="1349569"/>
          </a:xfrm>
        </p:spPr>
        <p:txBody>
          <a:bodyPr/>
          <a:lstStyle/>
          <a:p>
            <a:r>
              <a:rPr lang="en-US" dirty="0"/>
              <a:t>Old Words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B75EA-F25C-EA43-9F5A-E71AEAFA5231}"/>
              </a:ext>
            </a:extLst>
          </p:cNvPr>
          <p:cNvSpPr/>
          <p:nvPr/>
        </p:nvSpPr>
        <p:spPr>
          <a:xfrm rot="21422915">
            <a:off x="891313" y="1813959"/>
            <a:ext cx="887568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latin typeface="Droid Sans"/>
              </a:rPr>
              <a:t>Shakespeare uses some words, particularly pronouns, that we don’t use anymore. Here’s a short list:</a:t>
            </a:r>
          </a:p>
          <a:p>
            <a:pPr algn="ctr"/>
            <a:r>
              <a:rPr lang="en-US" sz="2500" i="1" dirty="0">
                <a:latin typeface="Droid Sans"/>
              </a:rPr>
              <a:t> thee=you      thou=you       art=are     thy=your      ay=yes       dost=do</a:t>
            </a:r>
            <a:r>
              <a:rPr lang="en-US" sz="2500" b="1" dirty="0">
                <a:latin typeface="Droid Sans"/>
              </a:rPr>
              <a:t> </a:t>
            </a:r>
            <a:endParaRPr lang="en-US" sz="2500" dirty="0">
              <a:latin typeface="Droid Sans"/>
            </a:endParaRPr>
          </a:p>
          <a:p>
            <a:r>
              <a:rPr lang="en-US" sz="2500" dirty="0">
                <a:latin typeface="Droid Sans"/>
              </a:rPr>
              <a:t>Try to make a few sentences using these words:</a:t>
            </a:r>
          </a:p>
          <a:p>
            <a:r>
              <a:rPr lang="en-US" sz="2500" dirty="0">
                <a:latin typeface="Droid Sans"/>
              </a:rPr>
              <a:t>“I take thee at thy word.”</a:t>
            </a:r>
          </a:p>
          <a:p>
            <a:r>
              <a:rPr lang="en-US" sz="2500" dirty="0">
                <a:latin typeface="Droid Sans"/>
              </a:rPr>
              <a:t>“Thou art more lovely and more temperate.”</a:t>
            </a:r>
            <a:endParaRPr lang="en-US" sz="2500" b="0" i="0" dirty="0"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30751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2298-9246-9D42-839F-6F6F4AFF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54122" y="663627"/>
            <a:ext cx="9755187" cy="1349569"/>
          </a:xfrm>
        </p:spPr>
        <p:txBody>
          <a:bodyPr/>
          <a:lstStyle/>
          <a:p>
            <a:r>
              <a:rPr lang="en-US" dirty="0"/>
              <a:t>Contractions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D1B839-8005-A343-8F15-C1BD4BCA5A96}"/>
              </a:ext>
            </a:extLst>
          </p:cNvPr>
          <p:cNvSpPr/>
          <p:nvPr/>
        </p:nvSpPr>
        <p:spPr>
          <a:xfrm rot="21406528">
            <a:off x="371473" y="1911590"/>
            <a:ext cx="102693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Droid Sans"/>
              </a:rPr>
              <a:t>For the sake of his poetry (in most cases for rhythmic purposes) Shakespeare leaves out letters and syllables from words like so:</a:t>
            </a:r>
          </a:p>
          <a:p>
            <a:r>
              <a:rPr lang="en-US" sz="2000" i="1" dirty="0">
                <a:latin typeface="Droid Sans"/>
              </a:rPr>
              <a:t>’tis = it is       </a:t>
            </a:r>
            <a:r>
              <a:rPr lang="en-US" sz="2000" i="1" dirty="0" err="1">
                <a:latin typeface="Droid Sans"/>
              </a:rPr>
              <a:t>ope</a:t>
            </a:r>
            <a:r>
              <a:rPr lang="en-US" sz="2000" i="1" dirty="0">
                <a:latin typeface="Droid Sans"/>
              </a:rPr>
              <a:t> = open      o’er = over      ne’er = never       </a:t>
            </a:r>
            <a:r>
              <a:rPr lang="en-US" sz="2000" i="1" dirty="0" err="1">
                <a:latin typeface="Droid Sans"/>
              </a:rPr>
              <a:t>i</a:t>
            </a:r>
            <a:r>
              <a:rPr lang="en-US" sz="2000" i="1" dirty="0">
                <a:latin typeface="Droid Sans"/>
              </a:rPr>
              <a:t>’ = in      </a:t>
            </a:r>
            <a:r>
              <a:rPr lang="en-US" sz="2000" i="1" dirty="0" err="1">
                <a:latin typeface="Droid Sans"/>
              </a:rPr>
              <a:t>e’er</a:t>
            </a:r>
            <a:r>
              <a:rPr lang="en-US" sz="2000" i="1" dirty="0">
                <a:latin typeface="Droid Sans"/>
              </a:rPr>
              <a:t> = ever      </a:t>
            </a:r>
          </a:p>
          <a:p>
            <a:r>
              <a:rPr lang="en-US" sz="2000" i="1" dirty="0">
                <a:latin typeface="Droid Sans"/>
              </a:rPr>
              <a:t>oft = often       ‘twas=it was      </a:t>
            </a:r>
            <a:r>
              <a:rPr lang="en-US" sz="2000" i="1" dirty="0" err="1">
                <a:latin typeface="Droid Sans"/>
              </a:rPr>
              <a:t>e’en</a:t>
            </a:r>
            <a:r>
              <a:rPr lang="en-US" sz="2000" i="1" dirty="0">
                <a:latin typeface="Droid Sans"/>
              </a:rPr>
              <a:t> = even</a:t>
            </a:r>
            <a:endParaRPr lang="en-US" sz="2000" dirty="0">
              <a:latin typeface="Droid Sans"/>
            </a:endParaRPr>
          </a:p>
          <a:p>
            <a:endParaRPr lang="en-US" sz="2000" dirty="0">
              <a:latin typeface="Droid Sans"/>
            </a:endParaRPr>
          </a:p>
          <a:p>
            <a:r>
              <a:rPr lang="en-US" sz="2000" dirty="0">
                <a:latin typeface="Droid Sans"/>
              </a:rPr>
              <a:t>Figure out what these words mean in context in sentences such as this one from </a:t>
            </a:r>
            <a:r>
              <a:rPr lang="en-US" sz="2000" i="1" dirty="0">
                <a:latin typeface="Droid Sans"/>
              </a:rPr>
              <a:t>Julius Caesar</a:t>
            </a:r>
            <a:r>
              <a:rPr lang="en-US" sz="2000" dirty="0">
                <a:latin typeface="Droid Sans"/>
              </a:rPr>
              <a:t>:</a:t>
            </a:r>
          </a:p>
          <a:p>
            <a:r>
              <a:rPr lang="en-US" sz="2000" dirty="0">
                <a:latin typeface="Droid Sans"/>
              </a:rPr>
              <a:t>I’ll ne’er look you </a:t>
            </a:r>
            <a:r>
              <a:rPr lang="en-US" sz="2000" dirty="0" err="1">
                <a:latin typeface="Droid Sans"/>
              </a:rPr>
              <a:t>i</a:t>
            </a:r>
            <a:r>
              <a:rPr lang="en-US" sz="2000" dirty="0">
                <a:latin typeface="Droid Sans"/>
              </a:rPr>
              <a:t>’ the face again.</a:t>
            </a:r>
          </a:p>
          <a:p>
            <a:r>
              <a:rPr lang="en-US" sz="2000" b="0" i="0" dirty="0">
                <a:effectLst/>
                <a:latin typeface="Droid Sans"/>
              </a:rPr>
              <a:t>Then, tell someone a sentence that uses at least 3 of these words.</a:t>
            </a:r>
          </a:p>
        </p:txBody>
      </p:sp>
    </p:spTree>
    <p:extLst>
      <p:ext uri="{BB962C8B-B14F-4D97-AF65-F5344CB8AC3E}">
        <p14:creationId xmlns:p14="http://schemas.microsoft.com/office/powerpoint/2010/main" val="53298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2298-9246-9D42-839F-6F6F4AFF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54122" y="663627"/>
            <a:ext cx="9755187" cy="1349569"/>
          </a:xfrm>
        </p:spPr>
        <p:txBody>
          <a:bodyPr/>
          <a:lstStyle/>
          <a:p>
            <a:r>
              <a:rPr lang="en-US" dirty="0"/>
              <a:t>Verb forms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57D159-CACA-1F4D-9F07-F2ADE70F89E5}"/>
              </a:ext>
            </a:extLst>
          </p:cNvPr>
          <p:cNvSpPr/>
          <p:nvPr/>
        </p:nvSpPr>
        <p:spPr>
          <a:xfrm rot="21427569">
            <a:off x="170957" y="1756091"/>
            <a:ext cx="10699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Droid Sans"/>
              </a:rPr>
              <a:t>Shakespeare adds “-</a:t>
            </a:r>
            <a:r>
              <a:rPr lang="en-US" sz="2000" dirty="0" err="1">
                <a:latin typeface="Droid Sans"/>
              </a:rPr>
              <a:t>st</a:t>
            </a:r>
            <a:r>
              <a:rPr lang="en-US" sz="2000" dirty="0">
                <a:latin typeface="Droid Sans"/>
              </a:rPr>
              <a:t>” to a lot of his verbs:</a:t>
            </a:r>
          </a:p>
          <a:p>
            <a:r>
              <a:rPr lang="en-US" sz="2000" i="1" dirty="0" err="1">
                <a:latin typeface="Droid Sans"/>
              </a:rPr>
              <a:t>Hadst</a:t>
            </a:r>
            <a:r>
              <a:rPr lang="en-US" sz="2000" i="1" dirty="0">
                <a:latin typeface="Droid Sans"/>
              </a:rPr>
              <a:t>=had       </a:t>
            </a:r>
            <a:r>
              <a:rPr lang="en-US" sz="2000" i="1" dirty="0" err="1">
                <a:latin typeface="Droid Sans"/>
              </a:rPr>
              <a:t>goest</a:t>
            </a:r>
            <a:r>
              <a:rPr lang="en-US" sz="2000" i="1" dirty="0">
                <a:latin typeface="Droid Sans"/>
              </a:rPr>
              <a:t>=go       dost=does or do      </a:t>
            </a:r>
            <a:r>
              <a:rPr lang="en-US" sz="2000" i="1" dirty="0" err="1">
                <a:latin typeface="Droid Sans"/>
              </a:rPr>
              <a:t>be’st</a:t>
            </a:r>
            <a:r>
              <a:rPr lang="en-US" sz="2000" i="1" dirty="0">
                <a:latin typeface="Droid Sans"/>
              </a:rPr>
              <a:t>=be      </a:t>
            </a:r>
          </a:p>
          <a:p>
            <a:r>
              <a:rPr lang="en-US" sz="2000" i="1" dirty="0" err="1">
                <a:latin typeface="Droid Sans"/>
              </a:rPr>
              <a:t>wast</a:t>
            </a:r>
            <a:r>
              <a:rPr lang="en-US" sz="2000" i="1" dirty="0">
                <a:latin typeface="Droid Sans"/>
              </a:rPr>
              <a:t>=was or were      didst=did      </a:t>
            </a:r>
            <a:r>
              <a:rPr lang="en-US" sz="2000" i="1" dirty="0" err="1">
                <a:latin typeface="Droid Sans"/>
              </a:rPr>
              <a:t>shouldst</a:t>
            </a:r>
            <a:r>
              <a:rPr lang="en-US" sz="2000" i="1" dirty="0">
                <a:latin typeface="Droid Sans"/>
              </a:rPr>
              <a:t>=should      wilt=will </a:t>
            </a:r>
          </a:p>
          <a:p>
            <a:endParaRPr lang="en-US" sz="2000" dirty="0">
              <a:latin typeface="Droid Sans"/>
            </a:endParaRPr>
          </a:p>
          <a:p>
            <a:r>
              <a:rPr lang="en-US" sz="2000" dirty="0">
                <a:latin typeface="Droid Sans"/>
              </a:rPr>
              <a:t>He will also add “-</a:t>
            </a:r>
            <a:r>
              <a:rPr lang="en-US" sz="2000" dirty="0" err="1">
                <a:latin typeface="Droid Sans"/>
              </a:rPr>
              <a:t>th</a:t>
            </a:r>
            <a:r>
              <a:rPr lang="en-US" sz="2000" dirty="0">
                <a:latin typeface="Droid Sans"/>
              </a:rPr>
              <a:t>” to verbs as well:</a:t>
            </a:r>
          </a:p>
          <a:p>
            <a:r>
              <a:rPr lang="en-US" sz="2000" i="1" dirty="0">
                <a:latin typeface="Droid Sans"/>
              </a:rPr>
              <a:t>hath=has     doth=do       </a:t>
            </a:r>
            <a:r>
              <a:rPr lang="en-US" sz="2000" i="1" dirty="0" err="1">
                <a:latin typeface="Droid Sans"/>
              </a:rPr>
              <a:t>saith</a:t>
            </a:r>
            <a:r>
              <a:rPr lang="en-US" sz="2000" i="1" dirty="0">
                <a:latin typeface="Droid Sans"/>
              </a:rPr>
              <a:t>=say      loveth=love</a:t>
            </a:r>
          </a:p>
          <a:p>
            <a:endParaRPr lang="en-US" sz="2000" dirty="0">
              <a:latin typeface="Droid Sans"/>
            </a:endParaRPr>
          </a:p>
          <a:p>
            <a:r>
              <a:rPr lang="en-US" sz="2000" b="0" i="0" dirty="0">
                <a:effectLst/>
                <a:latin typeface="Droid Sans"/>
              </a:rPr>
              <a:t>Change the following sentence into Shakespea</a:t>
            </a:r>
            <a:r>
              <a:rPr lang="en-US" sz="2000" dirty="0">
                <a:latin typeface="Droid Sans"/>
              </a:rPr>
              <a:t>re language:</a:t>
            </a:r>
          </a:p>
          <a:p>
            <a:r>
              <a:rPr lang="en-US" sz="2000" b="0" i="0" dirty="0">
                <a:effectLst/>
                <a:latin typeface="Droid Sans"/>
              </a:rPr>
              <a:t>I had to go do what she said because she has the power of love over</a:t>
            </a:r>
            <a:r>
              <a:rPr lang="en-US" sz="2000" dirty="0">
                <a:latin typeface="Droid Sans"/>
              </a:rPr>
              <a:t> me.</a:t>
            </a:r>
            <a:endParaRPr lang="en-US" sz="2000" b="0" i="0" dirty="0"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2499715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</TotalTime>
  <Words>511</Words>
  <Application>Microsoft Macintosh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Droid Sans</vt:lpstr>
      <vt:lpstr>Impact</vt:lpstr>
      <vt:lpstr>Main Event</vt:lpstr>
      <vt:lpstr>Reading Shakespeare</vt:lpstr>
      <vt:lpstr>Inversions</vt:lpstr>
      <vt:lpstr>Old Words</vt:lpstr>
      <vt:lpstr>Contractions</vt:lpstr>
      <vt:lpstr>Verb forms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Shakespeare</dc:title>
  <dc:creator>Microsoft Office User</dc:creator>
  <cp:lastModifiedBy>Microsoft Office User</cp:lastModifiedBy>
  <cp:revision>2</cp:revision>
  <dcterms:created xsi:type="dcterms:W3CDTF">2020-07-27T00:23:03Z</dcterms:created>
  <dcterms:modified xsi:type="dcterms:W3CDTF">2020-07-27T00:33:24Z</dcterms:modified>
</cp:coreProperties>
</file>