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648" r:id="rId1"/>
  </p:sldMasterIdLst>
  <p:sldIdLst>
    <p:sldId id="258" r:id="rId2"/>
    <p:sldId id="282" r:id="rId3"/>
    <p:sldId id="259" r:id="rId4"/>
    <p:sldId id="260" r:id="rId5"/>
    <p:sldId id="261" r:id="rId6"/>
    <p:sldId id="280" r:id="rId7"/>
    <p:sldId id="262" r:id="rId8"/>
    <p:sldId id="283" r:id="rId9"/>
    <p:sldId id="273" r:id="rId10"/>
    <p:sldId id="263" r:id="rId11"/>
    <p:sldId id="264" r:id="rId12"/>
    <p:sldId id="266" r:id="rId13"/>
    <p:sldId id="267" r:id="rId14"/>
    <p:sldId id="268" r:id="rId15"/>
    <p:sldId id="272" r:id="rId16"/>
    <p:sldId id="274" r:id="rId17"/>
    <p:sldId id="275" r:id="rId18"/>
    <p:sldId id="276" r:id="rId19"/>
    <p:sldId id="278" r:id="rId20"/>
    <p:sldId id="277" r:id="rId21"/>
    <p:sldId id="279" r:id="rId22"/>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63A"/>
    <a:srgbClr val="2B4C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6" autoAdjust="0"/>
    <p:restoredTop sz="96532" autoAdjust="0"/>
  </p:normalViewPr>
  <p:slideViewPr>
    <p:cSldViewPr>
      <p:cViewPr varScale="1">
        <p:scale>
          <a:sx n="81" d="100"/>
          <a:sy n="81" d="100"/>
        </p:scale>
        <p:origin x="3042"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Barron" userId="f923de051de92ddd" providerId="LiveId" clId="{A0C84279-F4CD-46C6-A1E5-E6AAC732782D}"/>
    <pc:docChg chg="custSel addSld delSld modSld">
      <pc:chgData name="Wayne Barron" userId="f923de051de92ddd" providerId="LiveId" clId="{A0C84279-F4CD-46C6-A1E5-E6AAC732782D}" dt="2021-03-03T22:21:57.689" v="33"/>
      <pc:docMkLst>
        <pc:docMk/>
      </pc:docMkLst>
      <pc:sldChg chg="modSp mod">
        <pc:chgData name="Wayne Barron" userId="f923de051de92ddd" providerId="LiveId" clId="{A0C84279-F4CD-46C6-A1E5-E6AAC732782D}" dt="2021-03-03T21:53:12.364" v="27" actId="20577"/>
        <pc:sldMkLst>
          <pc:docMk/>
          <pc:sldMk cId="4156334116" sldId="262"/>
        </pc:sldMkLst>
        <pc:spChg chg="mod">
          <ac:chgData name="Wayne Barron" userId="f923de051de92ddd" providerId="LiveId" clId="{A0C84279-F4CD-46C6-A1E5-E6AAC732782D}" dt="2021-03-03T21:53:06.198" v="26" actId="6549"/>
          <ac:spMkLst>
            <pc:docMk/>
            <pc:sldMk cId="4156334116" sldId="262"/>
            <ac:spMk id="2" creationId="{00000000-0000-0000-0000-000000000000}"/>
          </ac:spMkLst>
        </pc:spChg>
        <pc:spChg chg="mod">
          <ac:chgData name="Wayne Barron" userId="f923de051de92ddd" providerId="LiveId" clId="{A0C84279-F4CD-46C6-A1E5-E6AAC732782D}" dt="2021-03-03T21:53:12.364" v="27" actId="20577"/>
          <ac:spMkLst>
            <pc:docMk/>
            <pc:sldMk cId="4156334116" sldId="262"/>
            <ac:spMk id="5" creationId="{00000000-0000-0000-0000-000000000000}"/>
          </ac:spMkLst>
        </pc:spChg>
      </pc:sldChg>
      <pc:sldChg chg="delSp modSp add del mod">
        <pc:chgData name="Wayne Barron" userId="f923de051de92ddd" providerId="LiveId" clId="{A0C84279-F4CD-46C6-A1E5-E6AAC732782D}" dt="2021-03-03T22:21:57.689" v="33"/>
        <pc:sldMkLst>
          <pc:docMk/>
          <pc:sldMk cId="124785077" sldId="273"/>
        </pc:sldMkLst>
        <pc:spChg chg="mod">
          <ac:chgData name="Wayne Barron" userId="f923de051de92ddd" providerId="LiveId" clId="{A0C84279-F4CD-46C6-A1E5-E6AAC732782D}" dt="2021-03-03T21:14:48.334" v="24" actId="20577"/>
          <ac:spMkLst>
            <pc:docMk/>
            <pc:sldMk cId="124785077" sldId="273"/>
            <ac:spMk id="2" creationId="{00000000-0000-0000-0000-000000000000}"/>
          </ac:spMkLst>
        </pc:spChg>
        <pc:spChg chg="mod">
          <ac:chgData name="Wayne Barron" userId="f923de051de92ddd" providerId="LiveId" clId="{A0C84279-F4CD-46C6-A1E5-E6AAC732782D}" dt="2021-03-03T21:14:15.031" v="7" actId="20577"/>
          <ac:spMkLst>
            <pc:docMk/>
            <pc:sldMk cId="124785077" sldId="273"/>
            <ac:spMk id="447" creationId="{00000000-0000-0000-0000-000000000000}"/>
          </ac:spMkLst>
        </pc:spChg>
        <pc:spChg chg="mod">
          <ac:chgData name="Wayne Barron" userId="f923de051de92ddd" providerId="LiveId" clId="{A0C84279-F4CD-46C6-A1E5-E6AAC732782D}" dt="2021-03-03T21:14:40.946" v="19" actId="1076"/>
          <ac:spMkLst>
            <pc:docMk/>
            <pc:sldMk cId="124785077" sldId="273"/>
            <ac:spMk id="633" creationId="{BE8B771E-C17D-416C-8C42-22A14FF0ABFE}"/>
          </ac:spMkLst>
        </pc:spChg>
        <pc:spChg chg="del mod">
          <ac:chgData name="Wayne Barron" userId="f923de051de92ddd" providerId="LiveId" clId="{A0C84279-F4CD-46C6-A1E5-E6AAC732782D}" dt="2021-03-03T22:20:06.427" v="28" actId="478"/>
          <ac:spMkLst>
            <pc:docMk/>
            <pc:sldMk cId="124785077" sldId="273"/>
            <ac:spMk id="10628" creationId="{AF451F36-C98D-40F2-8DAB-19F07D2B0D3F}"/>
          </ac:spMkLst>
        </pc:spChg>
      </pc:sldChg>
      <pc:sldChg chg="add">
        <pc:chgData name="Wayne Barron" userId="f923de051de92ddd" providerId="LiveId" clId="{A0C84279-F4CD-46C6-A1E5-E6AAC732782D}" dt="2021-03-03T22:20:40.088" v="30"/>
        <pc:sldMkLst>
          <pc:docMk/>
          <pc:sldMk cId="3527427655" sldId="283"/>
        </pc:sldMkLst>
      </pc:sldChg>
      <pc:sldChg chg="add del">
        <pc:chgData name="Wayne Barron" userId="f923de051de92ddd" providerId="LiveId" clId="{A0C84279-F4CD-46C6-A1E5-E6AAC732782D}" dt="2021-03-03T22:21:32.772" v="32" actId="47"/>
        <pc:sldMkLst>
          <pc:docMk/>
          <pc:sldMk cId="648221430" sldId="284"/>
        </pc:sldMkLst>
      </pc:sldChg>
    </pc:docChg>
  </pc:docChgLst>
  <pc:docChgLst>
    <pc:chgData name="Wayne Barron" userId="f923de051de92ddd" providerId="LiveId" clId="{F61093E4-EFB4-4C85-BBFE-EAC9E75A78DE}"/>
    <pc:docChg chg="undo custSel modSld">
      <pc:chgData name="Wayne Barron" userId="f923de051de92ddd" providerId="LiveId" clId="{F61093E4-EFB4-4C85-BBFE-EAC9E75A78DE}" dt="2021-06-02T16:13:42.661" v="503" actId="6549"/>
      <pc:docMkLst>
        <pc:docMk/>
      </pc:docMkLst>
      <pc:sldChg chg="addSp delSp modSp mod">
        <pc:chgData name="Wayne Barron" userId="f923de051de92ddd" providerId="LiveId" clId="{F61093E4-EFB4-4C85-BBFE-EAC9E75A78DE}" dt="2021-06-02T16:10:44.695" v="434" actId="21"/>
        <pc:sldMkLst>
          <pc:docMk/>
          <pc:sldMk cId="4156334116" sldId="262"/>
        </pc:sldMkLst>
        <pc:spChg chg="mod">
          <ac:chgData name="Wayne Barron" userId="f923de051de92ddd" providerId="LiveId" clId="{F61093E4-EFB4-4C85-BBFE-EAC9E75A78DE}" dt="2021-06-02T16:09:42.585" v="426" actId="13926"/>
          <ac:spMkLst>
            <pc:docMk/>
            <pc:sldMk cId="4156334116" sldId="262"/>
            <ac:spMk id="2" creationId="{00000000-0000-0000-0000-000000000000}"/>
          </ac:spMkLst>
        </pc:spChg>
        <pc:spChg chg="add del mod">
          <ac:chgData name="Wayne Barron" userId="f923de051de92ddd" providerId="LiveId" clId="{F61093E4-EFB4-4C85-BBFE-EAC9E75A78DE}" dt="2021-06-02T16:10:44.695" v="434" actId="21"/>
          <ac:spMkLst>
            <pc:docMk/>
            <pc:sldMk cId="4156334116" sldId="262"/>
            <ac:spMk id="4" creationId="{A8D514AB-B31D-4330-99BD-2F7ABADCD85F}"/>
          </ac:spMkLst>
        </pc:spChg>
      </pc:sldChg>
      <pc:sldChg chg="modSp mod">
        <pc:chgData name="Wayne Barron" userId="f923de051de92ddd" providerId="LiveId" clId="{F61093E4-EFB4-4C85-BBFE-EAC9E75A78DE}" dt="2021-06-02T16:13:42.661" v="503" actId="6549"/>
        <pc:sldMkLst>
          <pc:docMk/>
          <pc:sldMk cId="124785077" sldId="273"/>
        </pc:sldMkLst>
        <pc:spChg chg="mod">
          <ac:chgData name="Wayne Barron" userId="f923de051de92ddd" providerId="LiveId" clId="{F61093E4-EFB4-4C85-BBFE-EAC9E75A78DE}" dt="2021-06-02T16:13:42.661" v="503" actId="6549"/>
          <ac:spMkLst>
            <pc:docMk/>
            <pc:sldMk cId="124785077" sldId="273"/>
            <ac:spMk id="2" creationId="{00000000-0000-0000-0000-000000000000}"/>
          </ac:spMkLst>
        </pc:spChg>
      </pc:sldChg>
      <pc:sldChg chg="addSp modSp mod">
        <pc:chgData name="Wayne Barron" userId="f923de051de92ddd" providerId="LiveId" clId="{F61093E4-EFB4-4C85-BBFE-EAC9E75A78DE}" dt="2021-06-02T16:12:20.575" v="501" actId="6549"/>
        <pc:sldMkLst>
          <pc:docMk/>
          <pc:sldMk cId="3527427655" sldId="283"/>
        </pc:sldMkLst>
        <pc:spChg chg="mod">
          <ac:chgData name="Wayne Barron" userId="f923de051de92ddd" providerId="LiveId" clId="{F61093E4-EFB4-4C85-BBFE-EAC9E75A78DE}" dt="2021-05-13T15:15:01.857" v="358" actId="1076"/>
          <ac:spMkLst>
            <pc:docMk/>
            <pc:sldMk cId="3527427655" sldId="283"/>
            <ac:spMk id="2" creationId="{00000000-0000-0000-0000-000000000000}"/>
          </ac:spMkLst>
        </pc:spChg>
        <pc:spChg chg="add mod">
          <ac:chgData name="Wayne Barron" userId="f923de051de92ddd" providerId="LiveId" clId="{F61093E4-EFB4-4C85-BBFE-EAC9E75A78DE}" dt="2021-06-02T16:12:20.575" v="501" actId="6549"/>
          <ac:spMkLst>
            <pc:docMk/>
            <pc:sldMk cId="3527427655" sldId="283"/>
            <ac:spMk id="4" creationId="{0B407AAB-C73B-4B0C-91B6-F7F93A60C8D2}"/>
          </ac:spMkLst>
        </pc:spChg>
        <pc:spChg chg="mod">
          <ac:chgData name="Wayne Barron" userId="f923de051de92ddd" providerId="LiveId" clId="{F61093E4-EFB4-4C85-BBFE-EAC9E75A78DE}" dt="2021-05-13T15:13:55.314" v="333" actId="20577"/>
          <ac:spMkLst>
            <pc:docMk/>
            <pc:sldMk cId="3527427655" sldId="283"/>
            <ac:spMk id="7" creationId="{6D7B6289-CC01-4A29-942C-A02622864CA7}"/>
          </ac:spMkLst>
        </pc:spChg>
        <pc:spChg chg="mod">
          <ac:chgData name="Wayne Barron" userId="f923de051de92ddd" providerId="LiveId" clId="{F61093E4-EFB4-4C85-BBFE-EAC9E75A78DE}" dt="2021-05-13T15:14:03.642" v="347" actId="6549"/>
          <ac:spMkLst>
            <pc:docMk/>
            <pc:sldMk cId="3527427655" sldId="283"/>
            <ac:spMk id="16" creationId="{D40B6342-27D1-45EA-9A4C-8A3D3873F10E}"/>
          </ac:spMkLst>
        </pc:spChg>
        <pc:cxnChg chg="mod">
          <ac:chgData name="Wayne Barron" userId="f923de051de92ddd" providerId="LiveId" clId="{F61093E4-EFB4-4C85-BBFE-EAC9E75A78DE}" dt="2021-05-13T15:13:52.955" v="330" actId="6549"/>
          <ac:cxnSpMkLst>
            <pc:docMk/>
            <pc:sldMk cId="3527427655" sldId="283"/>
            <ac:cxnSpMk id="9" creationId="{5BE59699-D631-450A-BF41-7730B9DFF9E1}"/>
          </ac:cxnSpMkLst>
        </pc:cxnChg>
      </pc:sldChg>
    </pc:docChg>
  </pc:docChgLst>
  <pc:docChgLst>
    <pc:chgData name="Wayne Barron" userId="f923de051de92ddd" providerId="LiveId" clId="{598A006F-B4C0-4A0E-B55B-B789F2A88587}"/>
    <pc:docChg chg="undo custSel addSld delSld modSld sldOrd">
      <pc:chgData name="Wayne Barron" userId="f923de051de92ddd" providerId="LiveId" clId="{598A006F-B4C0-4A0E-B55B-B789F2A88587}" dt="2021-08-25T14:40:25.788" v="293" actId="13926"/>
      <pc:docMkLst>
        <pc:docMk/>
      </pc:docMkLst>
      <pc:sldChg chg="del">
        <pc:chgData name="Wayne Barron" userId="f923de051de92ddd" providerId="LiveId" clId="{598A006F-B4C0-4A0E-B55B-B789F2A88587}" dt="2021-08-25T14:34:29.614" v="260" actId="2696"/>
        <pc:sldMkLst>
          <pc:docMk/>
          <pc:sldMk cId="867127392" sldId="258"/>
        </pc:sldMkLst>
      </pc:sldChg>
      <pc:sldChg chg="modSp mod">
        <pc:chgData name="Wayne Barron" userId="f923de051de92ddd" providerId="LiveId" clId="{598A006F-B4C0-4A0E-B55B-B789F2A88587}" dt="2021-07-23T13:52:24.381" v="14" actId="13926"/>
        <pc:sldMkLst>
          <pc:docMk/>
          <pc:sldMk cId="4156334116" sldId="262"/>
        </pc:sldMkLst>
        <pc:spChg chg="mod">
          <ac:chgData name="Wayne Barron" userId="f923de051de92ddd" providerId="LiveId" clId="{598A006F-B4C0-4A0E-B55B-B789F2A88587}" dt="2021-07-23T13:52:24.381" v="14" actId="13926"/>
          <ac:spMkLst>
            <pc:docMk/>
            <pc:sldMk cId="4156334116" sldId="262"/>
            <ac:spMk id="2" creationId="{00000000-0000-0000-0000-000000000000}"/>
          </ac:spMkLst>
        </pc:spChg>
      </pc:sldChg>
      <pc:sldChg chg="add del">
        <pc:chgData name="Wayne Barron" userId="f923de051de92ddd" providerId="LiveId" clId="{598A006F-B4C0-4A0E-B55B-B789F2A88587}" dt="2021-08-25T14:36:08.369" v="265"/>
        <pc:sldMkLst>
          <pc:docMk/>
          <pc:sldMk cId="24949872" sldId="264"/>
        </pc:sldMkLst>
      </pc:sldChg>
      <pc:sldChg chg="add del">
        <pc:chgData name="Wayne Barron" userId="f923de051de92ddd" providerId="LiveId" clId="{598A006F-B4C0-4A0E-B55B-B789F2A88587}" dt="2021-08-25T14:36:27.408" v="266"/>
        <pc:sldMkLst>
          <pc:docMk/>
          <pc:sldMk cId="1682358115" sldId="266"/>
        </pc:sldMkLst>
      </pc:sldChg>
      <pc:sldChg chg="add del">
        <pc:chgData name="Wayne Barron" userId="f923de051de92ddd" providerId="LiveId" clId="{598A006F-B4C0-4A0E-B55B-B789F2A88587}" dt="2021-08-25T14:36:41.184" v="267"/>
        <pc:sldMkLst>
          <pc:docMk/>
          <pc:sldMk cId="2418789959" sldId="267"/>
        </pc:sldMkLst>
      </pc:sldChg>
      <pc:sldChg chg="add del">
        <pc:chgData name="Wayne Barron" userId="f923de051de92ddd" providerId="LiveId" clId="{598A006F-B4C0-4A0E-B55B-B789F2A88587}" dt="2021-08-25T14:36:58.373" v="268"/>
        <pc:sldMkLst>
          <pc:docMk/>
          <pc:sldMk cId="2595132839" sldId="268"/>
        </pc:sldMkLst>
      </pc:sldChg>
      <pc:sldChg chg="modSp mod ord">
        <pc:chgData name="Wayne Barron" userId="f923de051de92ddd" providerId="LiveId" clId="{598A006F-B4C0-4A0E-B55B-B789F2A88587}" dt="2021-08-25T14:40:25.788" v="293" actId="13926"/>
        <pc:sldMkLst>
          <pc:docMk/>
          <pc:sldMk cId="3192017572" sldId="272"/>
        </pc:sldMkLst>
        <pc:spChg chg="mod">
          <ac:chgData name="Wayne Barron" userId="f923de051de92ddd" providerId="LiveId" clId="{598A006F-B4C0-4A0E-B55B-B789F2A88587}" dt="2021-08-25T14:40:25.788" v="293" actId="13926"/>
          <ac:spMkLst>
            <pc:docMk/>
            <pc:sldMk cId="3192017572" sldId="272"/>
            <ac:spMk id="9" creationId="{00000000-0000-0000-0000-000000000000}"/>
          </ac:spMkLst>
        </pc:spChg>
      </pc:sldChg>
      <pc:sldChg chg="modSp mod">
        <pc:chgData name="Wayne Barron" userId="f923de051de92ddd" providerId="LiveId" clId="{598A006F-B4C0-4A0E-B55B-B789F2A88587}" dt="2021-07-26T20:02:55.132" v="28" actId="113"/>
        <pc:sldMkLst>
          <pc:docMk/>
          <pc:sldMk cId="3527427655" sldId="283"/>
        </pc:sldMkLst>
        <pc:spChg chg="mod">
          <ac:chgData name="Wayne Barron" userId="f923de051de92ddd" providerId="LiveId" clId="{598A006F-B4C0-4A0E-B55B-B789F2A88587}" dt="2021-07-26T20:02:55.132" v="28" actId="113"/>
          <ac:spMkLst>
            <pc:docMk/>
            <pc:sldMk cId="3527427655" sldId="283"/>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04CD37-01B6-41AA-8858-929F50DA188F}"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3832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0400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610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30029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4CD37-01B6-41AA-8858-929F50DA188F}"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55057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04CD37-01B6-41AA-8858-929F50DA188F}"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56785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04CD37-01B6-41AA-8858-929F50DA188F}" type="datetimeFigureOut">
              <a:rPr lang="en-US" smtClean="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80615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04CD37-01B6-41AA-8858-929F50DA188F}" type="datetimeFigureOut">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50875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4CD37-01B6-41AA-8858-929F50DA188F}" type="datetimeFigureOut">
              <a:rPr lang="en-US" smtClean="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29781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10587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3807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04CD37-01B6-41AA-8858-929F50DA188F}" type="datetimeFigureOut">
              <a:rPr lang="en-US" smtClean="0"/>
              <a:t>1/13/2022</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4C467C2-16A8-4D0A-AFA7-A52F476D2F50}" type="slidenum">
              <a:rPr lang="en-US" smtClean="0"/>
              <a:t>‹#›</a:t>
            </a:fld>
            <a:endParaRPr lang="en-US" dirty="0"/>
          </a:p>
        </p:txBody>
      </p:sp>
    </p:spTree>
    <p:extLst>
      <p:ext uri="{BB962C8B-B14F-4D97-AF65-F5344CB8AC3E}">
        <p14:creationId xmlns:p14="http://schemas.microsoft.com/office/powerpoint/2010/main" val="514406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1403" y="7333102"/>
            <a:ext cx="1841381" cy="906454"/>
          </a:xfrm>
          <a:prstGeom prst="rect">
            <a:avLst/>
          </a:prstGeom>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46" y="4653587"/>
            <a:ext cx="4541928" cy="119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649069"/>
            <a:ext cx="6172200" cy="646331"/>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AUTHORIZED AIR FORCE JROTC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BADGES AND INSIGNIA</a:t>
            </a:r>
          </a:p>
        </p:txBody>
      </p:sp>
      <p:pic>
        <p:nvPicPr>
          <p:cNvPr id="411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321" y="3250791"/>
            <a:ext cx="1204523" cy="143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549" y="3562767"/>
            <a:ext cx="1674147" cy="749771"/>
          </a:xfrm>
          <a:prstGeom prst="rect">
            <a:avLst/>
          </a:prstGeom>
        </p:spPr>
      </p:pic>
      <p:sp>
        <p:nvSpPr>
          <p:cNvPr id="23" name="TextBox 22"/>
          <p:cNvSpPr txBox="1"/>
          <p:nvPr/>
        </p:nvSpPr>
        <p:spPr>
          <a:xfrm>
            <a:off x="323850" y="8760244"/>
            <a:ext cx="63350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Badges/Insignia not listed here are unauthorized for wear.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4" name="TextBox 23"/>
          <p:cNvSpPr txBox="1"/>
          <p:nvPr/>
        </p:nvSpPr>
        <p:spPr>
          <a:xfrm>
            <a:off x="304800" y="279737"/>
            <a:ext cx="16437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Attachment 7-1</a:t>
            </a:r>
          </a:p>
        </p:txBody>
      </p:sp>
      <p:grpSp>
        <p:nvGrpSpPr>
          <p:cNvPr id="28" name="Group 27"/>
          <p:cNvGrpSpPr/>
          <p:nvPr/>
        </p:nvGrpSpPr>
        <p:grpSpPr>
          <a:xfrm>
            <a:off x="3942139" y="6154632"/>
            <a:ext cx="1584636" cy="1164050"/>
            <a:chOff x="4375848" y="3415238"/>
            <a:chExt cx="1850392" cy="1262201"/>
          </a:xfrm>
        </p:grpSpPr>
        <p:pic>
          <p:nvPicPr>
            <p:cNvPr id="22" name="Picture 21"/>
            <p:cNvPicPr>
              <a:picLocks noChangeAspect="1"/>
            </p:cNvPicPr>
            <p:nvPr/>
          </p:nvPicPr>
          <p:blipFill>
            <a:blip r:embed="rId6">
              <a:extLst>
                <a:ext uri="{BEBA8EAE-BF5A-486C-A8C5-ECC9F3942E4B}">
                  <a14:imgProps xmlns:a14="http://schemas.microsoft.com/office/drawing/2010/main">
                    <a14:imgLayer r:embed="rId7">
                      <a14:imgEffect>
                        <a14:brightnessContrast bright="2000" contrast="-34000"/>
                      </a14:imgEffect>
                    </a14:imgLayer>
                  </a14:imgProps>
                </a:ext>
                <a:ext uri="{28A0092B-C50C-407E-A947-70E740481C1C}">
                  <a14:useLocalDpi xmlns:a14="http://schemas.microsoft.com/office/drawing/2010/main" val="0"/>
                </a:ext>
              </a:extLst>
            </a:blip>
            <a:stretch>
              <a:fillRect/>
            </a:stretch>
          </p:blipFill>
          <p:spPr>
            <a:xfrm>
              <a:off x="4375848" y="3415238"/>
              <a:ext cx="1256666" cy="1262201"/>
            </a:xfrm>
            <a:prstGeom prst="rect">
              <a:avLst/>
            </a:prstGeom>
          </p:spPr>
        </p:pic>
        <p:sp>
          <p:nvSpPr>
            <p:cNvPr id="43" name="TextBox 42"/>
            <p:cNvSpPr txBox="1"/>
            <p:nvPr/>
          </p:nvSpPr>
          <p:spPr>
            <a:xfrm>
              <a:off x="6010528" y="4012502"/>
              <a:ext cx="215712" cy="450532"/>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0" name="Rectangle 29"/>
          <p:cNvSpPr/>
          <p:nvPr/>
        </p:nvSpPr>
        <p:spPr>
          <a:xfrm>
            <a:off x="2956159" y="6124969"/>
            <a:ext cx="3082633" cy="1179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8760" y="1793944"/>
            <a:ext cx="1249723" cy="1523099"/>
          </a:xfrm>
          <a:prstGeom prst="rect">
            <a:avLst/>
          </a:prstGeom>
        </p:spPr>
      </p:pic>
      <p:sp>
        <p:nvSpPr>
          <p:cNvPr id="31" name="Rectangle 30"/>
          <p:cNvSpPr/>
          <p:nvPr/>
        </p:nvSpPr>
        <p:spPr>
          <a:xfrm>
            <a:off x="357530" y="4601926"/>
            <a:ext cx="6172200" cy="1426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099" name="Picture 3"/>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2916626" y="1664732"/>
            <a:ext cx="1357228" cy="16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62717" y="3516903"/>
            <a:ext cx="1161827" cy="936100"/>
          </a:xfrm>
          <a:prstGeom prst="rect">
            <a:avLst/>
          </a:prstGeom>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9658" y="6059411"/>
            <a:ext cx="1080436" cy="142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1162679" y="6136427"/>
            <a:ext cx="1799110" cy="26647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extBox 38"/>
          <p:cNvSpPr txBox="1"/>
          <p:nvPr/>
        </p:nvSpPr>
        <p:spPr>
          <a:xfrm>
            <a:off x="1255526" y="7337050"/>
            <a:ext cx="157650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Cadets can choose only  </a:t>
            </a:r>
            <a:r>
              <a:rPr kumimoji="0" lang="en-US" sz="1000" b="0" i="0" u="sng" strike="noStrike" kern="1200" cap="none" spc="0" normalizeH="0" baseline="0" noProof="0" dirty="0">
                <a:ln>
                  <a:noFill/>
                </a:ln>
                <a:solidFill>
                  <a:prstClr val="black"/>
                </a:solidFill>
                <a:effectLst/>
                <a:uLnTx/>
                <a:uFillTx/>
                <a:latin typeface="Calibri"/>
                <a:ea typeface="+mn-ea"/>
                <a:cs typeface="+mn-cs"/>
              </a:rPr>
              <a:t>one badge, </a:t>
            </a:r>
            <a:r>
              <a:rPr kumimoji="0" lang="en-US" sz="1000" b="0" i="0" u="none" strike="noStrike" kern="1200" cap="none" spc="0" normalizeH="0" baseline="0" noProof="0" dirty="0">
                <a:ln>
                  <a:noFill/>
                </a:ln>
                <a:solidFill>
                  <a:prstClr val="black"/>
                </a:solidFill>
                <a:effectLst/>
                <a:uLnTx/>
                <a:uFillTx/>
                <a:latin typeface="Calibri"/>
                <a:ea typeface="+mn-ea"/>
                <a:cs typeface="+mn-cs"/>
              </a:rPr>
              <a:t> Either the APT badge or the Marksmanship Shield.  Follow APT placement criteria if cadets wear the Marksmanship Shield.  </a:t>
            </a:r>
          </a:p>
        </p:txBody>
      </p:sp>
      <p:pic>
        <p:nvPicPr>
          <p:cNvPr id="8" name="Picture 7">
            <a:extLst>
              <a:ext uri="{FF2B5EF4-FFF2-40B4-BE49-F238E27FC236}">
                <a16:creationId xmlns:a16="http://schemas.microsoft.com/office/drawing/2014/main" id="{61B6EF8B-91E9-4C13-9C2F-9D4C8CB6009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2908" y="1713412"/>
            <a:ext cx="1027936" cy="1027936"/>
          </a:xfrm>
          <a:prstGeom prst="rect">
            <a:avLst/>
          </a:prstGeom>
        </p:spPr>
      </p:pic>
      <p:sp>
        <p:nvSpPr>
          <p:cNvPr id="9" name="TextBox 8">
            <a:extLst>
              <a:ext uri="{FF2B5EF4-FFF2-40B4-BE49-F238E27FC236}">
                <a16:creationId xmlns:a16="http://schemas.microsoft.com/office/drawing/2014/main" id="{E587F0EB-0884-4190-AB3F-8026BAF9D6C7}"/>
              </a:ext>
            </a:extLst>
          </p:cNvPr>
          <p:cNvSpPr txBox="1"/>
          <p:nvPr/>
        </p:nvSpPr>
        <p:spPr>
          <a:xfrm>
            <a:off x="1111963" y="2712703"/>
            <a:ext cx="18498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Hap Arnold Optional Enlisted/Officer Service Cap Insignia</a:t>
            </a:r>
          </a:p>
        </p:txBody>
      </p:sp>
      <p:sp>
        <p:nvSpPr>
          <p:cNvPr id="25" name="Rectangle 24"/>
          <p:cNvSpPr/>
          <p:nvPr/>
        </p:nvSpPr>
        <p:spPr>
          <a:xfrm>
            <a:off x="2956159" y="7315354"/>
            <a:ext cx="3082633" cy="1485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2956159" y="7451697"/>
            <a:ext cx="282185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Finalists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CyberPatriot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badge is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only CyberPatriot badge that may be worn.  See placement in Attachments 9, 10, 11, and 12.  Notes 15 and/or 16.    </a:t>
            </a:r>
          </a:p>
        </p:txBody>
      </p:sp>
      <p:sp>
        <p:nvSpPr>
          <p:cNvPr id="4" name="TextBox 3"/>
          <p:cNvSpPr txBox="1"/>
          <p:nvPr/>
        </p:nvSpPr>
        <p:spPr>
          <a:xfrm>
            <a:off x="1255526" y="5707334"/>
            <a:ext cx="46160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Cadets may only wear one of these badges on their uniform</a:t>
            </a:r>
          </a:p>
        </p:txBody>
      </p:sp>
      <p:pic>
        <p:nvPicPr>
          <p:cNvPr id="10" name="Picture 9">
            <a:extLst>
              <a:ext uri="{FF2B5EF4-FFF2-40B4-BE49-F238E27FC236}">
                <a16:creationId xmlns:a16="http://schemas.microsoft.com/office/drawing/2014/main" id="{78525736-60A1-4B28-B893-7CB4E78ADBD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18320" y="4815840"/>
            <a:ext cx="1237830" cy="560281"/>
          </a:xfrm>
          <a:prstGeom prst="rect">
            <a:avLst/>
          </a:prstGeom>
        </p:spPr>
      </p:pic>
      <p:sp>
        <p:nvSpPr>
          <p:cNvPr id="11" name="TextBox 10">
            <a:extLst>
              <a:ext uri="{FF2B5EF4-FFF2-40B4-BE49-F238E27FC236}">
                <a16:creationId xmlns:a16="http://schemas.microsoft.com/office/drawing/2014/main" id="{7C16F13E-F3B2-4A7E-B099-221BA187B7F9}"/>
              </a:ext>
            </a:extLst>
          </p:cNvPr>
          <p:cNvSpPr txBox="1"/>
          <p:nvPr/>
        </p:nvSpPr>
        <p:spPr>
          <a:xfrm>
            <a:off x="4829676" y="5391630"/>
            <a:ext cx="154559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a:ea typeface="+mn-ea"/>
                <a:cs typeface="+mn-cs"/>
              </a:rPr>
              <a:t>UNMANNED AIRCRAFT BADGE</a:t>
            </a:r>
          </a:p>
        </p:txBody>
      </p:sp>
    </p:spTree>
    <p:extLst>
      <p:ext uri="{BB962C8B-B14F-4D97-AF65-F5344CB8AC3E}">
        <p14:creationId xmlns:p14="http://schemas.microsoft.com/office/powerpoint/2010/main" val="86712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63192" y="375237"/>
            <a:ext cx="6747818" cy="5817457"/>
            <a:chOff x="237182" y="381000"/>
            <a:chExt cx="6747818" cy="5817457"/>
          </a:xfrm>
        </p:grpSpPr>
        <p:sp>
          <p:nvSpPr>
            <p:cNvPr id="4" name="TextBox 3"/>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66800"/>
              <a:ext cx="4888992" cy="5131657"/>
            </a:xfrm>
            <a:prstGeom prst="rect">
              <a:avLst/>
            </a:prstGeom>
          </p:spPr>
        </p:pic>
        <p:sp>
          <p:nvSpPr>
            <p:cNvPr id="6" name="TextBox 5"/>
            <p:cNvSpPr txBox="1"/>
            <p:nvPr/>
          </p:nvSpPr>
          <p:spPr>
            <a:xfrm>
              <a:off x="237182" y="702734"/>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LIGHT WEIGHT BLUE JACKET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96" y="3288928"/>
              <a:ext cx="4699000" cy="2877235"/>
            </a:xfrm>
            <a:prstGeom prst="rect">
              <a:avLst/>
            </a:prstGeom>
          </p:spPr>
        </p:pic>
        <p:cxnSp>
          <p:nvCxnSpPr>
            <p:cNvPr id="9" name="Straight Connector 8"/>
            <p:cNvCxnSpPr/>
            <p:nvPr/>
          </p:nvCxnSpPr>
          <p:spPr>
            <a:xfrm>
              <a:off x="522052" y="3288928"/>
              <a:ext cx="58025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440000" flipV="1">
              <a:off x="4389891" y="4866920"/>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440000" flipV="1">
              <a:off x="2139679" y="4866923"/>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5800" y="4981223"/>
              <a:ext cx="1407389" cy="200377"/>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2533" y="5052810"/>
              <a:ext cx="457200" cy="369332"/>
            </a:xfrm>
            <a:prstGeom prst="rect">
              <a:avLst/>
            </a:prstGeom>
            <a:noFill/>
          </p:spPr>
          <p:txBody>
            <a:bodyPr wrap="square" rtlCol="0">
              <a:spAutoFit/>
            </a:bodyPr>
            <a:lstStyle/>
            <a:p>
              <a:r>
                <a:rPr lang="en-US" dirty="0"/>
                <a:t>1”</a:t>
              </a:r>
            </a:p>
          </p:txBody>
        </p:sp>
        <p:sp>
          <p:nvSpPr>
            <p:cNvPr id="17" name="TextBox 16"/>
            <p:cNvSpPr txBox="1"/>
            <p:nvPr/>
          </p:nvSpPr>
          <p:spPr>
            <a:xfrm>
              <a:off x="5791200" y="4854686"/>
              <a:ext cx="457200" cy="369332"/>
            </a:xfrm>
            <a:prstGeom prst="rect">
              <a:avLst/>
            </a:prstGeom>
            <a:noFill/>
          </p:spPr>
          <p:txBody>
            <a:bodyPr wrap="square" rtlCol="0">
              <a:spAutoFit/>
            </a:bodyPr>
            <a:lstStyle/>
            <a:p>
              <a:r>
                <a:rPr lang="en-US" dirty="0"/>
                <a:t>1”</a:t>
              </a:r>
            </a:p>
          </p:txBody>
        </p:sp>
        <p:cxnSp>
          <p:nvCxnSpPr>
            <p:cNvPr id="18" name="Straight Connector 17"/>
            <p:cNvCxnSpPr>
              <a:stCxn id="17" idx="1"/>
            </p:cNvCxnSpPr>
            <p:nvPr/>
          </p:nvCxnSpPr>
          <p:spPr>
            <a:xfrm flipH="1" flipV="1">
              <a:off x="4436382" y="5022419"/>
              <a:ext cx="1354818" cy="16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05398" y="5912163"/>
              <a:ext cx="1371602" cy="246221"/>
            </a:xfrm>
            <a:prstGeom prst="rect">
              <a:avLst/>
            </a:prstGeom>
            <a:noFill/>
          </p:spPr>
          <p:txBody>
            <a:bodyPr wrap="square" rtlCol="0">
              <a:spAutoFit/>
            </a:bodyPr>
            <a:lstStyle/>
            <a:p>
              <a:r>
                <a:rPr lang="en-US" sz="1000" dirty="0"/>
                <a:t>(Picture Not To Scale)</a:t>
              </a:r>
            </a:p>
          </p:txBody>
        </p:sp>
        <p:sp>
          <p:nvSpPr>
            <p:cNvPr id="22" name="TextBox 21"/>
            <p:cNvSpPr txBox="1"/>
            <p:nvPr/>
          </p:nvSpPr>
          <p:spPr>
            <a:xfrm>
              <a:off x="237182" y="4038600"/>
              <a:ext cx="829618" cy="253916"/>
            </a:xfrm>
            <a:prstGeom prst="rect">
              <a:avLst/>
            </a:prstGeom>
            <a:noFill/>
            <a:ln>
              <a:solidFill>
                <a:schemeClr val="tx1"/>
              </a:solidFill>
            </a:ln>
          </p:spPr>
          <p:txBody>
            <a:bodyPr wrap="square" rtlCol="0">
              <a:spAutoFit/>
            </a:bodyPr>
            <a:lstStyle/>
            <a:p>
              <a:pPr algn="ctr"/>
              <a:r>
                <a:rPr lang="en-US" sz="1050" dirty="0">
                  <a:latin typeface="Times New Roman" pitchFamily="18" charset="0"/>
                  <a:cs typeface="Times New Roman" pitchFamily="18" charset="0"/>
                </a:rPr>
                <a:t>See Note 7</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182" y="3093900"/>
              <a:ext cx="6485467" cy="3067626"/>
            </a:xfrm>
            <a:prstGeom prst="rect">
              <a:avLst/>
            </a:prstGeom>
          </p:spPr>
        </p:pic>
        <p:sp>
          <p:nvSpPr>
            <p:cNvPr id="24" name="Rectangle 23"/>
            <p:cNvSpPr/>
            <p:nvPr/>
          </p:nvSpPr>
          <p:spPr>
            <a:xfrm>
              <a:off x="660458" y="44196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130725" y="3581400"/>
              <a:ext cx="1465914" cy="307777"/>
            </a:xfrm>
            <a:prstGeom prst="rect">
              <a:avLst/>
            </a:prstGeom>
            <a:noFill/>
          </p:spPr>
          <p:txBody>
            <a:bodyPr wrap="none" rtlCol="0">
              <a:spAutoFit/>
            </a:bodyPr>
            <a:lstStyle/>
            <a:p>
              <a:pPr algn="ctr"/>
              <a:r>
                <a:rPr lang="en-US" sz="1400" dirty="0">
                  <a:cs typeface="Times New Roman" pitchFamily="18" charset="0"/>
                </a:rPr>
                <a:t>Centered halfway</a:t>
              </a:r>
            </a:p>
          </p:txBody>
        </p:sp>
        <p:cxnSp>
          <p:nvCxnSpPr>
            <p:cNvPr id="27" name="Straight Arrow Connector 26"/>
            <p:cNvCxnSpPr/>
            <p:nvPr/>
          </p:nvCxnSpPr>
          <p:spPr>
            <a:xfrm flipH="1">
              <a:off x="4436382" y="3889177"/>
              <a:ext cx="1126218"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410200" y="3889177"/>
              <a:ext cx="152400"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75137" y="5850607"/>
              <a:ext cx="1677062" cy="307777"/>
            </a:xfrm>
            <a:prstGeom prst="rect">
              <a:avLst/>
            </a:prstGeom>
            <a:noFill/>
          </p:spPr>
          <p:txBody>
            <a:bodyPr wrap="none" rtlCol="0">
              <a:spAutoFit/>
            </a:bodyPr>
            <a:lstStyle/>
            <a:p>
              <a:pPr algn="ctr"/>
              <a:r>
                <a:rPr lang="en-US" sz="1400" dirty="0">
                  <a:cs typeface="Times New Roman" pitchFamily="18" charset="0"/>
                </a:rPr>
                <a:t>Drawing not to scale</a:t>
              </a:r>
            </a:p>
          </p:txBody>
        </p:sp>
        <p:sp>
          <p:nvSpPr>
            <p:cNvPr id="3" name="TextBox 2"/>
            <p:cNvSpPr txBox="1"/>
            <p:nvPr/>
          </p:nvSpPr>
          <p:spPr>
            <a:xfrm>
              <a:off x="1066800" y="2697221"/>
              <a:ext cx="5918200" cy="276999"/>
            </a:xfrm>
            <a:prstGeom prst="rect">
              <a:avLst/>
            </a:prstGeom>
            <a:noFill/>
          </p:spPr>
          <p:txBody>
            <a:bodyPr wrap="square" rtlCol="0">
              <a:spAutoFit/>
            </a:bodyPr>
            <a:lstStyle/>
            <a:p>
              <a:pPr algn="ctr"/>
              <a:r>
                <a:rPr lang="en-US" sz="1200" b="1" dirty="0">
                  <a:cs typeface="Times New Roman" pitchFamily="18" charset="0"/>
                </a:rPr>
                <a:t>NOTE: The epaulet rank is no longer authorized on the lightweight blue jacket</a:t>
              </a:r>
              <a:r>
                <a:rPr lang="en-US" sz="1100" dirty="0">
                  <a:cs typeface="Times New Roman" pitchFamily="18" charset="0"/>
                </a:rPr>
                <a:t>.</a:t>
              </a:r>
            </a:p>
          </p:txBody>
        </p:sp>
      </p:grpSp>
      <p:sp>
        <p:nvSpPr>
          <p:cNvPr id="5" name="TextBox 4">
            <a:extLst>
              <a:ext uri="{FF2B5EF4-FFF2-40B4-BE49-F238E27FC236}">
                <a16:creationId xmlns:a16="http://schemas.microsoft.com/office/drawing/2014/main" id="{A7AAA000-2E16-48C5-B3E6-6A81E9E534C9}"/>
              </a:ext>
            </a:extLst>
          </p:cNvPr>
          <p:cNvSpPr txBox="1"/>
          <p:nvPr/>
        </p:nvSpPr>
        <p:spPr>
          <a:xfrm>
            <a:off x="369607" y="6091552"/>
            <a:ext cx="6359457" cy="2462213"/>
          </a:xfrm>
          <a:prstGeom prst="rect">
            <a:avLst/>
          </a:prstGeom>
          <a:noFill/>
          <a:ln>
            <a:solidFill>
              <a:schemeClr val="tx1"/>
            </a:solidFill>
          </a:ln>
        </p:spPr>
        <p:txBody>
          <a:bodyPr wrap="square" rtlCol="0">
            <a:spAutoFit/>
          </a:bodyPr>
          <a:lstStyle/>
          <a:p>
            <a:pPr marL="228600" indent="-228600">
              <a:buAutoNum type="arabicPeriod"/>
            </a:pPr>
            <a:r>
              <a:rPr lang="en-US" sz="1100" dirty="0"/>
              <a:t>Shoulder tabs are centered between unit patch and shoulder seam.  If no patch, then 1 inch below shoulder seam.</a:t>
            </a:r>
          </a:p>
          <a:p>
            <a:pPr marL="228600" indent="-228600">
              <a:buAutoNum type="arabicPeriod"/>
            </a:pPr>
            <a:r>
              <a:rPr lang="en-US" sz="1100" dirty="0"/>
              <a:t>Unit patch on right ½ to 1 inch below shoulder seam and centered.</a:t>
            </a:r>
          </a:p>
          <a:p>
            <a:pPr marL="228600" indent="-228600">
              <a:buAutoNum type="arabicPeriod"/>
            </a:pPr>
            <a:r>
              <a:rPr lang="en-US" sz="1100" dirty="0"/>
              <a:t>Grade insignia (officer and enlisted) will be worn on both lapels, mandatory.  For placement see Note 7.    </a:t>
            </a:r>
          </a:p>
          <a:p>
            <a:pPr marL="228600" indent="-228600">
              <a:buAutoNum type="arabicPeriod"/>
            </a:pPr>
            <a:r>
              <a:rPr lang="en-US" sz="1100" dirty="0"/>
              <a:t>Optional item:  center vertically between the shoulder seam and where the underarm side seam joins the armhole sleeve and center horizontally between the center zipper and the sleeve armhole seam.  Per AFJROTCI 36-2010, para 6.1.1.10.1. The words “U.S. Air Force” must appear directly below the symbol, or units can choose to use “AFJROTC.” Embroidery expenses must be at no cost to the Air Force.</a:t>
            </a:r>
          </a:p>
          <a:p>
            <a:pPr marL="228600" indent="-228600">
              <a:buAutoNum type="arabicPeriod"/>
            </a:pPr>
            <a:r>
              <a:rPr lang="en-US" sz="1100" dirty="0"/>
              <a:t>AFJROTC Patch (white, Lamp of Knowledge), mandatory.  Center ½ to 1 inch below left shoulder seam </a:t>
            </a:r>
          </a:p>
          <a:p>
            <a:pPr marL="228600" indent="-228600">
              <a:buAutoNum type="arabicPeriod"/>
            </a:pPr>
            <a:r>
              <a:rPr lang="en-US" sz="1100" dirty="0"/>
              <a:t>Jacket will be closed to at least the halfway point.</a:t>
            </a:r>
          </a:p>
          <a:p>
            <a:pPr marL="228600" indent="-228600">
              <a:buAutoNum type="arabicPeriod"/>
            </a:pPr>
            <a:r>
              <a:rPr lang="en-US" sz="1100" dirty="0"/>
              <a:t>Center insignia horizontally on collar.  Place 1 inch from bottom of collar and parallel to the outer edge of the collar. </a:t>
            </a:r>
          </a:p>
          <a:p>
            <a:pPr marL="228600" indent="-228600">
              <a:buAutoNum type="arabicPeriod"/>
            </a:pPr>
            <a:r>
              <a:rPr lang="en-US" sz="1100" dirty="0"/>
              <a:t>Enlisted rank insignia </a:t>
            </a:r>
            <a:r>
              <a:rPr lang="en-US" sz="1100" b="1" dirty="0"/>
              <a:t>MUST</a:t>
            </a:r>
            <a:r>
              <a:rPr lang="en-US" sz="1100" dirty="0"/>
              <a:t> be worn on the blue shirt while wearing the light weight jacket.  </a:t>
            </a:r>
          </a:p>
          <a:p>
            <a:pPr marL="228600" indent="-228600">
              <a:buAutoNum type="arabicPeriod"/>
            </a:pPr>
            <a:r>
              <a:rPr lang="en-US" sz="1100" b="1" dirty="0"/>
              <a:t>Ascots and shoulder cords will not be worn on this uniform.</a:t>
            </a:r>
          </a:p>
        </p:txBody>
      </p:sp>
    </p:spTree>
    <p:extLst>
      <p:ext uri="{BB962C8B-B14F-4D97-AF65-F5344CB8AC3E}">
        <p14:creationId xmlns:p14="http://schemas.microsoft.com/office/powerpoint/2010/main" val="33993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7" y="947055"/>
            <a:ext cx="6283116" cy="4246647"/>
          </a:xfrm>
          <a:prstGeom prst="rect">
            <a:avLst/>
          </a:prstGeom>
        </p:spPr>
      </p:pic>
      <p:sp>
        <p:nvSpPr>
          <p:cNvPr id="3" name="TextBox 2"/>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7-9</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350" y="2038633"/>
            <a:ext cx="201351" cy="301727"/>
          </a:xfrm>
          <a:prstGeom prst="rect">
            <a:avLst/>
          </a:prstGeom>
        </p:spPr>
      </p:pic>
      <p:cxnSp>
        <p:nvCxnSpPr>
          <p:cNvPr id="13" name="Straight Connector 12"/>
          <p:cNvCxnSpPr/>
          <p:nvPr/>
        </p:nvCxnSpPr>
        <p:spPr>
          <a:xfrm flipV="1">
            <a:off x="2884953" y="2280697"/>
            <a:ext cx="76200" cy="7312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
            <a:off x="2680252" y="2315817"/>
            <a:ext cx="76200" cy="731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580000" flipV="1">
            <a:off x="3879258" y="2336131"/>
            <a:ext cx="0" cy="6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507342"/>
            <a:ext cx="165196" cy="166916"/>
          </a:xfrm>
          <a:prstGeom prst="rect">
            <a:avLst/>
          </a:prstGeom>
        </p:spPr>
      </p:pic>
      <p:sp>
        <p:nvSpPr>
          <p:cNvPr id="20" name="TextBox 19"/>
          <p:cNvSpPr txBox="1"/>
          <p:nvPr/>
        </p:nvSpPr>
        <p:spPr>
          <a:xfrm>
            <a:off x="237182" y="685800"/>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SERVICE DRESS</a:t>
            </a:r>
          </a:p>
        </p:txBody>
      </p:sp>
      <p:sp>
        <p:nvSpPr>
          <p:cNvPr id="21" name="TextBox 20"/>
          <p:cNvSpPr txBox="1"/>
          <p:nvPr/>
        </p:nvSpPr>
        <p:spPr>
          <a:xfrm>
            <a:off x="4365479" y="4579811"/>
            <a:ext cx="1677062" cy="307777"/>
          </a:xfrm>
          <a:prstGeom prst="rect">
            <a:avLst/>
          </a:prstGeom>
          <a:solidFill>
            <a:schemeClr val="bg1"/>
          </a:solidFill>
          <a:ln>
            <a:solidFill>
              <a:srgbClr val="16263A"/>
            </a:solidFill>
          </a:ln>
        </p:spPr>
        <p:txBody>
          <a:bodyPr wrap="none" rtlCol="0">
            <a:spAutoFit/>
          </a:bodyPr>
          <a:lstStyle/>
          <a:p>
            <a:pPr algn="ctr"/>
            <a:r>
              <a:rPr lang="en-US" sz="1400" dirty="0">
                <a:cs typeface="Times New Roman" pitchFamily="18" charset="0"/>
              </a:rPr>
              <a:t>Drawing not to scale</a:t>
            </a:r>
          </a:p>
        </p:txBody>
      </p:sp>
      <p:cxnSp>
        <p:nvCxnSpPr>
          <p:cNvPr id="6" name="Straight Connector 5">
            <a:extLst>
              <a:ext uri="{FF2B5EF4-FFF2-40B4-BE49-F238E27FC236}">
                <a16:creationId xmlns:a16="http://schemas.microsoft.com/office/drawing/2014/main" id="{A0CC2595-74C7-47E1-A013-64D0EDA41085}"/>
              </a:ext>
            </a:extLst>
          </p:cNvPr>
          <p:cNvCxnSpPr/>
          <p:nvPr/>
        </p:nvCxnSpPr>
        <p:spPr>
          <a:xfrm flipH="1">
            <a:off x="4749015" y="2070462"/>
            <a:ext cx="228600" cy="1282338"/>
          </a:xfrm>
          <a:prstGeom prst="line">
            <a:avLst/>
          </a:prstGeom>
          <a:ln w="136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194FCD-26C7-4D04-882D-F88C0A1CE8CD}"/>
              </a:ext>
            </a:extLst>
          </p:cNvPr>
          <p:cNvSpPr txBox="1"/>
          <p:nvPr/>
        </p:nvSpPr>
        <p:spPr>
          <a:xfrm>
            <a:off x="4870209" y="1337333"/>
            <a:ext cx="762000" cy="307777"/>
          </a:xfrm>
          <a:prstGeom prst="rect">
            <a:avLst/>
          </a:prstGeom>
          <a:noFill/>
          <a:ln w="12700">
            <a:solidFill>
              <a:schemeClr val="tx1"/>
            </a:solidFill>
          </a:ln>
        </p:spPr>
        <p:txBody>
          <a:bodyPr wrap="square" rtlCol="0">
            <a:spAutoFit/>
          </a:bodyPr>
          <a:lstStyle/>
          <a:p>
            <a:r>
              <a:rPr lang="en-US" sz="1400" dirty="0"/>
              <a:t>Note 16</a:t>
            </a:r>
          </a:p>
        </p:txBody>
      </p:sp>
      <p:cxnSp>
        <p:nvCxnSpPr>
          <p:cNvPr id="12" name="Straight Arrow Connector 11">
            <a:extLst>
              <a:ext uri="{FF2B5EF4-FFF2-40B4-BE49-F238E27FC236}">
                <a16:creationId xmlns:a16="http://schemas.microsoft.com/office/drawing/2014/main" id="{7E806418-9F64-471B-8997-BC2F96C563C8}"/>
              </a:ext>
            </a:extLst>
          </p:cNvPr>
          <p:cNvCxnSpPr/>
          <p:nvPr/>
        </p:nvCxnSpPr>
        <p:spPr>
          <a:xfrm flipH="1">
            <a:off x="4923035" y="1645110"/>
            <a:ext cx="170421" cy="3760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A4940E9-29E9-4A36-AC8C-FA93A78FBB39}"/>
              </a:ext>
            </a:extLst>
          </p:cNvPr>
          <p:cNvSpPr txBox="1"/>
          <p:nvPr/>
        </p:nvSpPr>
        <p:spPr>
          <a:xfrm>
            <a:off x="151488" y="5105400"/>
            <a:ext cx="6630312" cy="3693319"/>
          </a:xfrm>
          <a:prstGeom prst="rect">
            <a:avLst/>
          </a:prstGeom>
          <a:noFill/>
          <a:ln>
            <a:solidFill>
              <a:schemeClr val="tx1"/>
            </a:solidFill>
          </a:ln>
        </p:spPr>
        <p:txBody>
          <a:bodyPr wrap="square" rtlCol="0">
            <a:spAutoFit/>
          </a:bodyPr>
          <a:lstStyle/>
          <a:p>
            <a:pPr marL="228600" indent="-228600">
              <a:buAutoNum type="arabicPeriod"/>
            </a:pPr>
            <a:r>
              <a:rPr lang="en-US" sz="900" dirty="0"/>
              <a:t>Awareness Presentation Team (APT) Badge.  Centered 3 inches below the bottom of the silver name tag.</a:t>
            </a:r>
          </a:p>
          <a:p>
            <a:pPr marL="228600" indent="-228600">
              <a:buAutoNum type="arabicPeriod"/>
            </a:pPr>
            <a:r>
              <a:rPr lang="en-US" sz="900" dirty="0"/>
              <a:t>Silver Name tag, mandatory.  Center on the right side between arm seam and lapel with bottom edge parallel to top of welt pocket.</a:t>
            </a:r>
          </a:p>
          <a:p>
            <a:pPr marL="228600" indent="-228600">
              <a:buAutoNum type="arabicPeriod"/>
            </a:pPr>
            <a:r>
              <a:rPr lang="en-US" sz="900" dirty="0"/>
              <a:t>Kitty Hawk Badge.  See Note 15 below.</a:t>
            </a:r>
          </a:p>
          <a:p>
            <a:pPr marL="228600" indent="-228600">
              <a:buAutoNum type="arabicPeriod"/>
            </a:pPr>
            <a:r>
              <a:rPr lang="en-US" sz="900" dirty="0"/>
              <a:t>Unit patch.  Place ½ to inch below shoulder seam and centered.</a:t>
            </a:r>
          </a:p>
          <a:p>
            <a:pPr marL="228600" indent="-228600">
              <a:buAutoNum type="arabicPeriod"/>
            </a:pPr>
            <a:r>
              <a:rPr lang="en-US" sz="900" dirty="0"/>
              <a:t>Shoulder tab:  Center between unit patch and shoulder seam.  If no patch, then 1 inch below shoulder seam.</a:t>
            </a:r>
          </a:p>
          <a:p>
            <a:pPr marL="228600" indent="-228600">
              <a:buAutoNum type="arabicPeriod"/>
            </a:pPr>
            <a:r>
              <a:rPr lang="en-US" sz="900" dirty="0"/>
              <a:t>Aerospace Education Foundation (AEF) Badge.  See Note 15 below. </a:t>
            </a:r>
          </a:p>
          <a:p>
            <a:pPr marL="228600" indent="-228600">
              <a:buAutoNum type="arabicPeriod"/>
            </a:pPr>
            <a:r>
              <a:rPr lang="en-US" sz="900" dirty="0"/>
              <a:t>Distinguished Cadet Badge.  # 1 See Note 15 below.</a:t>
            </a:r>
          </a:p>
          <a:p>
            <a:pPr marL="228600" indent="-228600">
              <a:buAutoNum type="arabicPeriod"/>
            </a:pPr>
            <a:r>
              <a:rPr lang="en-US" sz="9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900" dirty="0"/>
              <a:t>AFJROTC Patch (white, Lamp of Knowledge), mandatory.  Center ½ to 1 inch below left shoulder seam.</a:t>
            </a:r>
          </a:p>
          <a:p>
            <a:pPr marL="228600" indent="-228600">
              <a:buAutoNum type="arabicPeriod"/>
            </a:pPr>
            <a:r>
              <a:rPr lang="en-US" sz="900" dirty="0"/>
              <a:t>Deleted. </a:t>
            </a:r>
          </a:p>
          <a:p>
            <a:pPr marL="228600" indent="-228600">
              <a:buAutoNum type="arabicPeriod"/>
            </a:pPr>
            <a:r>
              <a:rPr lang="en-US" sz="9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900" dirty="0"/>
              <a:t>Ribbons, mandatory.  Centered, on but not over edge of pocket.  Wear 3 or 4 in a row.  Wear all or some ribbons earned. </a:t>
            </a:r>
          </a:p>
          <a:p>
            <a:pPr marL="228600" indent="-228600">
              <a:buAutoNum type="arabicPeriod"/>
            </a:pPr>
            <a:r>
              <a:rPr lang="en-US" sz="900" dirty="0"/>
              <a:t>Marksmanship Badge - Marksmanship competition awards/badges may be worn on the AFJROTC uniform.  Males and females will wear the badge (may only wear one) below the ribbons on the blue shirt or service dress uniform. </a:t>
            </a:r>
            <a:r>
              <a:rPr lang="en-US" sz="900" b="1" dirty="0"/>
              <a:t>Marksmanship badges will not be worn with medals.</a:t>
            </a:r>
            <a:endParaRPr lang="en-US" sz="900" dirty="0"/>
          </a:p>
          <a:p>
            <a:pPr marL="228600" indent="-228600">
              <a:buAutoNum type="arabicPeriod"/>
            </a:pPr>
            <a:r>
              <a:rPr lang="en-US" sz="900" dirty="0"/>
              <a:t>Model Rocketry Badge.  Worn 2 inches below the pocket.</a:t>
            </a:r>
          </a:p>
          <a:p>
            <a:pPr marL="228600" indent="-228600">
              <a:buFontTx/>
              <a:buAutoNum type="arabicPeriod"/>
            </a:pPr>
            <a:r>
              <a:rPr lang="en-US" sz="90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and lastly the CyberPatriot National Finalist Badge.  </a:t>
            </a:r>
            <a:r>
              <a:rPr lang="en-US" sz="900" dirty="0">
                <a:solidFill>
                  <a:srgbClr val="FF0000"/>
                </a:solidFill>
              </a:rPr>
              <a:t>No more than one Flight badge is authorized.</a:t>
            </a:r>
          </a:p>
          <a:p>
            <a:pPr marL="228600" indent="-228600">
              <a:buAutoNum type="arabicPeriod"/>
            </a:pPr>
            <a:r>
              <a:rPr lang="en-US" sz="900" dirty="0"/>
              <a:t>Shoulder Cord.  No wider than 1 inch and will be grounded to the seam of the left shoulder.  May be solid or  multi-colored.  </a:t>
            </a:r>
          </a:p>
          <a:p>
            <a:pPr marL="228600" indent="-228600">
              <a:buFontTx/>
              <a:buAutoNum type="arabicPeriod"/>
            </a:pPr>
            <a:r>
              <a:rPr lang="en-US" sz="900" dirty="0"/>
              <a:t>Enlisted rank insignia </a:t>
            </a:r>
            <a:r>
              <a:rPr lang="en-US" sz="900" b="1" dirty="0"/>
              <a:t>MUST</a:t>
            </a:r>
            <a:r>
              <a:rPr lang="en-US" sz="900" dirty="0"/>
              <a:t> be worn on the blue shirt while wearing the service dress.  </a:t>
            </a:r>
          </a:p>
          <a:p>
            <a:pPr marL="228600" lvl="0" indent="-228600">
              <a:buFont typeface="+mj-lt"/>
              <a:buAutoNum type="arabicPeriod"/>
            </a:pPr>
            <a:r>
              <a:rPr lang="en-US" sz="900" b="1" dirty="0"/>
              <a:t>Medals are not authorized for wear on this uniform with ribbons.  Ribbons and medals may not be mixed. </a:t>
            </a:r>
            <a:endParaRPr lang="en-US" sz="900" dirty="0"/>
          </a:p>
        </p:txBody>
      </p:sp>
      <p:pic>
        <p:nvPicPr>
          <p:cNvPr id="22" name="Picture 21">
            <a:extLst>
              <a:ext uri="{FF2B5EF4-FFF2-40B4-BE49-F238E27FC236}">
                <a16:creationId xmlns:a16="http://schemas.microsoft.com/office/drawing/2014/main" id="{D80B99E4-93E1-486E-AF0F-EF7C5412B9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2489" y="1998308"/>
            <a:ext cx="143511" cy="215053"/>
          </a:xfrm>
          <a:prstGeom prst="rect">
            <a:avLst/>
          </a:prstGeom>
        </p:spPr>
      </p:pic>
      <p:sp>
        <p:nvSpPr>
          <p:cNvPr id="7" name="TextBox 6"/>
          <p:cNvSpPr txBox="1"/>
          <p:nvPr/>
        </p:nvSpPr>
        <p:spPr>
          <a:xfrm>
            <a:off x="3957133" y="1251855"/>
            <a:ext cx="791882" cy="307777"/>
          </a:xfrm>
          <a:prstGeom prst="rect">
            <a:avLst/>
          </a:prstGeom>
          <a:noFill/>
          <a:ln>
            <a:solidFill>
              <a:schemeClr val="tx1"/>
            </a:solidFill>
          </a:ln>
        </p:spPr>
        <p:txBody>
          <a:bodyPr wrap="square" rtlCol="0">
            <a:spAutoFit/>
          </a:bodyPr>
          <a:lstStyle/>
          <a:p>
            <a:r>
              <a:rPr lang="en-US" sz="1400" dirty="0"/>
              <a:t>Note 17</a:t>
            </a:r>
          </a:p>
        </p:txBody>
      </p:sp>
      <p:cxnSp>
        <p:nvCxnSpPr>
          <p:cNvPr id="14" name="Straight Arrow Connector 13"/>
          <p:cNvCxnSpPr/>
          <p:nvPr/>
        </p:nvCxnSpPr>
        <p:spPr>
          <a:xfrm flipH="1">
            <a:off x="3216000" y="1559632"/>
            <a:ext cx="1051200" cy="4615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64866" y="3613766"/>
            <a:ext cx="812134" cy="369332"/>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3849619" y="3338524"/>
            <a:ext cx="725798" cy="246982"/>
          </a:xfrm>
          <a:prstGeom prst="rect">
            <a:avLst/>
          </a:prstGeom>
          <a:solidFill>
            <a:schemeClr val="bg1"/>
          </a:solidFill>
        </p:spPr>
        <p:txBody>
          <a:bodyPr wrap="square" rtlCol="0">
            <a:spAutoFit/>
          </a:bodyPr>
          <a:lstStyle/>
          <a:p>
            <a:endParaRPr lang="en-US" dirty="0"/>
          </a:p>
        </p:txBody>
      </p:sp>
      <p:cxnSp>
        <p:nvCxnSpPr>
          <p:cNvPr id="5" name="Straight Connector 4"/>
          <p:cNvCxnSpPr/>
          <p:nvPr/>
        </p:nvCxnSpPr>
        <p:spPr>
          <a:xfrm>
            <a:off x="4556461" y="3393321"/>
            <a:ext cx="1089449" cy="3048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32209" y="3569814"/>
            <a:ext cx="798918" cy="307777"/>
          </a:xfrm>
          <a:prstGeom prst="rect">
            <a:avLst/>
          </a:prstGeom>
          <a:solidFill>
            <a:schemeClr val="bg1"/>
          </a:solidFill>
          <a:ln w="19050">
            <a:solidFill>
              <a:schemeClr val="tx1"/>
            </a:solidFill>
          </a:ln>
        </p:spPr>
        <p:txBody>
          <a:bodyPr wrap="square" rtlCol="0">
            <a:spAutoFit/>
          </a:bodyPr>
          <a:lstStyle/>
          <a:p>
            <a:r>
              <a:rPr lang="en-US" sz="1400" dirty="0"/>
              <a:t>Note 13</a:t>
            </a:r>
          </a:p>
        </p:txBody>
      </p:sp>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73227" t="815" r="763" b="16834"/>
          <a:stretch/>
        </p:blipFill>
        <p:spPr>
          <a:xfrm>
            <a:off x="4179367" y="3113536"/>
            <a:ext cx="260073" cy="391664"/>
          </a:xfrm>
          <a:prstGeom prst="rect">
            <a:avLst/>
          </a:prstGeom>
        </p:spPr>
      </p:pic>
      <p:cxnSp>
        <p:nvCxnSpPr>
          <p:cNvPr id="9" name="Straight Arrow Connector 8"/>
          <p:cNvCxnSpPr/>
          <p:nvPr/>
        </p:nvCxnSpPr>
        <p:spPr>
          <a:xfrm flipH="1" flipV="1">
            <a:off x="4472097" y="3177470"/>
            <a:ext cx="1160113" cy="5206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4098779" y="2377545"/>
            <a:ext cx="698584" cy="369332"/>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5664866" y="2221468"/>
            <a:ext cx="812134" cy="369332"/>
          </a:xfrm>
          <a:prstGeom prst="rect">
            <a:avLst/>
          </a:prstGeom>
          <a:solidFill>
            <a:schemeClr val="bg1"/>
          </a:solidFill>
        </p:spPr>
        <p:txBody>
          <a:bodyPr wrap="square" rtlCol="0">
            <a:spAutoFit/>
          </a:bodyPr>
          <a:lstStyle/>
          <a:p>
            <a:endParaRPr lang="en-US" dirty="0"/>
          </a:p>
        </p:txBody>
      </p:sp>
      <p:cxnSp>
        <p:nvCxnSpPr>
          <p:cNvPr id="27" name="Straight Connector 26"/>
          <p:cNvCxnSpPr/>
          <p:nvPr/>
        </p:nvCxnSpPr>
        <p:spPr>
          <a:xfrm flipV="1">
            <a:off x="4996347" y="2447924"/>
            <a:ext cx="668519" cy="1217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37182" y="204801"/>
            <a:ext cx="1742785"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7-10</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6858000" cy="7873290"/>
          </a:xfrm>
          <a:prstGeom prst="rect">
            <a:avLst/>
          </a:prstGeom>
        </p:spPr>
      </p:pic>
      <p:pic>
        <p:nvPicPr>
          <p:cNvPr id="5" name="Picture 4">
            <a:extLst>
              <a:ext uri="{FF2B5EF4-FFF2-40B4-BE49-F238E27FC236}">
                <a16:creationId xmlns:a16="http://schemas.microsoft.com/office/drawing/2014/main" id="{FD192B66-C521-4A51-9C47-30758FBF0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613" y="1985934"/>
            <a:ext cx="127406" cy="190919"/>
          </a:xfrm>
          <a:prstGeom prst="rect">
            <a:avLst/>
          </a:prstGeom>
        </p:spPr>
      </p:pic>
      <p:cxnSp>
        <p:nvCxnSpPr>
          <p:cNvPr id="3" name="Straight Connector 2">
            <a:extLst>
              <a:ext uri="{FF2B5EF4-FFF2-40B4-BE49-F238E27FC236}">
                <a16:creationId xmlns:a16="http://schemas.microsoft.com/office/drawing/2014/main" id="{F93E701D-F2C0-4A9B-A3AB-7C5286728C5A}"/>
              </a:ext>
            </a:extLst>
          </p:cNvPr>
          <p:cNvCxnSpPr>
            <a:cxnSpLocks/>
          </p:cNvCxnSpPr>
          <p:nvPr/>
        </p:nvCxnSpPr>
        <p:spPr>
          <a:xfrm>
            <a:off x="3215969" y="2091617"/>
            <a:ext cx="123799" cy="2117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08B0CC-B6EE-432A-9943-1C4E77DD778B}"/>
              </a:ext>
            </a:extLst>
          </p:cNvPr>
          <p:cNvCxnSpPr>
            <a:cxnSpLocks/>
          </p:cNvCxnSpPr>
          <p:nvPr/>
        </p:nvCxnSpPr>
        <p:spPr>
          <a:xfrm flipV="1">
            <a:off x="3339768" y="2155382"/>
            <a:ext cx="91462" cy="158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AA9603-B735-4F74-A2E7-8B4714E857A9}"/>
              </a:ext>
            </a:extLst>
          </p:cNvPr>
          <p:cNvSpPr txBox="1"/>
          <p:nvPr/>
        </p:nvSpPr>
        <p:spPr>
          <a:xfrm>
            <a:off x="3619500" y="1091744"/>
            <a:ext cx="685800" cy="276999"/>
          </a:xfrm>
          <a:prstGeom prst="rect">
            <a:avLst/>
          </a:prstGeom>
          <a:noFill/>
          <a:ln w="12700">
            <a:solidFill>
              <a:schemeClr val="tx1"/>
            </a:solidFill>
          </a:ln>
        </p:spPr>
        <p:txBody>
          <a:bodyPr wrap="square" rtlCol="0">
            <a:spAutoFit/>
          </a:bodyPr>
          <a:lstStyle/>
          <a:p>
            <a:pPr algn="ctr"/>
            <a:r>
              <a:rPr lang="en-US" sz="1200" dirty="0"/>
              <a:t>Note 16</a:t>
            </a:r>
          </a:p>
        </p:txBody>
      </p:sp>
      <p:sp>
        <p:nvSpPr>
          <p:cNvPr id="27" name="TextBox 26">
            <a:extLst>
              <a:ext uri="{FF2B5EF4-FFF2-40B4-BE49-F238E27FC236}">
                <a16:creationId xmlns:a16="http://schemas.microsoft.com/office/drawing/2014/main" id="{FFD9A185-8CF5-457C-9CEE-DB2DE3DE90E6}"/>
              </a:ext>
            </a:extLst>
          </p:cNvPr>
          <p:cNvSpPr txBox="1"/>
          <p:nvPr/>
        </p:nvSpPr>
        <p:spPr>
          <a:xfrm>
            <a:off x="113190" y="3884627"/>
            <a:ext cx="6544618" cy="5170646"/>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1100" dirty="0"/>
              <a:t>Silver Name tag, mandatory.  Center on the wearer’s right between the sleeve seam and lapel and the bottom of the name tag will be parallel with the bottom of ribbons.</a:t>
            </a:r>
          </a:p>
          <a:p>
            <a:pPr marL="228600" indent="-228600">
              <a:buAutoNum type="arabicPeriod"/>
            </a:pPr>
            <a:r>
              <a:rPr lang="en-US" sz="1100" dirty="0"/>
              <a:t>Awareness Presentation Team Badge.  See Note 15 below.</a:t>
            </a:r>
          </a:p>
          <a:p>
            <a:pPr marL="228600" indent="-228600">
              <a:buAutoNum type="arabicPeriod"/>
            </a:pPr>
            <a:r>
              <a:rPr lang="en-US" sz="1100" dirty="0"/>
              <a:t>Unit patch.  Center ½ to 1 inch below shoulder seam</a:t>
            </a:r>
          </a:p>
          <a:p>
            <a:pPr marL="228600" indent="-228600">
              <a:buAutoNum type="arabicPeriod"/>
            </a:pPr>
            <a:r>
              <a:rPr lang="en-US" sz="1100" dirty="0"/>
              <a:t>Shoulder tab:  Center between unit patch and shoulder seam.  If no patch, then 1 inch below shoulder seam</a:t>
            </a:r>
          </a:p>
          <a:p>
            <a:pPr marL="228600" indent="-228600">
              <a:buAutoNum type="arabicPeriod"/>
            </a:pPr>
            <a:r>
              <a:rPr lang="en-US" sz="1100" dirty="0"/>
              <a:t>Kitty Hawk Badge.  See Note 15 below.</a:t>
            </a:r>
          </a:p>
          <a:p>
            <a:pPr marL="228600" indent="-228600">
              <a:buAutoNum type="arabicPeriod"/>
            </a:pPr>
            <a:r>
              <a:rPr lang="en-US" sz="1100" dirty="0"/>
              <a:t>Aerospace Education Foundation (AEF) Badge.  See Note 15 below. </a:t>
            </a:r>
          </a:p>
          <a:p>
            <a:pPr marL="228600" indent="-228600">
              <a:buAutoNum type="arabicPeriod"/>
            </a:pPr>
            <a:r>
              <a:rPr lang="en-US" sz="1100" dirty="0"/>
              <a:t>Distinguished Cadet Badge.  See Note 15 below.</a:t>
            </a:r>
          </a:p>
          <a:p>
            <a:pPr marL="228600" indent="-228600">
              <a:buAutoNum type="arabicPeriod"/>
            </a:pPr>
            <a:r>
              <a:rPr lang="en-US" sz="11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1100" dirty="0"/>
              <a:t>Deleted</a:t>
            </a:r>
          </a:p>
          <a:p>
            <a:pPr marL="228600" indent="-228600">
              <a:buFontTx/>
              <a:buAutoNum type="arabicPeriod"/>
            </a:pPr>
            <a:r>
              <a:rPr lang="en-US" sz="11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1100" dirty="0"/>
              <a:t>AFJROTC Patch (white, Lamp of Knowledge), mandatory.  Center ½ to 1 inch below left shoulder seam.</a:t>
            </a:r>
          </a:p>
          <a:p>
            <a:pPr marL="228600" indent="-228600">
              <a:buAutoNum type="arabicPeriod"/>
            </a:pPr>
            <a:r>
              <a:rPr lang="en-US" sz="1100" dirty="0"/>
              <a:t>Marksmanship Badge - Marksmanship competition awards/badges may be worn on the AFJROTC uniform.  Males and females will wear the badge (may only wear one) below the ribbons on the blue shirt or service dress uniform. </a:t>
            </a:r>
            <a:r>
              <a:rPr lang="en-US" sz="1100" b="1" dirty="0"/>
              <a:t>Marksmanship badges will not be worn with medals.</a:t>
            </a:r>
            <a:endParaRPr lang="en-US" sz="1100" dirty="0"/>
          </a:p>
          <a:p>
            <a:pPr marL="228600" indent="-228600">
              <a:buAutoNum type="arabicPeriod"/>
            </a:pPr>
            <a:r>
              <a:rPr lang="en-US" sz="1100" dirty="0"/>
              <a:t>Model Rocketry Badge.  See Note 15.  </a:t>
            </a:r>
          </a:p>
          <a:p>
            <a:pPr marL="228600" indent="-228600">
              <a:buFontTx/>
              <a:buAutoNum type="arabicPeriod"/>
            </a:pPr>
            <a:r>
              <a:rPr lang="en-US" sz="1100" dirty="0"/>
              <a:t>Ribbons, mandatory.  Center ribbons resting on but not over edge of welt pocket.  Wear 3 or 4 in a row.  Wear all or some ribbons earned. </a:t>
            </a:r>
          </a:p>
          <a:p>
            <a:pPr marL="228600" indent="-228600">
              <a:buFontTx/>
              <a:buAutoNum type="arabicPeriod"/>
            </a:pPr>
            <a:r>
              <a:rPr lang="en-US" sz="110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 then the Awareness Presentation Team Badge and lastly the CyberPatriot National Finalist Badge. </a:t>
            </a:r>
            <a:r>
              <a:rPr lang="en-US" sz="1100" dirty="0">
                <a:solidFill>
                  <a:srgbClr val="FF0000"/>
                </a:solidFill>
              </a:rPr>
              <a:t>No more than one Flight badge is authorized</a:t>
            </a:r>
            <a:r>
              <a:rPr lang="en-US" sz="1100" dirty="0"/>
              <a:t>.</a:t>
            </a:r>
          </a:p>
          <a:p>
            <a:pPr marL="228600" indent="-228600">
              <a:buFontTx/>
              <a:buAutoNum type="arabicPeriod"/>
            </a:pPr>
            <a:r>
              <a:rPr lang="en-US" sz="1100" dirty="0"/>
              <a:t>Shoulder Cord.  No wider than 1 inch and will be grounded to the seam of the left shoulder. May be solid or multi-colored.  </a:t>
            </a:r>
          </a:p>
          <a:p>
            <a:pPr marL="228600" indent="-228600">
              <a:buFontTx/>
              <a:buAutoNum type="arabicPeriod"/>
            </a:pPr>
            <a:r>
              <a:rPr lang="en-US" sz="1100" dirty="0"/>
              <a:t>Enlisted rank insignia </a:t>
            </a:r>
            <a:r>
              <a:rPr lang="en-US" sz="1100" b="1" dirty="0"/>
              <a:t>MUST</a:t>
            </a:r>
            <a:r>
              <a:rPr lang="en-US" sz="1100" dirty="0"/>
              <a:t> be worn on the blue shirt while wearing the service dress.  </a:t>
            </a:r>
          </a:p>
          <a:p>
            <a:pPr marL="228600" lvl="0" indent="-228600">
              <a:buFont typeface="+mj-lt"/>
              <a:buAutoNum type="arabicPeriod"/>
            </a:pPr>
            <a:r>
              <a:rPr lang="en-US" sz="1100" b="1" dirty="0"/>
              <a:t>Medals are not authorized for wear on this uniform with ribbons.  Ribbons and medals may not be mixed. </a:t>
            </a:r>
            <a:endParaRPr lang="en-US" sz="1100" dirty="0"/>
          </a:p>
        </p:txBody>
      </p:sp>
      <p:sp>
        <p:nvSpPr>
          <p:cNvPr id="36" name="TextBox 35">
            <a:extLst>
              <a:ext uri="{FF2B5EF4-FFF2-40B4-BE49-F238E27FC236}">
                <a16:creationId xmlns:a16="http://schemas.microsoft.com/office/drawing/2014/main" id="{FA30CCE3-9D9D-42A0-A393-FF2336C6D852}"/>
              </a:ext>
            </a:extLst>
          </p:cNvPr>
          <p:cNvSpPr txBox="1"/>
          <p:nvPr/>
        </p:nvSpPr>
        <p:spPr>
          <a:xfrm>
            <a:off x="4992527" y="2615588"/>
            <a:ext cx="914400" cy="276999"/>
          </a:xfrm>
          <a:prstGeom prst="rect">
            <a:avLst/>
          </a:prstGeom>
          <a:solidFill>
            <a:schemeClr val="bg1"/>
          </a:solidFill>
          <a:ln>
            <a:solidFill>
              <a:schemeClr val="bg1"/>
            </a:solidFill>
          </a:ln>
        </p:spPr>
        <p:txBody>
          <a:bodyPr wrap="square" rtlCol="0">
            <a:spAutoFit/>
          </a:bodyPr>
          <a:lstStyle/>
          <a:p>
            <a:endParaRPr lang="en-US" sz="1200" dirty="0"/>
          </a:p>
        </p:txBody>
      </p:sp>
      <p:sp>
        <p:nvSpPr>
          <p:cNvPr id="8" name="Rectangle 7">
            <a:extLst>
              <a:ext uri="{FF2B5EF4-FFF2-40B4-BE49-F238E27FC236}">
                <a16:creationId xmlns:a16="http://schemas.microsoft.com/office/drawing/2014/main" id="{D1D6747F-80B5-48C7-80EC-2521E7FE4304}"/>
              </a:ext>
            </a:extLst>
          </p:cNvPr>
          <p:cNvSpPr/>
          <p:nvPr/>
        </p:nvSpPr>
        <p:spPr>
          <a:xfrm>
            <a:off x="1534559" y="3562616"/>
            <a:ext cx="1675394" cy="307777"/>
          </a:xfrm>
          <a:prstGeom prst="rect">
            <a:avLst/>
          </a:prstGeom>
          <a:noFill/>
          <a:ln>
            <a:solidFill>
              <a:srgbClr val="16263A"/>
            </a:solidFill>
          </a:ln>
        </p:spPr>
        <p:txBody>
          <a:bodyPr wrap="none">
            <a:spAutoFit/>
          </a:bodyPr>
          <a:lstStyle/>
          <a:p>
            <a:pPr algn="ctr"/>
            <a:r>
              <a:rPr lang="en-US" sz="1400" dirty="0">
                <a:cs typeface="Times New Roman" pitchFamily="18" charset="0"/>
              </a:rPr>
              <a:t>Drawing not to scale</a:t>
            </a:r>
          </a:p>
        </p:txBody>
      </p:sp>
      <p:sp>
        <p:nvSpPr>
          <p:cNvPr id="2" name="TextBox 1"/>
          <p:cNvSpPr txBox="1"/>
          <p:nvPr/>
        </p:nvSpPr>
        <p:spPr>
          <a:xfrm flipH="1">
            <a:off x="4443893" y="1110964"/>
            <a:ext cx="686745" cy="276999"/>
          </a:xfrm>
          <a:prstGeom prst="rect">
            <a:avLst/>
          </a:prstGeom>
          <a:noFill/>
          <a:ln>
            <a:solidFill>
              <a:schemeClr val="tx1"/>
            </a:solidFill>
          </a:ln>
        </p:spPr>
        <p:txBody>
          <a:bodyPr wrap="square" rtlCol="0">
            <a:spAutoFit/>
          </a:bodyPr>
          <a:lstStyle/>
          <a:p>
            <a:r>
              <a:rPr lang="en-US" sz="1200" dirty="0"/>
              <a:t>Note 17</a:t>
            </a:r>
          </a:p>
        </p:txBody>
      </p:sp>
      <p:cxnSp>
        <p:nvCxnSpPr>
          <p:cNvPr id="6" name="Straight Arrow Connector 5"/>
          <p:cNvCxnSpPr/>
          <p:nvPr/>
        </p:nvCxnSpPr>
        <p:spPr>
          <a:xfrm flipH="1">
            <a:off x="3431230" y="1368743"/>
            <a:ext cx="1012663" cy="617191"/>
          </a:xfrm>
          <a:prstGeom prst="straightConnector1">
            <a:avLst/>
          </a:prstGeom>
          <a:ln w="12700">
            <a:solidFill>
              <a:srgbClr val="16263A"/>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68152" y="2764014"/>
            <a:ext cx="1181137" cy="3081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D64C45-C9FE-4AA1-87A7-F2830D512F0F}"/>
              </a:ext>
            </a:extLst>
          </p:cNvPr>
          <p:cNvCxnSpPr>
            <a:cxnSpLocks/>
          </p:cNvCxnSpPr>
          <p:nvPr/>
        </p:nvCxnSpPr>
        <p:spPr>
          <a:xfrm flipH="1">
            <a:off x="4370250" y="2159000"/>
            <a:ext cx="141914" cy="913176"/>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73227" t="815" r="763" b="16834"/>
          <a:stretch/>
        </p:blipFill>
        <p:spPr>
          <a:xfrm>
            <a:off x="3832363" y="3282569"/>
            <a:ext cx="260073" cy="391664"/>
          </a:xfrm>
          <a:prstGeom prst="rect">
            <a:avLst/>
          </a:prstGeom>
        </p:spPr>
      </p:pic>
      <p:cxnSp>
        <p:nvCxnSpPr>
          <p:cNvPr id="9" name="Straight Arrow Connector 8"/>
          <p:cNvCxnSpPr/>
          <p:nvPr/>
        </p:nvCxnSpPr>
        <p:spPr>
          <a:xfrm flipH="1">
            <a:off x="4191000" y="3097794"/>
            <a:ext cx="858289" cy="2209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68152" y="2449765"/>
            <a:ext cx="260073" cy="143627"/>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5252023" y="2543352"/>
            <a:ext cx="7620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4191000" y="1451582"/>
            <a:ext cx="671992" cy="292411"/>
          </a:xfrm>
          <a:prstGeom prst="rect">
            <a:avLst/>
          </a:prstGeom>
          <a:solidFill>
            <a:schemeClr val="bg1"/>
          </a:solidFill>
        </p:spPr>
        <p:txBody>
          <a:bodyPr wrap="square" rtlCol="0">
            <a:spAutoFit/>
          </a:bodyPr>
          <a:lstStyle/>
          <a:p>
            <a:endParaRPr lang="en-US" dirty="0"/>
          </a:p>
        </p:txBody>
      </p:sp>
      <p:cxnSp>
        <p:nvCxnSpPr>
          <p:cNvPr id="21" name="Straight Connector 20"/>
          <p:cNvCxnSpPr/>
          <p:nvPr/>
        </p:nvCxnSpPr>
        <p:spPr>
          <a:xfrm flipV="1">
            <a:off x="3543301" y="1387964"/>
            <a:ext cx="876299" cy="517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128225" y="1733779"/>
            <a:ext cx="331878" cy="61820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61784" y="2068502"/>
            <a:ext cx="114834" cy="369332"/>
          </a:xfrm>
          <a:prstGeom prst="rect">
            <a:avLst/>
          </a:prstGeom>
          <a:solidFill>
            <a:schemeClr val="bg1"/>
          </a:solidFill>
          <a:ln>
            <a:solidFill>
              <a:schemeClr val="bg1"/>
            </a:solidFill>
          </a:ln>
        </p:spPr>
        <p:txBody>
          <a:bodyPr wrap="square" rtlCol="0">
            <a:spAutoFit/>
          </a:bodyPr>
          <a:lstStyle/>
          <a:p>
            <a:endParaRPr lang="en-US" dirty="0"/>
          </a:p>
        </p:txBody>
      </p:sp>
      <p:cxnSp>
        <p:nvCxnSpPr>
          <p:cNvPr id="25" name="Straight Arrow Connector 24">
            <a:extLst>
              <a:ext uri="{FF2B5EF4-FFF2-40B4-BE49-F238E27FC236}">
                <a16:creationId xmlns:a16="http://schemas.microsoft.com/office/drawing/2014/main" id="{6040F271-14FB-4F27-8D9C-E60F2DBE6B76}"/>
              </a:ext>
            </a:extLst>
          </p:cNvPr>
          <p:cNvCxnSpPr>
            <a:cxnSpLocks/>
          </p:cNvCxnSpPr>
          <p:nvPr/>
        </p:nvCxnSpPr>
        <p:spPr>
          <a:xfrm>
            <a:off x="3962400" y="1371600"/>
            <a:ext cx="457200" cy="734154"/>
          </a:xfrm>
          <a:prstGeom prst="straightConnector1">
            <a:avLst/>
          </a:prstGeom>
          <a:ln w="19050">
            <a:solidFill>
              <a:srgbClr val="16263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35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36" y="1295863"/>
            <a:ext cx="5810250" cy="7623048"/>
          </a:xfrm>
          <a:prstGeom prst="rect">
            <a:avLst/>
          </a:prstGeom>
        </p:spPr>
      </p:pic>
      <p:sp>
        <p:nvSpPr>
          <p:cNvPr id="7" name="TextBox 6"/>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BLUE SHIRT</a:t>
            </a:r>
          </a:p>
        </p:txBody>
      </p:sp>
      <p:sp>
        <p:nvSpPr>
          <p:cNvPr id="8" name="TextBox 7"/>
          <p:cNvSpPr txBox="1"/>
          <p:nvPr/>
        </p:nvSpPr>
        <p:spPr>
          <a:xfrm>
            <a:off x="237182" y="204801"/>
            <a:ext cx="1734193"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7-11</a:t>
            </a:r>
          </a:p>
        </p:txBody>
      </p:sp>
      <p:sp>
        <p:nvSpPr>
          <p:cNvPr id="10" name="TextBox 9"/>
          <p:cNvSpPr txBox="1"/>
          <p:nvPr/>
        </p:nvSpPr>
        <p:spPr>
          <a:xfrm>
            <a:off x="5918200" y="1875710"/>
            <a:ext cx="685800" cy="246221"/>
          </a:xfrm>
          <a:prstGeom prst="rect">
            <a:avLst/>
          </a:prstGeom>
          <a:solidFill>
            <a:schemeClr val="bg1"/>
          </a:solidFill>
          <a:ln>
            <a:solidFill>
              <a:schemeClr val="tx1"/>
            </a:solidFill>
          </a:ln>
        </p:spPr>
        <p:txBody>
          <a:bodyPr wrap="square" rtlCol="0">
            <a:spAutoFit/>
          </a:bodyPr>
          <a:lstStyle/>
          <a:p>
            <a:pPr algn="ctr"/>
            <a:r>
              <a:rPr lang="en-US" sz="1000" dirty="0">
                <a:latin typeface="Arial" pitchFamily="34" charset="0"/>
                <a:cs typeface="Arial" pitchFamily="34" charset="0"/>
              </a:rPr>
              <a:t>Note 11</a:t>
            </a:r>
          </a:p>
        </p:txBody>
      </p:sp>
      <p:sp>
        <p:nvSpPr>
          <p:cNvPr id="2" name="TextBox 1">
            <a:extLst>
              <a:ext uri="{FF2B5EF4-FFF2-40B4-BE49-F238E27FC236}">
                <a16:creationId xmlns:a16="http://schemas.microsoft.com/office/drawing/2014/main" id="{F4EBEBD5-867D-42AD-A5BF-607DA3759114}"/>
              </a:ext>
            </a:extLst>
          </p:cNvPr>
          <p:cNvSpPr txBox="1"/>
          <p:nvPr/>
        </p:nvSpPr>
        <p:spPr>
          <a:xfrm>
            <a:off x="3581400" y="1925081"/>
            <a:ext cx="152400" cy="228600"/>
          </a:xfrm>
          <a:prstGeom prst="rect">
            <a:avLst/>
          </a:prstGeom>
          <a:solidFill>
            <a:schemeClr val="bg1"/>
          </a:solidFill>
        </p:spPr>
        <p:txBody>
          <a:bodyPr wrap="square" rtlCol="0">
            <a:spAutoFit/>
          </a:bodyPr>
          <a:lstStyle/>
          <a:p>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220" y="1909648"/>
            <a:ext cx="170359" cy="248138"/>
          </a:xfrm>
          <a:prstGeom prst="rect">
            <a:avLst/>
          </a:prstGeom>
        </p:spPr>
      </p:pic>
      <p:sp>
        <p:nvSpPr>
          <p:cNvPr id="3" name="TextBox 2">
            <a:extLst>
              <a:ext uri="{FF2B5EF4-FFF2-40B4-BE49-F238E27FC236}">
                <a16:creationId xmlns:a16="http://schemas.microsoft.com/office/drawing/2014/main" id="{0598D1FB-CEC7-420F-BB4E-3944D5293007}"/>
              </a:ext>
            </a:extLst>
          </p:cNvPr>
          <p:cNvSpPr txBox="1"/>
          <p:nvPr/>
        </p:nvSpPr>
        <p:spPr>
          <a:xfrm rot="20608504">
            <a:off x="1877543" y="1999859"/>
            <a:ext cx="677630" cy="189764"/>
          </a:xfrm>
          <a:prstGeom prst="rect">
            <a:avLst/>
          </a:prstGeom>
          <a:solidFill>
            <a:schemeClr val="tx1"/>
          </a:solidFill>
        </p:spPr>
        <p:txBody>
          <a:bodyPr wrap="square" rtlCol="0">
            <a:spAutoFit/>
          </a:bodyPr>
          <a:lstStyle/>
          <a:p>
            <a:endParaRPr lang="en-US" dirty="0"/>
          </a:p>
        </p:txBody>
      </p:sp>
      <p:sp>
        <p:nvSpPr>
          <p:cNvPr id="17" name="Isosceles Triangle 16">
            <a:extLst>
              <a:ext uri="{FF2B5EF4-FFF2-40B4-BE49-F238E27FC236}">
                <a16:creationId xmlns:a16="http://schemas.microsoft.com/office/drawing/2014/main" id="{6FA1F9A4-0682-42D6-A79F-536AE3940BF6}"/>
              </a:ext>
            </a:extLst>
          </p:cNvPr>
          <p:cNvSpPr/>
          <p:nvPr/>
        </p:nvSpPr>
        <p:spPr>
          <a:xfrm rot="15212120" flipV="1">
            <a:off x="2069514" y="2034603"/>
            <a:ext cx="127153" cy="12027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6AEAF88-91D2-4EAA-AF08-BC94D5E0B8E0}"/>
              </a:ext>
            </a:extLst>
          </p:cNvPr>
          <p:cNvSpPr/>
          <p:nvPr/>
        </p:nvSpPr>
        <p:spPr>
          <a:xfrm rot="20584586">
            <a:off x="1959946" y="2066932"/>
            <a:ext cx="109727" cy="12970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2B472CC-AFE8-4F58-B31F-2E93B45BFBF6}"/>
              </a:ext>
            </a:extLst>
          </p:cNvPr>
          <p:cNvSpPr txBox="1"/>
          <p:nvPr/>
        </p:nvSpPr>
        <p:spPr>
          <a:xfrm>
            <a:off x="2208782" y="1353979"/>
            <a:ext cx="555521" cy="246221"/>
          </a:xfrm>
          <a:prstGeom prst="rect">
            <a:avLst/>
          </a:prstGeom>
          <a:noFill/>
          <a:ln w="9525">
            <a:solidFill>
              <a:schemeClr val="tx1"/>
            </a:solidFill>
          </a:ln>
        </p:spPr>
        <p:txBody>
          <a:bodyPr wrap="square" rtlCol="0">
            <a:spAutoFit/>
          </a:bodyPr>
          <a:lstStyle/>
          <a:p>
            <a:r>
              <a:rPr lang="en-US" sz="1000" dirty="0"/>
              <a:t>Note 9</a:t>
            </a:r>
          </a:p>
        </p:txBody>
      </p:sp>
      <p:cxnSp>
        <p:nvCxnSpPr>
          <p:cNvPr id="21" name="Straight Arrow Connector 20">
            <a:extLst>
              <a:ext uri="{FF2B5EF4-FFF2-40B4-BE49-F238E27FC236}">
                <a16:creationId xmlns:a16="http://schemas.microsoft.com/office/drawing/2014/main" id="{C0DBD109-AA27-4F79-9D95-BCBC99D9458D}"/>
              </a:ext>
            </a:extLst>
          </p:cNvPr>
          <p:cNvCxnSpPr>
            <a:stCxn id="19" idx="2"/>
          </p:cNvCxnSpPr>
          <p:nvPr/>
        </p:nvCxnSpPr>
        <p:spPr>
          <a:xfrm flipH="1">
            <a:off x="2362200" y="1600200"/>
            <a:ext cx="124343" cy="3053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6027C1-0E03-4634-A8D1-9EE06F39F5F5}"/>
              </a:ext>
            </a:extLst>
          </p:cNvPr>
          <p:cNvSpPr txBox="1"/>
          <p:nvPr/>
        </p:nvSpPr>
        <p:spPr>
          <a:xfrm>
            <a:off x="533400" y="5181600"/>
            <a:ext cx="5384800" cy="369332"/>
          </a:xfrm>
          <a:prstGeom prst="rect">
            <a:avLst/>
          </a:prstGeom>
          <a:noFill/>
        </p:spPr>
        <p:txBody>
          <a:bodyPr wrap="square" rtlCol="0">
            <a:spAutoFit/>
          </a:bodyPr>
          <a:lstStyle/>
          <a:p>
            <a:endParaRPr lang="en-US" dirty="0"/>
          </a:p>
        </p:txBody>
      </p:sp>
      <p:sp>
        <p:nvSpPr>
          <p:cNvPr id="25" name="TextBox 24">
            <a:extLst>
              <a:ext uri="{FF2B5EF4-FFF2-40B4-BE49-F238E27FC236}">
                <a16:creationId xmlns:a16="http://schemas.microsoft.com/office/drawing/2014/main" id="{EA60B38F-93F2-4068-95F1-D9E0AEB039F9}"/>
              </a:ext>
            </a:extLst>
          </p:cNvPr>
          <p:cNvSpPr txBox="1"/>
          <p:nvPr/>
        </p:nvSpPr>
        <p:spPr>
          <a:xfrm>
            <a:off x="76200" y="4887592"/>
            <a:ext cx="6352490" cy="4170372"/>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900" dirty="0"/>
              <a:t>Awareness Presentation Team (APT) and Model Rocketry Badge are centered on the pockets on the appropriate sides as displayed above.</a:t>
            </a:r>
          </a:p>
          <a:p>
            <a:pPr marL="228600" indent="-228600">
              <a:buAutoNum type="arabicPeriod"/>
            </a:pPr>
            <a:r>
              <a:rPr lang="en-US" sz="900" dirty="0"/>
              <a:t>Name Tag:  Mandatory wear.  Blue Plastic with white letters.  Must be grounded and centered over wearer’s right pocket.</a:t>
            </a:r>
          </a:p>
          <a:p>
            <a:pPr marL="228600" indent="-228600">
              <a:buAutoNum type="arabicPeriod"/>
            </a:pPr>
            <a:r>
              <a:rPr lang="en-US" sz="900" dirty="0"/>
              <a:t>Unit patch.  Centered ½ to 1 inch below the shoulder seam.</a:t>
            </a:r>
          </a:p>
          <a:p>
            <a:pPr marL="228600" indent="-228600">
              <a:buAutoNum type="arabicPeriod"/>
            </a:pPr>
            <a:r>
              <a:rPr lang="en-US" sz="900" dirty="0"/>
              <a:t>Shoulder tab.  Centered between unit patch and shoulder seam.  If no patch, then place 1 inch below shoulder seam.</a:t>
            </a:r>
          </a:p>
          <a:p>
            <a:pPr marL="228600" indent="-228600">
              <a:buAutoNum type="arabicPeriod"/>
            </a:pPr>
            <a:r>
              <a:rPr lang="en-US" sz="900" dirty="0"/>
              <a:t>Kitty Hawk Badge.  See Note 15.</a:t>
            </a:r>
          </a:p>
          <a:p>
            <a:pPr marL="228600" indent="-228600">
              <a:buAutoNum type="arabicPeriod"/>
            </a:pPr>
            <a:r>
              <a:rPr lang="en-US" sz="900" dirty="0"/>
              <a:t>Aerospace Education Foundation (AEF) Badge.  See Note 15.</a:t>
            </a:r>
          </a:p>
          <a:p>
            <a:pPr marL="228600" indent="-228600">
              <a:buAutoNum type="arabicPeriod"/>
            </a:pPr>
            <a:r>
              <a:rPr lang="en-US" sz="900" dirty="0"/>
              <a:t>Distinguished Cadet Badge.  See Note 15.</a:t>
            </a:r>
          </a:p>
          <a:p>
            <a:pPr marL="228600" indent="-228600">
              <a:buAutoNum type="arabicPeriod"/>
            </a:pPr>
            <a:r>
              <a:rPr lang="en-US" sz="90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p>
          <a:p>
            <a:pPr marL="228600" indent="-228600">
              <a:buAutoNum type="arabicPeriod"/>
            </a:pPr>
            <a:r>
              <a:rPr lang="en-US" sz="900" dirty="0"/>
              <a:t>Officers only.  When using officer cloth rank on epaulets versus miniature metal rank on collar, place as close as possible to shoulder seam.   (Use larger male epaulets only).</a:t>
            </a:r>
          </a:p>
          <a:p>
            <a:pPr marL="228600" indent="-228600">
              <a:buAutoNum type="arabicPeriod"/>
            </a:pPr>
            <a:r>
              <a:rPr lang="en-US" sz="900" dirty="0"/>
              <a:t>Deleted</a:t>
            </a:r>
          </a:p>
          <a:p>
            <a:pPr marL="228600" indent="-228600">
              <a:buAutoNum type="arabicPeriod"/>
            </a:pPr>
            <a:r>
              <a:rPr lang="en-US" sz="9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900" dirty="0"/>
              <a:t>Marksmanship competition awards/badges may be worn on the AFJROTC uniform.  Males and females will wear the badge (may only wear one) below the ribbons on the blue shirt or service dress uniform. </a:t>
            </a:r>
            <a:r>
              <a:rPr lang="en-US" sz="900" b="1" dirty="0"/>
              <a:t>Marksmanship badges will not be worn with medals.</a:t>
            </a:r>
            <a:endParaRPr lang="en-US" sz="900" dirty="0"/>
          </a:p>
          <a:p>
            <a:pPr marL="228600" indent="-228600">
              <a:buAutoNum type="arabicPeriod"/>
            </a:pPr>
            <a:r>
              <a:rPr lang="en-US" sz="900" dirty="0"/>
              <a:t>AFJROTC Patch (white, Lamp of Knowledge), mandatory.  Center ½ to 1 inch below left shoulder seam.</a:t>
            </a:r>
          </a:p>
          <a:p>
            <a:pPr marL="228600" indent="-228600">
              <a:buAutoNum type="arabicPeriod"/>
            </a:pPr>
            <a:r>
              <a:rPr lang="en-US" sz="900" dirty="0"/>
              <a:t>Ribbons are optional.  Wear all, some or no ribbons earned.  If worn, ribbons will be centered, resting on, but not over the edge of the pleated pocket on the wearers left. </a:t>
            </a:r>
          </a:p>
          <a:p>
            <a:pPr marL="228600" indent="-228600">
              <a:buFontTx/>
              <a:buAutoNum type="arabicPeriod"/>
            </a:pPr>
            <a:r>
              <a:rPr lang="en-US" sz="900" dirty="0"/>
              <a:t>Except marksmanship badges.  First badge placed ½ inch above name tag or ribbons and is centered horizontally.  Additional badges placed ½ inch above previous badge. Order of precedence for badges are as show on the diagram.  Distinguished Cadet Badge, then AEF Badge, then Kitty Hawk Badge, and finally the CyberPatriot National Finalist Badge. </a:t>
            </a:r>
            <a:r>
              <a:rPr lang="en-US" sz="900" dirty="0">
                <a:solidFill>
                  <a:srgbClr val="FF0000"/>
                </a:solidFill>
              </a:rPr>
              <a:t>No more than one Flight badge is authorized.</a:t>
            </a:r>
          </a:p>
          <a:p>
            <a:pPr marL="228600" indent="-228600">
              <a:buFontTx/>
              <a:buAutoNum type="arabicPeriod"/>
            </a:pPr>
            <a:r>
              <a:rPr lang="en-US" sz="900" dirty="0"/>
              <a:t>Shoulder Cord.  No wider than 1 inch and will be grounded to the seam of the left shoulder under epaulet. May be solid or multi-colored.  </a:t>
            </a:r>
          </a:p>
          <a:p>
            <a:pPr marL="228600" lvl="0" indent="-228600">
              <a:buFont typeface="+mj-lt"/>
              <a:buAutoNum type="arabicPeriod"/>
            </a:pPr>
            <a:r>
              <a:rPr lang="en-US" sz="900" b="1" dirty="0"/>
              <a:t>Medals (regardless of what type) are not authorized for wear on this uniform. </a:t>
            </a:r>
            <a:endParaRPr lang="en-US" sz="900" dirty="0"/>
          </a:p>
        </p:txBody>
      </p:sp>
      <p:sp>
        <p:nvSpPr>
          <p:cNvPr id="26" name="TextBox 25">
            <a:extLst>
              <a:ext uri="{FF2B5EF4-FFF2-40B4-BE49-F238E27FC236}">
                <a16:creationId xmlns:a16="http://schemas.microsoft.com/office/drawing/2014/main" id="{74565F9E-5D17-4B0A-A66F-A89DE5F4E142}"/>
              </a:ext>
            </a:extLst>
          </p:cNvPr>
          <p:cNvSpPr txBox="1"/>
          <p:nvPr/>
        </p:nvSpPr>
        <p:spPr>
          <a:xfrm flipH="1">
            <a:off x="5066173" y="1449288"/>
            <a:ext cx="685801" cy="253916"/>
          </a:xfrm>
          <a:prstGeom prst="rect">
            <a:avLst/>
          </a:prstGeom>
          <a:solidFill>
            <a:schemeClr val="bg1"/>
          </a:solidFill>
          <a:ln>
            <a:solidFill>
              <a:schemeClr val="tx1"/>
            </a:solidFill>
          </a:ln>
        </p:spPr>
        <p:txBody>
          <a:bodyPr wrap="square" rtlCol="0">
            <a:spAutoFit/>
          </a:bodyPr>
          <a:lstStyle/>
          <a:p>
            <a:pPr algn="ctr"/>
            <a:r>
              <a:rPr lang="en-US" sz="1050" dirty="0"/>
              <a:t>Note 16</a:t>
            </a:r>
          </a:p>
        </p:txBody>
      </p:sp>
      <p:sp>
        <p:nvSpPr>
          <p:cNvPr id="33" name="Rectangle 32">
            <a:extLst>
              <a:ext uri="{FF2B5EF4-FFF2-40B4-BE49-F238E27FC236}">
                <a16:creationId xmlns:a16="http://schemas.microsoft.com/office/drawing/2014/main" id="{ECFEA558-F063-4989-9433-F46C4C192CE8}"/>
              </a:ext>
            </a:extLst>
          </p:cNvPr>
          <p:cNvSpPr/>
          <p:nvPr/>
        </p:nvSpPr>
        <p:spPr>
          <a:xfrm>
            <a:off x="4914277" y="4466273"/>
            <a:ext cx="1675394" cy="307777"/>
          </a:xfrm>
          <a:prstGeom prst="rect">
            <a:avLst/>
          </a:prstGeom>
          <a:ln>
            <a:solidFill>
              <a:srgbClr val="16263A"/>
            </a:solidFill>
          </a:ln>
        </p:spPr>
        <p:txBody>
          <a:bodyPr wrap="none">
            <a:spAutoFit/>
          </a:bodyPr>
          <a:lstStyle/>
          <a:p>
            <a:pPr algn="ctr"/>
            <a:r>
              <a:rPr lang="en-US" sz="1400" dirty="0">
                <a:cs typeface="Times New Roman" pitchFamily="18" charset="0"/>
              </a:rPr>
              <a:t>Drawing not to scale</a:t>
            </a:r>
          </a:p>
        </p:txBody>
      </p:sp>
      <p:sp>
        <p:nvSpPr>
          <p:cNvPr id="4" name="TextBox 3"/>
          <p:cNvSpPr txBox="1"/>
          <p:nvPr/>
        </p:nvSpPr>
        <p:spPr>
          <a:xfrm>
            <a:off x="3747672" y="2785024"/>
            <a:ext cx="735268" cy="158235"/>
          </a:xfrm>
          <a:prstGeom prst="rect">
            <a:avLst/>
          </a:prstGeom>
          <a:solidFill>
            <a:schemeClr val="bg1"/>
          </a:solidFill>
        </p:spPr>
        <p:txBody>
          <a:bodyPr wrap="square" rtlCol="0">
            <a:spAutoFit/>
          </a:bodyPr>
          <a:lstStyle/>
          <a:p>
            <a:endParaRPr lang="en-US" dirty="0"/>
          </a:p>
        </p:txBody>
      </p:sp>
      <p:cxnSp>
        <p:nvCxnSpPr>
          <p:cNvPr id="13" name="Straight Connector 12"/>
          <p:cNvCxnSpPr/>
          <p:nvPr/>
        </p:nvCxnSpPr>
        <p:spPr>
          <a:xfrm flipV="1">
            <a:off x="4343400" y="2404317"/>
            <a:ext cx="1687280" cy="36540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93779" y="2209801"/>
            <a:ext cx="626173" cy="297118"/>
          </a:xfrm>
          <a:prstGeom prst="rect">
            <a:avLst/>
          </a:prstGeom>
          <a:solidFill>
            <a:schemeClr val="bg1"/>
          </a:solidFill>
        </p:spPr>
        <p:txBody>
          <a:bodyPr wrap="square" rtlCol="0">
            <a:spAutoFit/>
          </a:bodyPr>
          <a:lstStyle/>
          <a:p>
            <a:endParaRPr lang="en-US" dirty="0"/>
          </a:p>
        </p:txBody>
      </p:sp>
      <p:cxnSp>
        <p:nvCxnSpPr>
          <p:cNvPr id="15" name="Straight Connector 14"/>
          <p:cNvCxnSpPr/>
          <p:nvPr/>
        </p:nvCxnSpPr>
        <p:spPr>
          <a:xfrm flipV="1">
            <a:off x="4343400" y="1752871"/>
            <a:ext cx="1524000" cy="6054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02B68C-F4EE-4BAA-BE27-3FBDC76A2DE3}"/>
              </a:ext>
            </a:extLst>
          </p:cNvPr>
          <p:cNvCxnSpPr>
            <a:cxnSpLocks/>
          </p:cNvCxnSpPr>
          <p:nvPr/>
        </p:nvCxnSpPr>
        <p:spPr>
          <a:xfrm flipH="1">
            <a:off x="4742538" y="2131785"/>
            <a:ext cx="52471" cy="1383269"/>
          </a:xfrm>
          <a:prstGeom prst="line">
            <a:avLst/>
          </a:prstGeom>
          <a:ln w="127000">
            <a:solidFill>
              <a:srgbClr val="16263A"/>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0" y="3886200"/>
            <a:ext cx="609600" cy="246221"/>
          </a:xfrm>
          <a:prstGeom prst="rect">
            <a:avLst/>
          </a:prstGeom>
          <a:noFill/>
          <a:ln>
            <a:solidFill>
              <a:schemeClr val="tx1"/>
            </a:solidFill>
          </a:ln>
        </p:spPr>
        <p:txBody>
          <a:bodyPr wrap="square" rtlCol="0">
            <a:spAutoFit/>
          </a:bodyPr>
          <a:lstStyle/>
          <a:p>
            <a:r>
              <a:rPr lang="en-US" sz="1000" dirty="0"/>
              <a:t>Note 12</a:t>
            </a:r>
          </a:p>
        </p:txBody>
      </p:sp>
      <p:cxnSp>
        <p:nvCxnSpPr>
          <p:cNvPr id="24" name="Straight Arrow Connector 23"/>
          <p:cNvCxnSpPr/>
          <p:nvPr/>
        </p:nvCxnSpPr>
        <p:spPr>
          <a:xfrm flipH="1" flipV="1">
            <a:off x="4106866" y="3266024"/>
            <a:ext cx="1227134" cy="677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78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07" y="1219200"/>
            <a:ext cx="4614291" cy="6034542"/>
          </a:xfrm>
          <a:prstGeom prst="rect">
            <a:avLst/>
          </a:prstGeom>
        </p:spPr>
      </p:pic>
      <p:sp>
        <p:nvSpPr>
          <p:cNvPr id="9" name="TextBox 8"/>
          <p:cNvSpPr txBox="1"/>
          <p:nvPr/>
        </p:nvSpPr>
        <p:spPr>
          <a:xfrm>
            <a:off x="1817467" y="3196319"/>
            <a:ext cx="1518494" cy="307777"/>
          </a:xfrm>
          <a:prstGeom prst="rect">
            <a:avLst/>
          </a:prstGeom>
          <a:noFill/>
          <a:ln>
            <a:solidFill>
              <a:srgbClr val="16263A"/>
            </a:solidFill>
          </a:ln>
        </p:spPr>
        <p:txBody>
          <a:bodyPr wrap="none" rtlCol="0">
            <a:spAutoFit/>
          </a:bodyPr>
          <a:lstStyle/>
          <a:p>
            <a:pPr algn="ctr"/>
            <a:r>
              <a:rPr lang="en-US" sz="1200" dirty="0">
                <a:latin typeface="Times New Roman" pitchFamily="18" charset="0"/>
                <a:cs typeface="Times New Roman" pitchFamily="18" charset="0"/>
              </a:rPr>
              <a:t>Drawing not to </a:t>
            </a:r>
            <a:r>
              <a:rPr lang="en-US" sz="1400" dirty="0">
                <a:cs typeface="Times New Roman" pitchFamily="18" charset="0"/>
              </a:rPr>
              <a:t>scale</a:t>
            </a:r>
            <a:endParaRPr lang="en-US" sz="1200" dirty="0">
              <a:cs typeface="Times New Roman" pitchFamily="18" charset="0"/>
            </a:endParaRP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BLUE SHIRT</a:t>
            </a:r>
          </a:p>
        </p:txBody>
      </p:sp>
      <p:sp>
        <p:nvSpPr>
          <p:cNvPr id="12" name="TextBox 11"/>
          <p:cNvSpPr txBox="1"/>
          <p:nvPr/>
        </p:nvSpPr>
        <p:spPr>
          <a:xfrm>
            <a:off x="237182" y="204801"/>
            <a:ext cx="1742785"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7-12</a:t>
            </a:r>
          </a:p>
        </p:txBody>
      </p:sp>
      <p:cxnSp>
        <p:nvCxnSpPr>
          <p:cNvPr id="21" name="Straight Arrow Connector 20"/>
          <p:cNvCxnSpPr/>
          <p:nvPr/>
        </p:nvCxnSpPr>
        <p:spPr>
          <a:xfrm flipV="1">
            <a:off x="1817467" y="2743200"/>
            <a:ext cx="849533" cy="10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06737" y="1899679"/>
            <a:ext cx="468398" cy="200055"/>
          </a:xfrm>
          <a:prstGeom prst="rect">
            <a:avLst/>
          </a:prstGeom>
          <a:solidFill>
            <a:schemeClr val="bg1"/>
          </a:solidFill>
        </p:spPr>
        <p:txBody>
          <a:bodyPr wrap="none" rtlCol="0">
            <a:spAutoFit/>
          </a:bodyPr>
          <a:lstStyle/>
          <a:p>
            <a:r>
              <a:rPr lang="en-US" sz="700" dirty="0">
                <a:solidFill>
                  <a:schemeClr val="bg1"/>
                </a:solidFill>
                <a:latin typeface="Arial Rounded MT Bold" pitchFamily="34" charset="0"/>
                <a:cs typeface="Arial" pitchFamily="34" charset="0"/>
              </a:rPr>
              <a:t>Note 4</a:t>
            </a:r>
          </a:p>
        </p:txBody>
      </p:sp>
      <p:sp>
        <p:nvSpPr>
          <p:cNvPr id="24" name="TextBox 23"/>
          <p:cNvSpPr txBox="1"/>
          <p:nvPr/>
        </p:nvSpPr>
        <p:spPr>
          <a:xfrm>
            <a:off x="1700204" y="1696480"/>
            <a:ext cx="468398" cy="200055"/>
          </a:xfrm>
          <a:prstGeom prst="rect">
            <a:avLst/>
          </a:prstGeom>
          <a:solidFill>
            <a:schemeClr val="bg1"/>
          </a:solidFill>
        </p:spPr>
        <p:txBody>
          <a:bodyPr wrap="none" rtlCol="0">
            <a:spAutoFit/>
          </a:bodyPr>
          <a:lstStyle/>
          <a:p>
            <a:r>
              <a:rPr lang="en-US" sz="700" dirty="0">
                <a:latin typeface="Arial Rounded MT Bold" pitchFamily="34" charset="0"/>
                <a:cs typeface="Arial" pitchFamily="34" charset="0"/>
              </a:rPr>
              <a:t>Note 5</a:t>
            </a:r>
          </a:p>
        </p:txBody>
      </p:sp>
      <p:cxnSp>
        <p:nvCxnSpPr>
          <p:cNvPr id="27" name="Straight Arrow Connector 26"/>
          <p:cNvCxnSpPr/>
          <p:nvPr/>
        </p:nvCxnSpPr>
        <p:spPr>
          <a:xfrm flipV="1">
            <a:off x="1692869" y="2229616"/>
            <a:ext cx="364531" cy="85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378416" y="1839584"/>
            <a:ext cx="288584" cy="433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73754" y="1295400"/>
            <a:ext cx="468398" cy="200055"/>
          </a:xfrm>
          <a:prstGeom prst="rect">
            <a:avLst/>
          </a:prstGeom>
          <a:noFill/>
        </p:spPr>
        <p:txBody>
          <a:bodyPr wrap="none" rtlCol="0">
            <a:spAutoFit/>
          </a:bodyPr>
          <a:lstStyle/>
          <a:p>
            <a:r>
              <a:rPr lang="en-US" sz="700" dirty="0">
                <a:latin typeface="Arial Rounded MT Bold" pitchFamily="34" charset="0"/>
                <a:cs typeface="Arial" pitchFamily="34" charset="0"/>
              </a:rPr>
              <a:t>Note 9</a:t>
            </a:r>
          </a:p>
        </p:txBody>
      </p:sp>
      <p:cxnSp>
        <p:nvCxnSpPr>
          <p:cNvPr id="41" name="Straight Arrow Connector 40"/>
          <p:cNvCxnSpPr/>
          <p:nvPr/>
        </p:nvCxnSpPr>
        <p:spPr>
          <a:xfrm>
            <a:off x="1997860" y="1457063"/>
            <a:ext cx="288584" cy="542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A2B8B1-A6FF-4142-B58A-6FD3AEC1883E}"/>
              </a:ext>
            </a:extLst>
          </p:cNvPr>
          <p:cNvSpPr txBox="1"/>
          <p:nvPr/>
        </p:nvSpPr>
        <p:spPr>
          <a:xfrm>
            <a:off x="5105400" y="1639529"/>
            <a:ext cx="653071" cy="230832"/>
          </a:xfrm>
          <a:prstGeom prst="rect">
            <a:avLst/>
          </a:prstGeom>
          <a:noFill/>
        </p:spPr>
        <p:txBody>
          <a:bodyPr wrap="square" rtlCol="0">
            <a:spAutoFit/>
          </a:bodyPr>
          <a:lstStyle/>
          <a:p>
            <a:r>
              <a:rPr lang="en-US" sz="900" dirty="0"/>
              <a:t>Note 17</a:t>
            </a:r>
          </a:p>
        </p:txBody>
      </p:sp>
      <p:cxnSp>
        <p:nvCxnSpPr>
          <p:cNvPr id="5" name="Straight Connector 4">
            <a:extLst>
              <a:ext uri="{FF2B5EF4-FFF2-40B4-BE49-F238E27FC236}">
                <a16:creationId xmlns:a16="http://schemas.microsoft.com/office/drawing/2014/main" id="{3133B323-60B1-4CF8-8AB9-B908F03ADAB7}"/>
              </a:ext>
            </a:extLst>
          </p:cNvPr>
          <p:cNvCxnSpPr>
            <a:cxnSpLocks/>
          </p:cNvCxnSpPr>
          <p:nvPr/>
        </p:nvCxnSpPr>
        <p:spPr>
          <a:xfrm flipH="1">
            <a:off x="4587481" y="2145612"/>
            <a:ext cx="106705" cy="813807"/>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144108D-4FFA-4006-90F8-C433E081E7DF}"/>
              </a:ext>
            </a:extLst>
          </p:cNvPr>
          <p:cNvCxnSpPr>
            <a:stCxn id="2" idx="1"/>
          </p:cNvCxnSpPr>
          <p:nvPr/>
        </p:nvCxnSpPr>
        <p:spPr>
          <a:xfrm flipH="1">
            <a:off x="4724400" y="1754945"/>
            <a:ext cx="381000" cy="390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93523D-271D-4647-81C1-4799315A0700}"/>
              </a:ext>
            </a:extLst>
          </p:cNvPr>
          <p:cNvSpPr txBox="1"/>
          <p:nvPr/>
        </p:nvSpPr>
        <p:spPr>
          <a:xfrm>
            <a:off x="237182" y="3547084"/>
            <a:ext cx="6316018" cy="5539978"/>
          </a:xfrm>
          <a:prstGeom prst="rect">
            <a:avLst/>
          </a:prstGeom>
          <a:solidFill>
            <a:schemeClr val="bg1"/>
          </a:solidFill>
          <a:ln>
            <a:solidFill>
              <a:schemeClr val="tx1"/>
            </a:solidFill>
          </a:ln>
        </p:spPr>
        <p:txBody>
          <a:bodyPr wrap="square" rtlCol="0">
            <a:spAutoFit/>
          </a:bodyPr>
          <a:lstStyle/>
          <a:p>
            <a:pPr marL="228600" lvl="0" indent="-228600">
              <a:buFont typeface="+mj-lt"/>
              <a:buAutoNum type="arabicPeriod"/>
            </a:pPr>
            <a:r>
              <a:rPr lang="en-US" sz="1050" dirty="0"/>
              <a:t>Name Tag:  Mandatory wear.  Blue Plastic with white letters.  Without ribbons: centered on right side, parallel to ground and within 1 ½ inches higher/lower than topmost exposed button.  With Ribbons: Even with bottom row of ribbons, centered on right side, parallel to ground and within 1 ½ inches higher/lower than topmost exposed button.</a:t>
            </a:r>
          </a:p>
          <a:p>
            <a:pPr marL="228600" lvl="0" indent="-228600">
              <a:buFont typeface="+mj-lt"/>
              <a:buAutoNum type="arabicPeriod"/>
            </a:pPr>
            <a:r>
              <a:rPr lang="en-US" sz="1050" dirty="0"/>
              <a:t>Awareness Presentation Team (APT) Badge.  See Note 16</a:t>
            </a:r>
          </a:p>
          <a:p>
            <a:pPr marL="228600" lvl="0" indent="-228600">
              <a:buFont typeface="+mj-lt"/>
              <a:buAutoNum type="arabicPeriod"/>
            </a:pPr>
            <a:r>
              <a:rPr lang="en-US" sz="1050" dirty="0"/>
              <a:t>Unit Patch.  Centered on sleeve and ½ to 1 inch below shoulder seam.</a:t>
            </a:r>
          </a:p>
          <a:p>
            <a:pPr marL="228600" lvl="0" indent="-228600">
              <a:buFont typeface="+mj-lt"/>
              <a:buAutoNum type="arabicPeriod"/>
            </a:pPr>
            <a:r>
              <a:rPr lang="en-US" sz="1050" dirty="0"/>
              <a:t>Shoulder Tab (Metal or cloth).  Centered between unit patch and shoulder seam. If no patch, then 1 inch below shoulder seam.</a:t>
            </a:r>
          </a:p>
          <a:p>
            <a:pPr marL="228600" lvl="0" indent="-228600">
              <a:buFont typeface="+mj-lt"/>
              <a:buAutoNum type="arabicPeriod"/>
            </a:pPr>
            <a:r>
              <a:rPr lang="en-US" sz="1050" dirty="0"/>
              <a:t>Kitty Hawk Air Society Badge.  See Note 16. </a:t>
            </a:r>
          </a:p>
          <a:p>
            <a:pPr marL="228600" lvl="0" indent="-228600">
              <a:buFont typeface="+mj-lt"/>
              <a:buAutoNum type="arabicPeriod"/>
            </a:pPr>
            <a:r>
              <a:rPr lang="en-US" sz="1050" dirty="0"/>
              <a:t>Aerospace Education Foundation (AEF) Badge. See Note 16.</a:t>
            </a:r>
          </a:p>
          <a:p>
            <a:pPr marL="228600" lvl="0" indent="-228600">
              <a:buFont typeface="+mj-lt"/>
              <a:buAutoNum type="arabicPeriod"/>
            </a:pPr>
            <a:r>
              <a:rPr lang="en-US" sz="1050" dirty="0"/>
              <a:t>Distinguished Cadet Badge.  See Note 16.</a:t>
            </a:r>
          </a:p>
          <a:p>
            <a:pPr marL="228600" lvl="0" indent="-228600">
              <a:buFont typeface="+mj-lt"/>
              <a:buAutoNum type="arabicPeriod"/>
            </a:pPr>
            <a:r>
              <a:rPr lang="en-US" sz="105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p>
          <a:p>
            <a:pPr marL="228600" indent="-228600">
              <a:buFont typeface="+mj-lt"/>
              <a:buAutoNum type="arabicPeriod"/>
            </a:pPr>
            <a:r>
              <a:rPr lang="en-US" sz="1050" dirty="0"/>
              <a:t>Officers only.  When using officer cloth rank on epaulets versus miniature metal rank on collar, place as close as possible to shoulder seam.   (Use smaller female epaulets only)</a:t>
            </a:r>
          </a:p>
          <a:p>
            <a:pPr marL="228600" lvl="0" indent="-228600">
              <a:buFont typeface="+mj-lt"/>
              <a:buAutoNum type="arabicPeriod"/>
            </a:pPr>
            <a:r>
              <a:rPr lang="en-US" sz="1050" dirty="0"/>
              <a:t>Deleted.</a:t>
            </a:r>
          </a:p>
          <a:p>
            <a:pPr marL="228600" indent="-228600">
              <a:buAutoNum type="arabicPeriod"/>
            </a:pPr>
            <a:r>
              <a:rPr lang="en-US" sz="1050" dirty="0">
                <a:solidFill>
                  <a:srgbClr val="FF0000"/>
                </a:solidFill>
              </a:rPr>
              <a:t>Cadets will only wear one of the following badges, Flight Solo Badge, Unmanned Aircraft Badge, Aviation Ground School, and Flight Certificate Badge.  See Note 16 below. </a:t>
            </a:r>
          </a:p>
          <a:p>
            <a:pPr marL="228600" indent="-228600">
              <a:buAutoNum type="arabicPeriod"/>
            </a:pPr>
            <a:r>
              <a:rPr lang="en-US" sz="1050" dirty="0"/>
              <a:t>Marksmanship Badge - Marksmanship competition awards/badges may be worn on the AFJROTC uniform.  Males and females will wear the badge (may only wear one) below the ribbons on the blue shirt or service dress uniform. </a:t>
            </a:r>
            <a:r>
              <a:rPr lang="en-US" sz="1050" b="1" dirty="0"/>
              <a:t>Marksmanship badges will not be worn with medals.</a:t>
            </a:r>
            <a:endParaRPr lang="en-US" sz="1050" dirty="0"/>
          </a:p>
          <a:p>
            <a:pPr marL="228600" lvl="0" indent="-228600">
              <a:buFont typeface="+mj-lt"/>
              <a:buAutoNum type="arabicPeriod"/>
            </a:pPr>
            <a:r>
              <a:rPr lang="en-US" sz="1050" dirty="0"/>
              <a:t>AFJROTC Patch (white, Lamp of Knowledge), mandatory.  Center ½ to 1 inch below left shoulder seam </a:t>
            </a:r>
          </a:p>
          <a:p>
            <a:pPr marL="228600" lvl="0" indent="-228600">
              <a:buFont typeface="+mj-lt"/>
              <a:buAutoNum type="arabicPeriod"/>
            </a:pPr>
            <a:r>
              <a:rPr lang="en-US" sz="1050" dirty="0"/>
              <a:t>Model Rocketry Badge.  See Note 16.</a:t>
            </a:r>
          </a:p>
          <a:p>
            <a:pPr marL="228600" lvl="0" indent="-228600">
              <a:buFont typeface="+mj-lt"/>
              <a:buAutoNum type="arabicPeriod"/>
            </a:pPr>
            <a:r>
              <a:rPr lang="en-US" sz="1050" dirty="0"/>
              <a:t>Ribbons are optional. Wear all, some or no ribbons earned.  If worn, center ribbons on wearer’s left, parallel with ground. Align bottom of the ribbons with the bottom of the name tag.  </a:t>
            </a:r>
          </a:p>
          <a:p>
            <a:pPr marL="228600" indent="-228600">
              <a:buFontTx/>
              <a:buAutoNum type="arabicPeriod"/>
            </a:pPr>
            <a:r>
              <a:rPr lang="en-US" sz="105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then the Awareness Presentation Team Badge and lastly the CyberPatriot National Finalist Badge</a:t>
            </a:r>
            <a:r>
              <a:rPr lang="en-US" sz="1050" dirty="0">
                <a:solidFill>
                  <a:srgbClr val="FF0000"/>
                </a:solidFill>
              </a:rPr>
              <a:t>. No more than one Flight badge is authorized.</a:t>
            </a:r>
          </a:p>
          <a:p>
            <a:pPr marL="228600" indent="-228600">
              <a:buFont typeface="+mj-lt"/>
              <a:buAutoNum type="arabicPeriod"/>
            </a:pPr>
            <a:r>
              <a:rPr lang="en-US" sz="1050" dirty="0"/>
              <a:t>Shoulder Cord.  No wider than 1 inch and will be grounded to the seam of the left shoulder under the epaulet. May be solid or multi-colored.  </a:t>
            </a:r>
          </a:p>
          <a:p>
            <a:pPr marL="228600" lvl="0" indent="-228600">
              <a:buFont typeface="+mj-lt"/>
              <a:buAutoNum type="arabicPeriod"/>
            </a:pPr>
            <a:r>
              <a:rPr lang="en-US" sz="1050" b="1" dirty="0"/>
              <a:t>Medals (regardless of what type) are not authorized for wear on this uniform. </a:t>
            </a:r>
            <a:endParaRPr lang="en-US" sz="1050" dirty="0"/>
          </a:p>
        </p:txBody>
      </p:sp>
      <p:sp>
        <p:nvSpPr>
          <p:cNvPr id="4" name="TextBox 3"/>
          <p:cNvSpPr txBox="1"/>
          <p:nvPr/>
        </p:nvSpPr>
        <p:spPr>
          <a:xfrm>
            <a:off x="4923084" y="2429814"/>
            <a:ext cx="521297" cy="215444"/>
          </a:xfrm>
          <a:prstGeom prst="rect">
            <a:avLst/>
          </a:prstGeom>
          <a:solidFill>
            <a:schemeClr val="bg1"/>
          </a:solidFill>
        </p:spPr>
        <p:txBody>
          <a:bodyPr wrap="square" rtlCol="0">
            <a:spAutoFit/>
          </a:bodyPr>
          <a:lstStyle/>
          <a:p>
            <a:r>
              <a:rPr lang="en-US" sz="800" dirty="0"/>
              <a:t>Note 12</a:t>
            </a:r>
          </a:p>
        </p:txBody>
      </p:sp>
      <p:sp>
        <p:nvSpPr>
          <p:cNvPr id="20" name="TextBox 19"/>
          <p:cNvSpPr txBox="1"/>
          <p:nvPr/>
        </p:nvSpPr>
        <p:spPr>
          <a:xfrm>
            <a:off x="4102022" y="2474916"/>
            <a:ext cx="413549" cy="116049"/>
          </a:xfrm>
          <a:prstGeom prst="rect">
            <a:avLst/>
          </a:prstGeom>
          <a:solidFill>
            <a:schemeClr val="bg1"/>
          </a:solidFill>
        </p:spPr>
        <p:txBody>
          <a:bodyPr wrap="square" rtlCol="0">
            <a:spAutoFit/>
          </a:bodyPr>
          <a:lstStyle/>
          <a:p>
            <a:endParaRPr lang="en-US" dirty="0"/>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73227" t="815" r="763" b="16834"/>
          <a:stretch/>
        </p:blipFill>
        <p:spPr>
          <a:xfrm>
            <a:off x="4150986" y="3041878"/>
            <a:ext cx="205103" cy="308881"/>
          </a:xfrm>
          <a:prstGeom prst="rect">
            <a:avLst/>
          </a:prstGeom>
        </p:spPr>
      </p:pic>
      <p:cxnSp>
        <p:nvCxnSpPr>
          <p:cNvPr id="7" name="Straight Arrow Connector 6"/>
          <p:cNvCxnSpPr/>
          <p:nvPr/>
        </p:nvCxnSpPr>
        <p:spPr>
          <a:xfrm flipH="1">
            <a:off x="4384828" y="2550051"/>
            <a:ext cx="615790" cy="559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38601" y="2166491"/>
            <a:ext cx="414126" cy="1491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9513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84" y="1580764"/>
            <a:ext cx="4191000" cy="5631505"/>
          </a:xfrm>
          <a:prstGeom prst="rect">
            <a:avLst/>
          </a:prstGeom>
        </p:spPr>
      </p:pic>
      <p:sp>
        <p:nvSpPr>
          <p:cNvPr id="3" name="TextBox 2"/>
          <p:cNvSpPr txBox="1"/>
          <p:nvPr/>
        </p:nvSpPr>
        <p:spPr>
          <a:xfrm>
            <a:off x="343770" y="3159562"/>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1</a:t>
            </a:r>
          </a:p>
        </p:txBody>
      </p:sp>
      <p:sp>
        <p:nvSpPr>
          <p:cNvPr id="4" name="TextBox 3"/>
          <p:cNvSpPr txBox="1"/>
          <p:nvPr/>
        </p:nvSpPr>
        <p:spPr>
          <a:xfrm>
            <a:off x="5791200" y="30480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4</a:t>
            </a:r>
          </a:p>
        </p:txBody>
      </p:sp>
      <p:cxnSp>
        <p:nvCxnSpPr>
          <p:cNvPr id="6" name="Straight Arrow Connector 5"/>
          <p:cNvCxnSpPr>
            <a:stCxn id="4" idx="1"/>
          </p:cNvCxnSpPr>
          <p:nvPr/>
        </p:nvCxnSpPr>
        <p:spPr>
          <a:xfrm flipH="1" flipV="1">
            <a:off x="4828566" y="3171110"/>
            <a:ext cx="962634"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3"/>
          </p:cNvCxnSpPr>
          <p:nvPr/>
        </p:nvCxnSpPr>
        <p:spPr>
          <a:xfrm flipV="1">
            <a:off x="933996" y="3159562"/>
            <a:ext cx="1352004" cy="12311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1437" y="4836616"/>
            <a:ext cx="4844141" cy="3462486"/>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t>* AFJROTC Command Patch (mandatory). </a:t>
            </a:r>
            <a:r>
              <a:rPr lang="en-US" sz="1100" b="1" dirty="0">
                <a:highlight>
                  <a:srgbClr val="FFFF00"/>
                </a:highlight>
              </a:rPr>
              <a:t>Patches may be sewn directly onto the flight suit or  attached using Velcro</a:t>
            </a:r>
            <a:r>
              <a:rPr lang="en-US" sz="1100" dirty="0"/>
              <a:t>.  This style of patch may only be worn on the Flight Suit.  Cadets can only wear ONE ground school, flight solo or flight certificate badges upon successful completion one of  those. </a:t>
            </a:r>
            <a:r>
              <a:rPr lang="en-US" sz="1100" dirty="0">
                <a:highlight>
                  <a:srgbClr val="FFFF00"/>
                </a:highlight>
              </a:rPr>
              <a:t>(see Ops Supplement, Chapter 7, paras 7.2.1 - 7.2.4).</a:t>
            </a:r>
          </a:p>
          <a:p>
            <a:pPr marL="228600" indent="-228600">
              <a:buFont typeface="+mj-lt"/>
              <a:buAutoNum type="arabicPeriod"/>
            </a:pPr>
            <a:r>
              <a:rPr lang="en-US" sz="1100" dirty="0"/>
              <a:t>The unit patch will be worn on the right sleeve (shoulder) of the Flight Suit, if the unit patch is unavailable then the white, Lamp of Knowledge will be worn.  </a:t>
            </a:r>
            <a:r>
              <a:rPr lang="en-US" sz="1100" b="1" dirty="0">
                <a:highlight>
                  <a:srgbClr val="FFFF00"/>
                </a:highlight>
              </a:rPr>
              <a:t>Patches may be sewn directly onto the flight suit or  attached using Velcro.</a:t>
            </a:r>
          </a:p>
          <a:p>
            <a:pPr marL="228600" indent="-228600">
              <a:buFont typeface="+mj-lt"/>
              <a:buAutoNum type="arabicPeriod"/>
            </a:pPr>
            <a:r>
              <a:rPr lang="en-US" sz="1100" dirty="0"/>
              <a:t>* American Flag Patch (mandatory) on left shoulder. </a:t>
            </a:r>
            <a:r>
              <a:rPr lang="en-US" sz="1100" b="1" dirty="0">
                <a:highlight>
                  <a:srgbClr val="FFFF00"/>
                </a:highlight>
              </a:rPr>
              <a:t>Patches may be sewn directly onto the flight suit or  attached using Velcro .</a:t>
            </a:r>
          </a:p>
          <a:p>
            <a:pPr marL="228600" indent="-228600">
              <a:buFont typeface="+mj-lt"/>
              <a:buAutoNum type="arabicPeriod"/>
            </a:pPr>
            <a:r>
              <a:rPr lang="en-US" sz="1100" dirty="0"/>
              <a:t>Cadet Name Patch (mandatory). </a:t>
            </a:r>
            <a:r>
              <a:rPr lang="en-US" sz="1100" dirty="0">
                <a:highlight>
                  <a:srgbClr val="FFFF00"/>
                </a:highlight>
              </a:rPr>
              <a:t>Velcro attached only</a:t>
            </a:r>
            <a:r>
              <a:rPr lang="en-US" sz="1100" dirty="0"/>
              <a:t>.  Black background with silver </a:t>
            </a:r>
            <a:r>
              <a:rPr lang="en-US" sz="1100" dirty="0">
                <a:highlight>
                  <a:srgbClr val="FFFF00"/>
                </a:highlight>
              </a:rPr>
              <a:t>or white border </a:t>
            </a:r>
            <a:r>
              <a:rPr lang="en-US" sz="1100" dirty="0"/>
              <a:t>(if unit has a unit patch, units may substitute background color/border with unit patch colors).  Cadet Name Badge – Top line will be Cadet Name and second line will be “CADET AFJROTC”.</a:t>
            </a:r>
          </a:p>
          <a:p>
            <a:pPr marL="228600" indent="-228600">
              <a:buFont typeface="+mj-lt"/>
              <a:buAutoNum type="arabicPeriod"/>
            </a:pPr>
            <a:r>
              <a:rPr lang="en-US" sz="1100" dirty="0">
                <a:highlight>
                  <a:srgbClr val="FFFF00"/>
                </a:highlight>
              </a:rPr>
              <a:t>See paras 7.2.4 and 7.2.5.1 for </a:t>
            </a:r>
            <a:r>
              <a:rPr lang="en-US" sz="1100">
                <a:highlight>
                  <a:srgbClr val="FFFF00"/>
                </a:highlight>
              </a:rPr>
              <a:t>more details on flight suit wear.</a:t>
            </a:r>
            <a:endParaRPr lang="en-US" sz="1100" dirty="0">
              <a:highlight>
                <a:srgbClr val="FFFF00"/>
              </a:highlight>
            </a:endParaRPr>
          </a:p>
          <a:p>
            <a:pPr marL="171450" indent="-171450">
              <a:buFont typeface="Arial" panose="020B0604020202020204" pitchFamily="34" charset="0"/>
              <a:buChar char="•"/>
            </a:pPr>
            <a:r>
              <a:rPr lang="en-US" sz="1100" dirty="0"/>
              <a:t>Flight patches and Velcro may be purchased from a vendor using MilPer funds.</a:t>
            </a:r>
          </a:p>
          <a:p>
            <a:pPr marL="171450" indent="-171450">
              <a:buFont typeface="Arial" panose="020B0604020202020204" pitchFamily="34" charset="0"/>
              <a:buChar char="•"/>
            </a:pPr>
            <a:r>
              <a:rPr lang="en-US" sz="1100" b="1" dirty="0"/>
              <a:t>Flight Suits maybe purchased through WINGS/FEDMALL (contact HQ Logistics for assistance.)</a:t>
            </a:r>
          </a:p>
          <a:p>
            <a:pPr marL="171450" indent="-171450">
              <a:buFont typeface="Arial" panose="020B0604020202020204" pitchFamily="34" charset="0"/>
              <a:buChar char="•"/>
            </a:pPr>
            <a:r>
              <a:rPr lang="en-US" sz="1050" dirty="0">
                <a:highlight>
                  <a:srgbClr val="FFFF00"/>
                </a:highlight>
              </a:rPr>
              <a:t>Flight Suits are accountable uniforms items and must be issued/returned via WINGS</a:t>
            </a:r>
            <a:r>
              <a:rPr lang="en-US" sz="1050" dirty="0"/>
              <a:t>.</a:t>
            </a: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FLIGHT SUIT (Male and Female)</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7-13</a:t>
            </a:r>
          </a:p>
          <a:p>
            <a:endParaRPr lang="en-US" dirty="0">
              <a:latin typeface="Times New Roman" pitchFamily="18" charset="0"/>
              <a:cs typeface="Times New Roman" pitchFamily="18" charset="0"/>
            </a:endParaRPr>
          </a:p>
        </p:txBody>
      </p:sp>
      <p:cxnSp>
        <p:nvCxnSpPr>
          <p:cNvPr id="16" name="Straight Connector 15"/>
          <p:cNvCxnSpPr/>
          <p:nvPr/>
        </p:nvCxnSpPr>
        <p:spPr>
          <a:xfrm>
            <a:off x="2133600" y="3352800"/>
            <a:ext cx="838200" cy="533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62600" y="2226230"/>
            <a:ext cx="605956" cy="2883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19800" y="2086689"/>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3</a:t>
            </a:r>
          </a:p>
        </p:txBody>
      </p:sp>
      <p:cxnSp>
        <p:nvCxnSpPr>
          <p:cNvPr id="29" name="Straight Arrow Connector 28"/>
          <p:cNvCxnSpPr/>
          <p:nvPr/>
        </p:nvCxnSpPr>
        <p:spPr>
          <a:xfrm>
            <a:off x="650246" y="2332910"/>
            <a:ext cx="506539" cy="25925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270584" y="2469790"/>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5423484" y="2401665"/>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13290" y="22098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2</a:t>
            </a:r>
          </a:p>
        </p:txBody>
      </p:sp>
      <p:pic>
        <p:nvPicPr>
          <p:cNvPr id="18" name="Picture Placeholder 4"/>
          <p:cNvPicPr>
            <a:picLocks noChangeAspect="1"/>
          </p:cNvPicPr>
          <p:nvPr/>
        </p:nvPicPr>
        <p:blipFill>
          <a:blip r:embed="rId3" cstate="print">
            <a:extLst>
              <a:ext uri="{28A0092B-C50C-407E-A947-70E740481C1C}">
                <a14:useLocalDpi xmlns:a14="http://schemas.microsoft.com/office/drawing/2010/main" val="0"/>
              </a:ext>
            </a:extLst>
          </a:blip>
          <a:srcRect t="6592" b="6592"/>
          <a:stretch>
            <a:fillRect/>
          </a:stretch>
        </p:blipFill>
        <p:spPr>
          <a:xfrm>
            <a:off x="3609366" y="2942304"/>
            <a:ext cx="1219200" cy="557626"/>
          </a:xfrm>
          <a:prstGeom prst="roundRect">
            <a:avLst>
              <a:gd name="adj" fmla="val 1858"/>
            </a:avLst>
          </a:prstGeom>
        </p:spPr>
      </p:pic>
    </p:spTree>
    <p:extLst>
      <p:ext uri="{BB962C8B-B14F-4D97-AF65-F5344CB8AC3E}">
        <p14:creationId xmlns:p14="http://schemas.microsoft.com/office/powerpoint/2010/main" val="319201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0600" y="5772788"/>
            <a:ext cx="6095999" cy="286232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200" dirty="0"/>
              <a:t>The blue or white long-sleeve shirt will be plain, knit or woven, commercial type with a short or medium point collar, with button or French cuffs.</a:t>
            </a:r>
          </a:p>
          <a:p>
            <a:pPr marL="228600" indent="-228600">
              <a:buFont typeface="+mj-lt"/>
              <a:buAutoNum type="arabicPeriod"/>
            </a:pPr>
            <a:r>
              <a:rPr lang="en-US" sz="1200" dirty="0"/>
              <a:t>Enlisted members do not need to wear two sets of ranks on the semi-formal uniform.</a:t>
            </a:r>
          </a:p>
          <a:p>
            <a:pPr marL="228600" indent="-228600">
              <a:buFont typeface="+mj-lt"/>
              <a:buAutoNum type="arabicPeriod"/>
            </a:pPr>
            <a:r>
              <a:rPr lang="en-US" sz="1200" dirty="0"/>
              <a:t>The Silver Name Tag will not be worn on the semi-formal dress uniform. </a:t>
            </a:r>
          </a:p>
          <a:p>
            <a:pPr marL="228600" indent="-228600">
              <a:buFont typeface="+mj-lt"/>
              <a:buAutoNum type="arabicPeriod"/>
            </a:pPr>
            <a:r>
              <a:rPr lang="en-US" sz="1200" dirty="0"/>
              <a:t>Black or Blue bow tie may be worn with the semi-formal uniform (white shirt only).</a:t>
            </a:r>
          </a:p>
          <a:p>
            <a:pPr marL="228600" indent="-228600">
              <a:buFont typeface="+mj-lt"/>
              <a:buAutoNum type="arabicPeriod"/>
            </a:pPr>
            <a:r>
              <a:rPr lang="en-US" sz="1200" dirty="0"/>
              <a:t>Large medals will be worn on the semi-formal uniform coat ½ inch below the top of the welt of the pocket, centered on the pocket. If medals are worn, ribbons will not be worn (no mixing). </a:t>
            </a:r>
          </a:p>
          <a:p>
            <a:pPr marL="228600" indent="-228600">
              <a:buFont typeface="+mj-lt"/>
              <a:buAutoNum type="arabicPeriod"/>
            </a:pPr>
            <a:r>
              <a:rPr lang="en-US" sz="1200" dirty="0"/>
              <a:t>AFJROTC ribbons may be worn on the semi-formal uniform.  If ribbons are worn, medals will not be worn (no mixing). </a:t>
            </a:r>
          </a:p>
          <a:p>
            <a:pPr marL="228600" indent="-228600">
              <a:buFont typeface="+mj-lt"/>
              <a:buAutoNum type="arabicPeriod"/>
            </a:pPr>
            <a:r>
              <a:rPr lang="en-US" sz="1200" dirty="0"/>
              <a:t>Authorized badges may be worn on the semi-form dress uniform.   If medals are worn, badges that are normally worn directly under the ribbon rack will not be worn.</a:t>
            </a:r>
          </a:p>
          <a:p>
            <a:pPr marL="228600" indent="-228600">
              <a:buFont typeface="+mj-lt"/>
              <a:buAutoNum type="arabicPeriod"/>
            </a:pPr>
            <a:r>
              <a:rPr lang="en-US" sz="1200" dirty="0"/>
              <a:t>Headgear is not worn with the semi-formal dress uniform.</a:t>
            </a:r>
          </a:p>
          <a:p>
            <a:pPr marL="228600" indent="-228600">
              <a:buFont typeface="+mj-lt"/>
              <a:buAutoNum type="arabicPeriod"/>
            </a:pPr>
            <a:r>
              <a:rPr lang="en-US" sz="1200" dirty="0"/>
              <a:t>Per Chapter 7 para 7.8.4.8.  </a:t>
            </a:r>
            <a:r>
              <a:rPr lang="en-US" sz="1200" b="1" dirty="0"/>
              <a:t>Mess Dress Uniforms are not authorized for wear by AFJROTC cadets.</a:t>
            </a:r>
            <a:endParaRPr lang="en-US" sz="1200"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Semi-Formal Dress Uniform</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7-14</a:t>
            </a:r>
          </a:p>
          <a:p>
            <a:endParaRPr lang="en-US"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9495" t="12942" r="19328" b="8236"/>
          <a:stretch/>
        </p:blipFill>
        <p:spPr>
          <a:xfrm rot="5400000">
            <a:off x="630478" y="1561323"/>
            <a:ext cx="2286000" cy="31257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465" y="1981200"/>
            <a:ext cx="3166534" cy="2275368"/>
          </a:xfrm>
          <a:prstGeom prst="rect">
            <a:avLst/>
          </a:prstGeom>
        </p:spPr>
      </p:pic>
      <p:sp>
        <p:nvSpPr>
          <p:cNvPr id="4" name="TextBox 3"/>
          <p:cNvSpPr txBox="1"/>
          <p:nvPr/>
        </p:nvSpPr>
        <p:spPr>
          <a:xfrm>
            <a:off x="237182" y="1371600"/>
            <a:ext cx="871392" cy="369332"/>
          </a:xfrm>
          <a:prstGeom prst="rect">
            <a:avLst/>
          </a:prstGeom>
          <a:noFill/>
          <a:ln w="9525">
            <a:solidFill>
              <a:schemeClr val="tx1"/>
            </a:solidFill>
          </a:ln>
        </p:spPr>
        <p:txBody>
          <a:bodyPr wrap="square" rtlCol="0">
            <a:spAutoFit/>
          </a:bodyPr>
          <a:lstStyle/>
          <a:p>
            <a:pPr algn="ctr"/>
            <a:r>
              <a:rPr lang="en-US" dirty="0"/>
              <a:t>Note 1</a:t>
            </a:r>
          </a:p>
        </p:txBody>
      </p:sp>
      <p:sp>
        <p:nvSpPr>
          <p:cNvPr id="12" name="TextBox 11"/>
          <p:cNvSpPr txBox="1"/>
          <p:nvPr/>
        </p:nvSpPr>
        <p:spPr>
          <a:xfrm>
            <a:off x="3344482" y="4654552"/>
            <a:ext cx="871392" cy="369332"/>
          </a:xfrm>
          <a:prstGeom prst="rect">
            <a:avLst/>
          </a:prstGeom>
          <a:noFill/>
          <a:ln w="9525">
            <a:solidFill>
              <a:schemeClr val="tx1"/>
            </a:solidFill>
          </a:ln>
        </p:spPr>
        <p:txBody>
          <a:bodyPr wrap="square" rtlCol="0">
            <a:spAutoFit/>
          </a:bodyPr>
          <a:lstStyle/>
          <a:p>
            <a:pPr algn="ctr"/>
            <a:r>
              <a:rPr lang="en-US" dirty="0"/>
              <a:t>Note 4</a:t>
            </a:r>
          </a:p>
        </p:txBody>
      </p:sp>
      <p:sp>
        <p:nvSpPr>
          <p:cNvPr id="13" name="TextBox 12"/>
          <p:cNvSpPr txBox="1"/>
          <p:nvPr/>
        </p:nvSpPr>
        <p:spPr>
          <a:xfrm>
            <a:off x="5486400" y="4654552"/>
            <a:ext cx="871392" cy="369332"/>
          </a:xfrm>
          <a:prstGeom prst="rect">
            <a:avLst/>
          </a:prstGeom>
          <a:noFill/>
          <a:ln w="9525">
            <a:solidFill>
              <a:schemeClr val="tx1"/>
            </a:solidFill>
          </a:ln>
        </p:spPr>
        <p:txBody>
          <a:bodyPr wrap="square" rtlCol="0">
            <a:spAutoFit/>
          </a:bodyPr>
          <a:lstStyle/>
          <a:p>
            <a:pPr algn="ctr"/>
            <a:r>
              <a:rPr lang="en-US" dirty="0"/>
              <a:t>Note 5</a:t>
            </a:r>
          </a:p>
        </p:txBody>
      </p:sp>
      <p:sp>
        <p:nvSpPr>
          <p:cNvPr id="14" name="TextBox 13"/>
          <p:cNvSpPr txBox="1"/>
          <p:nvPr/>
        </p:nvSpPr>
        <p:spPr>
          <a:xfrm>
            <a:off x="2209800" y="1370291"/>
            <a:ext cx="871392" cy="369332"/>
          </a:xfrm>
          <a:prstGeom prst="rect">
            <a:avLst/>
          </a:prstGeom>
          <a:noFill/>
          <a:ln w="9525">
            <a:solidFill>
              <a:schemeClr val="tx1"/>
            </a:solidFill>
          </a:ln>
        </p:spPr>
        <p:txBody>
          <a:bodyPr wrap="square" rtlCol="0">
            <a:spAutoFit/>
          </a:bodyPr>
          <a:lstStyle/>
          <a:p>
            <a:pPr algn="ctr"/>
            <a:r>
              <a:rPr lang="en-US" dirty="0"/>
              <a:t>Note 2</a:t>
            </a:r>
          </a:p>
        </p:txBody>
      </p:sp>
      <p:cxnSp>
        <p:nvCxnSpPr>
          <p:cNvPr id="7" name="Straight Arrow Connector 6"/>
          <p:cNvCxnSpPr/>
          <p:nvPr/>
        </p:nvCxnSpPr>
        <p:spPr>
          <a:xfrm flipV="1">
            <a:off x="3581400" y="2667000"/>
            <a:ext cx="1143000" cy="198755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p:cNvCxnSpPr>
          <p:nvPr/>
        </p:nvCxnSpPr>
        <p:spPr>
          <a:xfrm flipH="1" flipV="1">
            <a:off x="5638800" y="4114800"/>
            <a:ext cx="283296" cy="5397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057400" y="1739623"/>
            <a:ext cx="457200" cy="6225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108574" y="1739623"/>
            <a:ext cx="491626" cy="5463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5888" y="4657953"/>
            <a:ext cx="871392" cy="369332"/>
          </a:xfrm>
          <a:prstGeom prst="rect">
            <a:avLst/>
          </a:prstGeom>
          <a:noFill/>
          <a:ln w="9525">
            <a:solidFill>
              <a:schemeClr val="tx1"/>
            </a:solidFill>
          </a:ln>
        </p:spPr>
        <p:txBody>
          <a:bodyPr wrap="square" rtlCol="0">
            <a:spAutoFit/>
          </a:bodyPr>
          <a:lstStyle/>
          <a:p>
            <a:pPr algn="ctr"/>
            <a:r>
              <a:rPr lang="en-US" dirty="0"/>
              <a:t>Note 3</a:t>
            </a:r>
          </a:p>
        </p:txBody>
      </p:sp>
      <p:cxnSp>
        <p:nvCxnSpPr>
          <p:cNvPr id="23" name="Straight Arrow Connector 22"/>
          <p:cNvCxnSpPr/>
          <p:nvPr/>
        </p:nvCxnSpPr>
        <p:spPr>
          <a:xfrm flipV="1">
            <a:off x="449116" y="3352801"/>
            <a:ext cx="659458" cy="127975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28613" y="3487689"/>
            <a:ext cx="3009987" cy="11342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90792" y="1353337"/>
            <a:ext cx="871392" cy="369332"/>
          </a:xfrm>
          <a:prstGeom prst="rect">
            <a:avLst/>
          </a:prstGeom>
          <a:noFill/>
          <a:ln w="9525">
            <a:solidFill>
              <a:schemeClr val="tx1"/>
            </a:solidFill>
          </a:ln>
        </p:spPr>
        <p:txBody>
          <a:bodyPr wrap="square" rtlCol="0">
            <a:spAutoFit/>
          </a:bodyPr>
          <a:lstStyle/>
          <a:p>
            <a:pPr algn="ctr"/>
            <a:r>
              <a:rPr lang="en-US" dirty="0"/>
              <a:t>Note 7</a:t>
            </a:r>
          </a:p>
        </p:txBody>
      </p:sp>
      <p:cxnSp>
        <p:nvCxnSpPr>
          <p:cNvPr id="24" name="Straight Arrow Connector 23"/>
          <p:cNvCxnSpPr/>
          <p:nvPr/>
        </p:nvCxnSpPr>
        <p:spPr>
          <a:xfrm>
            <a:off x="4057607" y="1800402"/>
            <a:ext cx="95293" cy="110377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933" y="2913212"/>
            <a:ext cx="564485" cy="688624"/>
          </a:xfrm>
          <a:prstGeom prst="rect">
            <a:avLst/>
          </a:prstGeom>
        </p:spPr>
      </p:pic>
      <p:sp>
        <p:nvSpPr>
          <p:cNvPr id="26" name="TextBox 25"/>
          <p:cNvSpPr txBox="1"/>
          <p:nvPr/>
        </p:nvSpPr>
        <p:spPr>
          <a:xfrm>
            <a:off x="1711090" y="4654552"/>
            <a:ext cx="871392" cy="369332"/>
          </a:xfrm>
          <a:prstGeom prst="rect">
            <a:avLst/>
          </a:prstGeom>
          <a:noFill/>
          <a:ln w="9525">
            <a:solidFill>
              <a:schemeClr val="tx1"/>
            </a:solidFill>
          </a:ln>
        </p:spPr>
        <p:txBody>
          <a:bodyPr wrap="square" rtlCol="0">
            <a:spAutoFit/>
          </a:bodyPr>
          <a:lstStyle/>
          <a:p>
            <a:pPr algn="ctr"/>
            <a:r>
              <a:rPr lang="en-US" dirty="0"/>
              <a:t>Note 6</a:t>
            </a:r>
          </a:p>
        </p:txBody>
      </p:sp>
      <p:cxnSp>
        <p:nvCxnSpPr>
          <p:cNvPr id="28" name="Straight Arrow Connector 27"/>
          <p:cNvCxnSpPr>
            <a:stCxn id="26" idx="0"/>
          </p:cNvCxnSpPr>
          <p:nvPr/>
        </p:nvCxnSpPr>
        <p:spPr>
          <a:xfrm flipV="1">
            <a:off x="2146786" y="3397923"/>
            <a:ext cx="171820" cy="12566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60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8985" y="4647941"/>
            <a:ext cx="6562815" cy="417037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t>Solid Color white, dark blue or black ONLY, with AFJROTC officer rank  insignia or mini-Hap Arnold Insignia pin.  The former officer/enlisted flight cap emblems will not be worn on the beret.  The wear of a “Beret Flash” or mini unit patch is not authorized.  </a:t>
            </a:r>
          </a:p>
          <a:p>
            <a:pPr marL="228600" indent="-228600">
              <a:buFont typeface="+mj-lt"/>
              <a:buAutoNum type="arabicPeriod"/>
            </a:pPr>
            <a:r>
              <a:rPr lang="en-US" sz="1100" dirty="0"/>
              <a:t>Shoulder Cord. Cadets are authorized to wear </a:t>
            </a:r>
            <a:r>
              <a:rPr lang="en-US" sz="1100" b="1" u="sng" dirty="0"/>
              <a:t>one shoulder cord </a:t>
            </a:r>
            <a:r>
              <a:rPr lang="en-US" sz="1100" dirty="0"/>
              <a:t>on the left shoulder.  This will be a single “infantry” style cord, without metal tips, no more than 1-inch wide. On the blue shirt the cord will be under the epaulet, grounded to the left shoulder seam and pinned to the shoulder with the pin hidden beneath the cord. May be solid or  multi-colored.  </a:t>
            </a:r>
          </a:p>
          <a:p>
            <a:pPr marL="228600" lvl="0" indent="-228600">
              <a:buFont typeface="+mj-lt"/>
              <a:buAutoNum type="arabicPeriod"/>
            </a:pPr>
            <a:r>
              <a:rPr lang="en-US" sz="1100" dirty="0"/>
              <a:t>Blue/Silver Name Tags and ribbons may be omitted on uniforms where a drill rifle or other equipment may damage the item or injure the performing member.  </a:t>
            </a:r>
            <a:r>
              <a:rPr lang="en-US" sz="1100" b="1" dirty="0"/>
              <a:t>This does not apply to uniforms worn during regular uniform days.</a:t>
            </a:r>
          </a:p>
          <a:p>
            <a:pPr marL="228600" indent="-228600">
              <a:buFont typeface="+mj-lt"/>
              <a:buAutoNum type="arabicPeriod"/>
            </a:pPr>
            <a:r>
              <a:rPr lang="en-US" sz="1100" dirty="0"/>
              <a:t>Blue pants may be modified to have a ¾ inch stripe on the outside length of the pants, silver,  blue, or black only. </a:t>
            </a:r>
            <a:r>
              <a:rPr lang="en-US" sz="1100" b="1" dirty="0"/>
              <a:t>These items will not be worn on regular uniform days. </a:t>
            </a:r>
            <a:r>
              <a:rPr lang="en-US" sz="1100" dirty="0"/>
              <a:t>.  </a:t>
            </a:r>
          </a:p>
          <a:p>
            <a:pPr marL="228600" indent="-228600">
              <a:buFont typeface="+mj-lt"/>
              <a:buAutoNum type="arabicPeriod"/>
            </a:pPr>
            <a:r>
              <a:rPr lang="en-US" sz="1100" dirty="0"/>
              <a:t>Solid color ascots may be worn (embroidery or a unit patch is authorized on the ascot), colors may be locally-determined (school colors), but must be conservative and in good taste, and defined in the Cadet Guide or Unit Operations Instruction.  </a:t>
            </a:r>
            <a:r>
              <a:rPr lang="en-US" sz="1100" b="1" dirty="0"/>
              <a:t>Ascots will not be worn on regular uniform days.</a:t>
            </a:r>
          </a:p>
          <a:p>
            <a:pPr marL="228600" indent="-228600">
              <a:buFont typeface="+mj-lt"/>
              <a:buAutoNum type="arabicPeriod"/>
            </a:pPr>
            <a:r>
              <a:rPr lang="en-US" sz="1100" b="1" dirty="0"/>
              <a:t>Embroidery on the Air Force blue drill team uniform is not authorized, </a:t>
            </a:r>
            <a:r>
              <a:rPr lang="en-US" sz="1100" dirty="0"/>
              <a:t>i.e., on the back of the blue shirt collar or shoulder yoke.  </a:t>
            </a:r>
          </a:p>
          <a:p>
            <a:pPr marL="228600" indent="-228600">
              <a:buFont typeface="+mj-lt"/>
              <a:buAutoNum type="arabicPeriod"/>
            </a:pPr>
            <a:r>
              <a:rPr lang="en-US" sz="1100" b="1" dirty="0"/>
              <a:t>Specialized unit rank/shoulder boards are not authorized.</a:t>
            </a:r>
            <a:r>
              <a:rPr lang="en-US" sz="1100" dirty="0"/>
              <a:t> </a:t>
            </a:r>
          </a:p>
          <a:p>
            <a:pPr marL="228600" indent="-228600">
              <a:buFont typeface="+mj-lt"/>
              <a:buAutoNum type="arabicPeriod"/>
            </a:pPr>
            <a:r>
              <a:rPr lang="en-US" sz="1100" b="1" dirty="0"/>
              <a:t>Wrist bands are not authorized. </a:t>
            </a:r>
          </a:p>
          <a:p>
            <a:pPr marL="228600" indent="-228600">
              <a:buFont typeface="+mj-lt"/>
              <a:buAutoNum type="arabicPeriod"/>
            </a:pPr>
            <a:r>
              <a:rPr lang="en-US" sz="1100" dirty="0"/>
              <a:t>AFJROTC Patch (white, Lamp of Knowledge), mandatory.  Center ½ to 1 inch below left shoulder seam.</a:t>
            </a:r>
          </a:p>
          <a:p>
            <a:pPr marL="228600" indent="-228600">
              <a:buFont typeface="+mj-lt"/>
              <a:buAutoNum type="arabicPeriod"/>
            </a:pPr>
            <a:r>
              <a:rPr lang="en-US" sz="1100" dirty="0"/>
              <a:t>Black Boots/corfams may be issued on an as required basis to the unit Color Guard or Drill Team.  This is for restricted use and is not intended for use across unit's entire cadet corps. </a:t>
            </a:r>
            <a:r>
              <a:rPr lang="en-US" sz="1100" b="1" dirty="0"/>
              <a:t>Black boots/corfams may be reissued to cadets.</a:t>
            </a:r>
            <a:r>
              <a:rPr lang="en-US" sz="1100" dirty="0"/>
              <a:t>  Spray boots/corfams with disinfectant spray before reissuing.  </a:t>
            </a:r>
          </a:p>
          <a:p>
            <a:endParaRPr lang="en-US" sz="1200" b="1"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7-15</a:t>
            </a:r>
          </a:p>
          <a:p>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8438" y="1726941"/>
            <a:ext cx="3505200" cy="2336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35238" y="1729216"/>
            <a:ext cx="3505200" cy="2336800"/>
          </a:xfrm>
          <a:prstGeom prst="rect">
            <a:avLst/>
          </a:prstGeom>
        </p:spPr>
      </p:pic>
      <p:sp>
        <p:nvSpPr>
          <p:cNvPr id="2" name="TextBox 1"/>
          <p:cNvSpPr txBox="1"/>
          <p:nvPr/>
        </p:nvSpPr>
        <p:spPr>
          <a:xfrm>
            <a:off x="5791200" y="3810000"/>
            <a:ext cx="787395" cy="646331"/>
          </a:xfrm>
          <a:prstGeom prst="rect">
            <a:avLst/>
          </a:prstGeom>
          <a:noFill/>
          <a:ln>
            <a:solidFill>
              <a:schemeClr val="tx1"/>
            </a:solidFill>
          </a:ln>
        </p:spPr>
        <p:txBody>
          <a:bodyPr wrap="none" rtlCol="0">
            <a:spAutoFit/>
          </a:bodyPr>
          <a:lstStyle/>
          <a:p>
            <a:r>
              <a:rPr lang="en-US" dirty="0"/>
              <a:t>¾ inch</a:t>
            </a:r>
          </a:p>
          <a:p>
            <a:r>
              <a:rPr lang="en-US" dirty="0"/>
              <a:t> stripe</a:t>
            </a:r>
          </a:p>
        </p:txBody>
      </p:sp>
      <p:cxnSp>
        <p:nvCxnSpPr>
          <p:cNvPr id="6" name="Straight Arrow Connector 5"/>
          <p:cNvCxnSpPr/>
          <p:nvPr/>
        </p:nvCxnSpPr>
        <p:spPr>
          <a:xfrm flipH="1" flipV="1">
            <a:off x="4876800" y="4133165"/>
            <a:ext cx="914400"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39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7182" y="5116828"/>
            <a:ext cx="6239817" cy="3985706"/>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cs typeface="Times New Roman" pitchFamily="18" charset="0"/>
              </a:rPr>
              <a:t>Women’s Service Caps may be worn with the Hap Arnold Wings insignia or Officer Service Cap may also be worn with the large officer service cap insignia large officer’s .  </a:t>
            </a:r>
            <a:r>
              <a:rPr lang="en-US" sz="1100" dirty="0"/>
              <a:t>Service Caps (wheel and bucket hats) will be </a:t>
            </a:r>
            <a:r>
              <a:rPr lang="en-US" sz="1100" b="1" dirty="0"/>
              <a:t>a solid color and free of any embroidery. </a:t>
            </a:r>
            <a:endParaRPr lang="en-US" sz="1100" dirty="0">
              <a:cs typeface="Times New Roman" pitchFamily="18" charset="0"/>
            </a:endParaRPr>
          </a:p>
          <a:p>
            <a:pPr marL="228600" indent="-228600">
              <a:buAutoNum type="arabicPeriod"/>
            </a:pPr>
            <a:r>
              <a:rPr lang="en-US" sz="1100" dirty="0"/>
              <a:t>Shoulder Cord. Cadets are authorized to wear </a:t>
            </a:r>
            <a:r>
              <a:rPr lang="en-US" sz="1100" b="1" u="sng" dirty="0"/>
              <a:t>one shoulder cord </a:t>
            </a:r>
            <a:r>
              <a:rPr lang="en-US" sz="1100" dirty="0"/>
              <a:t>on the left shoulder.  This will be a single “infantry” style cord, without metal tips, no more than 1-inch wide. On the blue shirt the cord will be under the epaulet, grounded to the left shoulder seam and pinned to the shoulder with the pin hidden beneath the cord. May be solid or multi-colored.  </a:t>
            </a:r>
          </a:p>
          <a:p>
            <a:pPr marL="228600" lvl="0" indent="-228600">
              <a:buFont typeface="+mj-lt"/>
              <a:buAutoNum type="arabicPeriod"/>
            </a:pPr>
            <a:r>
              <a:rPr lang="en-US" sz="1100" dirty="0"/>
              <a:t>Blue/Silver Name Tags and ribbons may be omitted on uniforms where a drill rifle or other equipment may damage the item or injure the performing member.  </a:t>
            </a:r>
            <a:r>
              <a:rPr lang="en-US" sz="1100" b="1" dirty="0"/>
              <a:t>This does not apply to uniforms worn during regular uniform days.</a:t>
            </a:r>
          </a:p>
          <a:p>
            <a:pPr marL="228600" indent="-228600">
              <a:buFont typeface="+mj-lt"/>
              <a:buAutoNum type="arabicPeriod"/>
            </a:pPr>
            <a:r>
              <a:rPr lang="en-US" sz="1100" dirty="0"/>
              <a:t>Blue pants may be modified to have a ¾ inch stripe on the outside length of the pants, silver, blue, or black only. </a:t>
            </a:r>
            <a:r>
              <a:rPr lang="en-US" sz="1100" b="1" dirty="0"/>
              <a:t>These items will not be worn on regular uniform days. </a:t>
            </a:r>
            <a:r>
              <a:rPr lang="en-US" sz="1100" dirty="0"/>
              <a:t>.  </a:t>
            </a:r>
          </a:p>
          <a:p>
            <a:pPr marL="228600" indent="-228600">
              <a:buFont typeface="+mj-lt"/>
              <a:buAutoNum type="arabicPeriod"/>
            </a:pPr>
            <a:r>
              <a:rPr lang="en-US" sz="1100" dirty="0"/>
              <a:t>Solid color ascots may be worn (embroidery or a unit patch is authorized on the ascot), colors may be locally-determined (school colors), but must be conservative and in good taste, and defined in the Cadet Guide or Unit Operations Instruction.  </a:t>
            </a:r>
            <a:r>
              <a:rPr lang="en-US" sz="1100" b="1" dirty="0"/>
              <a:t>Ascots will not be worn on regular uniform days.</a:t>
            </a:r>
          </a:p>
          <a:p>
            <a:pPr marL="228600" indent="-228600">
              <a:buFont typeface="+mj-lt"/>
              <a:buAutoNum type="arabicPeriod"/>
            </a:pPr>
            <a:r>
              <a:rPr lang="en-US" sz="1100" b="1" dirty="0"/>
              <a:t>Embroidery on the Air Force blue drill team uniform is not authorized, </a:t>
            </a:r>
            <a:r>
              <a:rPr lang="en-US" sz="1100" dirty="0"/>
              <a:t>i.e., on the back of the blue shirt collar or shoulder yoke.  </a:t>
            </a:r>
          </a:p>
          <a:p>
            <a:pPr marL="228600" indent="-228600">
              <a:buFont typeface="+mj-lt"/>
              <a:buAutoNum type="arabicPeriod"/>
            </a:pPr>
            <a:r>
              <a:rPr lang="en-US" sz="1100" b="1" dirty="0"/>
              <a:t>Specialized unit rank/shoulder boards are not authorized.</a:t>
            </a:r>
            <a:r>
              <a:rPr lang="en-US" sz="1100" dirty="0"/>
              <a:t>  </a:t>
            </a:r>
          </a:p>
          <a:p>
            <a:pPr marL="228600" indent="-228600">
              <a:buFont typeface="+mj-lt"/>
              <a:buAutoNum type="arabicPeriod"/>
            </a:pPr>
            <a:r>
              <a:rPr lang="en-US" sz="1100" dirty="0"/>
              <a:t>A ½ inch silver, dark blue, or black only sleeve braid, 3 inches from the end of the sleeve, may be worn. </a:t>
            </a:r>
          </a:p>
          <a:p>
            <a:pPr marL="228600" indent="-228600">
              <a:buFont typeface="+mj-lt"/>
              <a:buAutoNum type="arabicPeriod"/>
            </a:pPr>
            <a:r>
              <a:rPr lang="en-US" sz="1100" dirty="0"/>
              <a:t>AFJROTC Patch (white, Lamp of Knowledge), mandatory.  Center ½ to 1 inch below left shoulder seam.</a:t>
            </a:r>
          </a:p>
          <a:p>
            <a:pPr marL="228600" indent="-228600">
              <a:buFont typeface="+mj-lt"/>
              <a:buAutoNum type="arabicPeriod"/>
            </a:pPr>
            <a:r>
              <a:rPr lang="en-US" sz="1100" dirty="0"/>
              <a:t>Black Boots/corfams may be issued on an as required basis to the unit Color Guard or Drill Team.  This is for restricted use and is not intended for use across unit's entire cadet corps. </a:t>
            </a:r>
            <a:r>
              <a:rPr lang="en-US" sz="1100" b="1" dirty="0"/>
              <a:t>Black boots/corfams may be reissued to cadets.</a:t>
            </a:r>
            <a:r>
              <a:rPr lang="en-US" sz="1100" dirty="0"/>
              <a:t>  Spray boots/corfams with disinfectant spray before reissuing.  </a:t>
            </a: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sp>
        <p:nvSpPr>
          <p:cNvPr id="11" name="TextBox 10"/>
          <p:cNvSpPr txBox="1"/>
          <p:nvPr/>
        </p:nvSpPr>
        <p:spPr>
          <a:xfrm>
            <a:off x="237182" y="204801"/>
            <a:ext cx="32680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7-15 </a:t>
            </a:r>
            <a:r>
              <a:rPr lang="en-US" dirty="0"/>
              <a:t>(continued)</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8385" y="2104881"/>
            <a:ext cx="3485297" cy="232353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523999"/>
            <a:ext cx="2416153" cy="3485296"/>
          </a:xfrm>
          <a:prstGeom prst="rect">
            <a:avLst/>
          </a:prstGeom>
        </p:spPr>
      </p:pic>
      <p:sp>
        <p:nvSpPr>
          <p:cNvPr id="3" name="Rectangle 2"/>
          <p:cNvSpPr/>
          <p:nvPr/>
        </p:nvSpPr>
        <p:spPr>
          <a:xfrm>
            <a:off x="5875374" y="3733799"/>
            <a:ext cx="876300" cy="646331"/>
          </a:xfrm>
          <a:prstGeom prst="rect">
            <a:avLst/>
          </a:prstGeom>
          <a:ln>
            <a:solidFill>
              <a:schemeClr val="tx1"/>
            </a:solidFill>
          </a:ln>
        </p:spPr>
        <p:txBody>
          <a:bodyPr wrap="square">
            <a:spAutoFit/>
          </a:bodyPr>
          <a:lstStyle/>
          <a:p>
            <a:r>
              <a:rPr lang="en-US" dirty="0"/>
              <a:t>¾ inch</a:t>
            </a:r>
          </a:p>
          <a:p>
            <a:r>
              <a:rPr lang="en-US" dirty="0"/>
              <a:t> stripe</a:t>
            </a:r>
          </a:p>
        </p:txBody>
      </p:sp>
      <p:cxnSp>
        <p:nvCxnSpPr>
          <p:cNvPr id="8" name="Straight Arrow Connector 7"/>
          <p:cNvCxnSpPr>
            <a:stCxn id="3" idx="1"/>
          </p:cNvCxnSpPr>
          <p:nvPr/>
        </p:nvCxnSpPr>
        <p:spPr>
          <a:xfrm flipH="1" flipV="1">
            <a:off x="4560877" y="3581401"/>
            <a:ext cx="1314497" cy="475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72200" y="2895600"/>
            <a:ext cx="184731" cy="369332"/>
          </a:xfrm>
          <a:prstGeom prst="rect">
            <a:avLst/>
          </a:prstGeom>
          <a:noFill/>
        </p:spPr>
        <p:txBody>
          <a:bodyPr wrap="none" rtlCol="0">
            <a:spAutoFit/>
          </a:bodyPr>
          <a:lstStyle/>
          <a:p>
            <a:endParaRPr lang="en-US" dirty="0"/>
          </a:p>
        </p:txBody>
      </p:sp>
      <p:sp>
        <p:nvSpPr>
          <p:cNvPr id="13" name="Rectangle 12"/>
          <p:cNvSpPr/>
          <p:nvPr/>
        </p:nvSpPr>
        <p:spPr>
          <a:xfrm>
            <a:off x="5826415" y="2258707"/>
            <a:ext cx="876300" cy="584775"/>
          </a:xfrm>
          <a:prstGeom prst="rect">
            <a:avLst/>
          </a:prstGeom>
          <a:ln>
            <a:solidFill>
              <a:schemeClr val="tx1"/>
            </a:solidFill>
          </a:ln>
        </p:spPr>
        <p:txBody>
          <a:bodyPr wrap="square">
            <a:spAutoFit/>
          </a:bodyPr>
          <a:lstStyle/>
          <a:p>
            <a:pPr algn="ctr"/>
            <a:r>
              <a:rPr lang="en-US" sz="1600" dirty="0"/>
              <a:t>1/2 inch braid</a:t>
            </a:r>
          </a:p>
        </p:txBody>
      </p:sp>
      <p:cxnSp>
        <p:nvCxnSpPr>
          <p:cNvPr id="14" name="Straight Arrow Connector 13"/>
          <p:cNvCxnSpPr/>
          <p:nvPr/>
        </p:nvCxnSpPr>
        <p:spPr>
          <a:xfrm flipH="1" flipV="1">
            <a:off x="4410796" y="2719933"/>
            <a:ext cx="1415619" cy="30991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248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923330"/>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 </a:t>
            </a:r>
          </a:p>
          <a:p>
            <a:pPr algn="ctr"/>
            <a:r>
              <a:rPr lang="en-US" b="1" dirty="0">
                <a:solidFill>
                  <a:schemeClr val="bg1"/>
                </a:solidFill>
                <a:latin typeface="Times New Roman" pitchFamily="18" charset="0"/>
                <a:cs typeface="Times New Roman" pitchFamily="18" charset="0"/>
              </a:rPr>
              <a:t>Cadets will not wear both officer and enlisted rank on their uniforms … these are sample pictures only</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7-16</a:t>
            </a:r>
          </a:p>
          <a:p>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6209" y="2033154"/>
            <a:ext cx="3156650" cy="22755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03011" y="2085301"/>
            <a:ext cx="3145555" cy="223638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098504" y="5411978"/>
            <a:ext cx="3354571" cy="223638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58166" y="5392825"/>
            <a:ext cx="3353686" cy="2275570"/>
          </a:xfrm>
          <a:prstGeom prst="rect">
            <a:avLst/>
          </a:prstGeom>
        </p:spPr>
      </p:pic>
    </p:spTree>
    <p:extLst>
      <p:ext uri="{BB962C8B-B14F-4D97-AF65-F5344CB8AC3E}">
        <p14:creationId xmlns:p14="http://schemas.microsoft.com/office/powerpoint/2010/main" val="194439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49069"/>
            <a:ext cx="61722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AUTHORIZED AIR FORCE JROTC                       </a:t>
            </a:r>
          </a:p>
          <a:p>
            <a:pPr algn="ctr"/>
            <a:r>
              <a:rPr lang="en-US" b="1" dirty="0">
                <a:solidFill>
                  <a:schemeClr val="bg1"/>
                </a:solidFill>
                <a:latin typeface="Times New Roman" pitchFamily="18" charset="0"/>
                <a:cs typeface="Times New Roman" pitchFamily="18" charset="0"/>
              </a:rPr>
              <a:t>BADGES AND INSIGNIA</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883" y="2677640"/>
            <a:ext cx="3018494" cy="1396544"/>
          </a:xfrm>
          <a:prstGeom prst="rect">
            <a:avLst/>
          </a:prstGeom>
        </p:spPr>
      </p:pic>
      <p:sp>
        <p:nvSpPr>
          <p:cNvPr id="23" name="TextBox 22"/>
          <p:cNvSpPr txBox="1"/>
          <p:nvPr/>
        </p:nvSpPr>
        <p:spPr>
          <a:xfrm>
            <a:off x="335814" y="8481146"/>
            <a:ext cx="6335011" cy="646331"/>
          </a:xfrm>
          <a:prstGeom prst="rect">
            <a:avLst/>
          </a:prstGeom>
          <a:noFill/>
        </p:spPr>
        <p:txBody>
          <a:bodyPr wrap="square" rtlCol="0">
            <a:spAutoFit/>
          </a:bodyPr>
          <a:lstStyle/>
          <a:p>
            <a:pPr algn="ctr"/>
            <a:r>
              <a:rPr lang="en-US" b="1" dirty="0">
                <a:latin typeface="Times New Roman" pitchFamily="18" charset="0"/>
                <a:cs typeface="Times New Roman" pitchFamily="18" charset="0"/>
              </a:rPr>
              <a:t>Badges/Insignia not listed here are unauthorized for wear.   </a:t>
            </a:r>
          </a:p>
          <a:p>
            <a:pPr algn="ctr"/>
            <a:endParaRPr lang="en-US" dirty="0">
              <a:latin typeface="Times New Roman" pitchFamily="18" charset="0"/>
              <a:cs typeface="Times New Roman" pitchFamily="18" charset="0"/>
            </a:endParaRPr>
          </a:p>
        </p:txBody>
      </p:sp>
      <p:sp>
        <p:nvSpPr>
          <p:cNvPr id="24" name="TextBox 23"/>
          <p:cNvSpPr txBox="1"/>
          <p:nvPr/>
        </p:nvSpPr>
        <p:spPr>
          <a:xfrm>
            <a:off x="304800" y="279737"/>
            <a:ext cx="3498052" cy="369332"/>
          </a:xfrm>
          <a:prstGeom prst="rect">
            <a:avLst/>
          </a:prstGeom>
          <a:noFill/>
        </p:spPr>
        <p:txBody>
          <a:bodyPr wrap="square" rtlCol="0">
            <a:spAutoFit/>
          </a:bodyPr>
          <a:lstStyle/>
          <a:p>
            <a:r>
              <a:rPr lang="en-US" dirty="0"/>
              <a:t>Attachment 7-1 (continued)</a:t>
            </a:r>
          </a:p>
        </p:txBody>
      </p:sp>
      <p:sp>
        <p:nvSpPr>
          <p:cNvPr id="33" name="Rectangle 32"/>
          <p:cNvSpPr/>
          <p:nvPr/>
        </p:nvSpPr>
        <p:spPr>
          <a:xfrm>
            <a:off x="609600" y="2259287"/>
            <a:ext cx="5714999" cy="3291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92029" y="4524606"/>
            <a:ext cx="5150139" cy="954107"/>
          </a:xfrm>
          <a:prstGeom prst="rect">
            <a:avLst/>
          </a:prstGeom>
          <a:noFill/>
        </p:spPr>
        <p:txBody>
          <a:bodyPr wrap="square" rtlCol="0">
            <a:spAutoFit/>
          </a:bodyPr>
          <a:lstStyle/>
          <a:p>
            <a:pPr algn="ctr"/>
            <a:r>
              <a:rPr lang="en-US" sz="1400" b="1" dirty="0"/>
              <a:t>If earned choose only one – </a:t>
            </a:r>
            <a:r>
              <a:rPr lang="en-US" sz="1400" b="1" i="1" u="sng" dirty="0"/>
              <a:t>CADETS MAY ONLY WEAR ONE on their uniform</a:t>
            </a:r>
            <a:r>
              <a:rPr lang="en-US" sz="1400" dirty="0"/>
              <a:t>.  Place directly underneath ribbons. Cadets may NOT wear Marksmanship Shield (see below) with Marksmanship Badge.  </a:t>
            </a:r>
          </a:p>
          <a:p>
            <a:pPr algn="ctr"/>
            <a:r>
              <a:rPr lang="en-US" sz="1400" dirty="0"/>
              <a:t>Do not wear Marksmanship badges with medals</a:t>
            </a:r>
            <a:endParaRPr lang="en-US" sz="115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36" y="2416189"/>
            <a:ext cx="2452980" cy="1626446"/>
          </a:xfrm>
          <a:prstGeom prst="rect">
            <a:avLst/>
          </a:prstGeom>
        </p:spPr>
      </p:pic>
      <p:sp>
        <p:nvSpPr>
          <p:cNvPr id="5" name="TextBox 4"/>
          <p:cNvSpPr txBox="1"/>
          <p:nvPr/>
        </p:nvSpPr>
        <p:spPr>
          <a:xfrm>
            <a:off x="942796" y="4026407"/>
            <a:ext cx="2241704" cy="369332"/>
          </a:xfrm>
          <a:prstGeom prst="rect">
            <a:avLst/>
          </a:prstGeom>
          <a:noFill/>
        </p:spPr>
        <p:txBody>
          <a:bodyPr wrap="none" rtlCol="0">
            <a:spAutoFit/>
          </a:bodyPr>
          <a:lstStyle/>
          <a:p>
            <a:r>
              <a:rPr lang="en-US" dirty="0"/>
              <a:t>CMP Awarded Badges</a:t>
            </a:r>
          </a:p>
        </p:txBody>
      </p:sp>
      <p:sp>
        <p:nvSpPr>
          <p:cNvPr id="8" name="TextBox 7"/>
          <p:cNvSpPr txBox="1"/>
          <p:nvPr/>
        </p:nvSpPr>
        <p:spPr>
          <a:xfrm>
            <a:off x="3653735" y="3988157"/>
            <a:ext cx="2201628" cy="369332"/>
          </a:xfrm>
          <a:prstGeom prst="rect">
            <a:avLst/>
          </a:prstGeom>
          <a:noFill/>
        </p:spPr>
        <p:txBody>
          <a:bodyPr wrap="none" rtlCol="0">
            <a:spAutoFit/>
          </a:bodyPr>
          <a:lstStyle/>
          <a:p>
            <a:r>
              <a:rPr lang="en-US" dirty="0"/>
              <a:t>Unit Awarded Badges</a:t>
            </a:r>
          </a:p>
        </p:txBody>
      </p:sp>
      <p:grpSp>
        <p:nvGrpSpPr>
          <p:cNvPr id="20" name="Group 19"/>
          <p:cNvGrpSpPr/>
          <p:nvPr/>
        </p:nvGrpSpPr>
        <p:grpSpPr>
          <a:xfrm>
            <a:off x="1371600" y="5906660"/>
            <a:ext cx="1145018" cy="1254673"/>
            <a:chOff x="152937" y="6457437"/>
            <a:chExt cx="1653163" cy="1926783"/>
          </a:xfrm>
        </p:grpSpPr>
        <p:pic>
          <p:nvPicPr>
            <p:cNvPr id="21" name="Picture 20"/>
            <p:cNvPicPr>
              <a:picLocks noChangeAspect="1"/>
            </p:cNvPicPr>
            <p:nvPr/>
          </p:nvPicPr>
          <p:blipFill>
            <a:blip r:embed="rId4" cstate="print">
              <a:grayscl/>
              <a:extLst>
                <a:ext uri="{BEBA8EAE-BF5A-486C-A8C5-ECC9F3942E4B}">
                  <a14:imgProps xmlns:a14="http://schemas.microsoft.com/office/drawing/2010/main">
                    <a14:imgLayer r:embed="rId5">
                      <a14:imgEffect>
                        <a14:saturation sat="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294389" y="6457437"/>
              <a:ext cx="1343260" cy="1695963"/>
            </a:xfrm>
            <a:prstGeom prst="rect">
              <a:avLst/>
            </a:prstGeom>
          </p:spPr>
        </p:pic>
        <p:sp>
          <p:nvSpPr>
            <p:cNvPr id="22" name="TextBox 21"/>
            <p:cNvSpPr txBox="1"/>
            <p:nvPr/>
          </p:nvSpPr>
          <p:spPr>
            <a:xfrm>
              <a:off x="152937" y="7722513"/>
              <a:ext cx="1653163" cy="661707"/>
            </a:xfrm>
            <a:prstGeom prst="rect">
              <a:avLst/>
            </a:prstGeom>
            <a:solidFill>
              <a:schemeClr val="bg1"/>
            </a:solidFill>
          </p:spPr>
          <p:txBody>
            <a:bodyPr wrap="square" rtlCol="0">
              <a:spAutoFit/>
            </a:bodyPr>
            <a:lstStyle/>
            <a:p>
              <a:pPr algn="ctr"/>
              <a:r>
                <a:rPr lang="en-US" sz="1100" dirty="0">
                  <a:latin typeface="Times New Roman" pitchFamily="18" charset="0"/>
                  <a:cs typeface="Times New Roman" pitchFamily="18" charset="0"/>
                </a:rPr>
                <a:t>Marksmanship Shield</a:t>
              </a:r>
            </a:p>
          </p:txBody>
        </p:sp>
      </p:grpSp>
      <p:sp>
        <p:nvSpPr>
          <p:cNvPr id="27" name="TextBox 26"/>
          <p:cNvSpPr txBox="1"/>
          <p:nvPr/>
        </p:nvSpPr>
        <p:spPr>
          <a:xfrm>
            <a:off x="3041928" y="6025091"/>
            <a:ext cx="2636333" cy="954107"/>
          </a:xfrm>
          <a:prstGeom prst="rect">
            <a:avLst/>
          </a:prstGeom>
          <a:noFill/>
        </p:spPr>
        <p:txBody>
          <a:bodyPr wrap="square" rtlCol="0">
            <a:spAutoFit/>
          </a:bodyPr>
          <a:lstStyle/>
          <a:p>
            <a:pPr algn="ctr"/>
            <a:r>
              <a:rPr lang="en-US" sz="1400" dirty="0"/>
              <a:t>Choose either the APT or Marksmanship Shield and a Marksmanship Badge.  </a:t>
            </a:r>
          </a:p>
          <a:p>
            <a:pPr algn="ctr"/>
            <a:r>
              <a:rPr lang="en-US" sz="1400" dirty="0"/>
              <a:t>Only one may be worn.</a:t>
            </a:r>
          </a:p>
        </p:txBody>
      </p:sp>
      <p:sp>
        <p:nvSpPr>
          <p:cNvPr id="28" name="Rectangle 27"/>
          <p:cNvSpPr/>
          <p:nvPr/>
        </p:nvSpPr>
        <p:spPr>
          <a:xfrm>
            <a:off x="609600" y="5771825"/>
            <a:ext cx="5714999" cy="1431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143000" y="1607690"/>
            <a:ext cx="4535261" cy="383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Marksmanship Badges – Wear Only One</a:t>
            </a:r>
          </a:p>
        </p:txBody>
      </p:sp>
      <p:sp>
        <p:nvSpPr>
          <p:cNvPr id="12" name="Rectangle 11"/>
          <p:cNvSpPr/>
          <p:nvPr/>
        </p:nvSpPr>
        <p:spPr>
          <a:xfrm>
            <a:off x="335814" y="7373150"/>
            <a:ext cx="6293585" cy="1107996"/>
          </a:xfrm>
          <a:prstGeom prst="rect">
            <a:avLst/>
          </a:prstGeom>
        </p:spPr>
        <p:txBody>
          <a:bodyPr wrap="square">
            <a:spAutoFit/>
          </a:bodyPr>
          <a:lstStyle/>
          <a:p>
            <a:pPr marL="296545" marR="605790" indent="-6350" algn="ctr">
              <a:spcBef>
                <a:spcPts val="0"/>
              </a:spcBef>
              <a:spcAft>
                <a:spcPts val="0"/>
              </a:spcAft>
            </a:pPr>
            <a:r>
              <a:rPr lang="en-US" sz="1600" dirty="0">
                <a:solidFill>
                  <a:srgbClr val="000000"/>
                </a:solidFill>
                <a:latin typeface="Times New Roman" panose="02020603050405020304" pitchFamily="18" charset="0"/>
                <a:ea typeface="Times New Roman" panose="02020603050405020304" pitchFamily="18" charset="0"/>
              </a:rPr>
              <a:t>Males and females may wear the marksmanship badge (may only wear one) below the ribbons on the blue shirt or service dress uniform or </a:t>
            </a:r>
          </a:p>
          <a:p>
            <a:pPr marL="296545" marR="605790" indent="-6350" algn="ctr">
              <a:spcBef>
                <a:spcPts val="0"/>
              </a:spcBef>
              <a:spcAft>
                <a:spcPts val="0"/>
              </a:spcAft>
            </a:pPr>
            <a:r>
              <a:rPr lang="en-US" sz="1600" b="1" dirty="0">
                <a:solidFill>
                  <a:srgbClr val="000000"/>
                </a:solidFill>
                <a:latin typeface="Times New Roman" panose="02020603050405020304" pitchFamily="18" charset="0"/>
                <a:ea typeface="Times New Roman" panose="02020603050405020304" pitchFamily="18" charset="0"/>
              </a:rPr>
              <a:t>Marksmanship badges will not be worn with medals.</a:t>
            </a:r>
            <a:endParaRPr lang="en-US" sz="16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025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a:t>
            </a:r>
          </a:p>
        </p:txBody>
      </p:sp>
      <p:sp>
        <p:nvSpPr>
          <p:cNvPr id="11" name="TextBox 10"/>
          <p:cNvSpPr txBox="1"/>
          <p:nvPr/>
        </p:nvSpPr>
        <p:spPr>
          <a:xfrm>
            <a:off x="237182" y="204801"/>
            <a:ext cx="34966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7-16 </a:t>
            </a:r>
            <a:r>
              <a:rPr lang="en-US" dirty="0"/>
              <a:t>(continued)</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33091" y="2159000"/>
            <a:ext cx="3352800" cy="2235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891" y="5181600"/>
            <a:ext cx="2235200" cy="3352800"/>
          </a:xfrm>
          <a:prstGeom prst="rect">
            <a:avLst/>
          </a:prstGeom>
        </p:spPr>
      </p:pic>
    </p:spTree>
    <p:extLst>
      <p:ext uri="{BB962C8B-B14F-4D97-AF65-F5344CB8AC3E}">
        <p14:creationId xmlns:p14="http://schemas.microsoft.com/office/powerpoint/2010/main" val="318769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a:t>
            </a:r>
          </a:p>
        </p:txBody>
      </p:sp>
      <p:sp>
        <p:nvSpPr>
          <p:cNvPr id="11" name="TextBox 10"/>
          <p:cNvSpPr txBox="1"/>
          <p:nvPr/>
        </p:nvSpPr>
        <p:spPr>
          <a:xfrm>
            <a:off x="237182" y="204801"/>
            <a:ext cx="31918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7-16 </a:t>
            </a:r>
            <a:r>
              <a:rPr lang="en-US" dirty="0"/>
              <a:t>(continued)</a:t>
            </a:r>
          </a:p>
          <a:p>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7442" t="38118" r="8518" b="-471"/>
          <a:stretch/>
        </p:blipFill>
        <p:spPr>
          <a:xfrm>
            <a:off x="457200" y="1371600"/>
            <a:ext cx="2362200" cy="2682611"/>
          </a:xfrm>
          <a:prstGeom prst="rect">
            <a:avLst/>
          </a:prstGeom>
        </p:spPr>
      </p:pic>
      <p:pic>
        <p:nvPicPr>
          <p:cNvPr id="7" name="Picture 6"/>
          <p:cNvPicPr/>
          <p:nvPr/>
        </p:nvPicPr>
        <p:blipFill rotWithShape="1">
          <a:blip r:embed="rId3"/>
          <a:srcRect l="17341" t="16603" r="50451" b="4629"/>
          <a:stretch/>
        </p:blipFill>
        <p:spPr bwMode="auto">
          <a:xfrm>
            <a:off x="3733800" y="1252899"/>
            <a:ext cx="2249169" cy="29718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57200" y="4068485"/>
            <a:ext cx="2315121" cy="338554"/>
          </a:xfrm>
          <a:prstGeom prst="rect">
            <a:avLst/>
          </a:prstGeom>
          <a:noFill/>
          <a:ln>
            <a:solidFill>
              <a:schemeClr val="tx1"/>
            </a:solidFill>
          </a:ln>
        </p:spPr>
        <p:txBody>
          <a:bodyPr wrap="none" rtlCol="0">
            <a:spAutoFit/>
          </a:bodyPr>
          <a:lstStyle/>
          <a:p>
            <a:r>
              <a:rPr lang="en-US" sz="1600" dirty="0"/>
              <a:t>Local Purchased PFT Gear</a:t>
            </a:r>
          </a:p>
        </p:txBody>
      </p:sp>
      <p:sp>
        <p:nvSpPr>
          <p:cNvPr id="9" name="TextBox 8"/>
          <p:cNvSpPr txBox="1"/>
          <p:nvPr/>
        </p:nvSpPr>
        <p:spPr>
          <a:xfrm>
            <a:off x="3450770" y="4068987"/>
            <a:ext cx="3048014" cy="338554"/>
          </a:xfrm>
          <a:prstGeom prst="rect">
            <a:avLst/>
          </a:prstGeom>
          <a:noFill/>
          <a:ln>
            <a:solidFill>
              <a:schemeClr val="tx1"/>
            </a:solidFill>
          </a:ln>
        </p:spPr>
        <p:txBody>
          <a:bodyPr wrap="none" rtlCol="0">
            <a:spAutoFit/>
          </a:bodyPr>
          <a:lstStyle/>
          <a:p>
            <a:r>
              <a:rPr lang="en-US" sz="1600" dirty="0"/>
              <a:t>FEDMALL Purchased Air Force PTG</a:t>
            </a:r>
          </a:p>
        </p:txBody>
      </p:sp>
      <p:sp>
        <p:nvSpPr>
          <p:cNvPr id="8" name="TextBox 7"/>
          <p:cNvSpPr txBox="1"/>
          <p:nvPr/>
        </p:nvSpPr>
        <p:spPr>
          <a:xfrm>
            <a:off x="1371600" y="5632253"/>
            <a:ext cx="1859129" cy="1077218"/>
          </a:xfrm>
          <a:prstGeom prst="rect">
            <a:avLst/>
          </a:prstGeom>
          <a:noFill/>
          <a:ln>
            <a:solidFill>
              <a:schemeClr val="tx1"/>
            </a:solidFill>
          </a:ln>
        </p:spPr>
        <p:txBody>
          <a:bodyPr wrap="square" rtlCol="0">
            <a:spAutoFit/>
          </a:bodyPr>
          <a:lstStyle/>
          <a:p>
            <a:pPr algn="ctr"/>
            <a:r>
              <a:rPr lang="en-US" sz="1600" dirty="0"/>
              <a:t>FEDMALL Purchased Air Force Sweat Shirt and Pants</a:t>
            </a:r>
          </a:p>
        </p:txBody>
      </p:sp>
      <p:pic>
        <p:nvPicPr>
          <p:cNvPr id="12" name="Picture 2" descr="C:\Users\Wayne Barron\Downloads\Cadet Dankworth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179" t="29837" r="28394" b="7464"/>
          <a:stretch/>
        </p:blipFill>
        <p:spPr bwMode="auto">
          <a:xfrm>
            <a:off x="3450770" y="4724400"/>
            <a:ext cx="2645230" cy="386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9062" y="392668"/>
            <a:ext cx="6662738" cy="8207752"/>
            <a:chOff x="119062" y="392668"/>
            <a:chExt cx="6662738" cy="8207752"/>
          </a:xfrm>
        </p:grpSpPr>
        <p:grpSp>
          <p:nvGrpSpPr>
            <p:cNvPr id="495" name="Group 8"/>
            <p:cNvGrpSpPr>
              <a:grpSpLocks/>
            </p:cNvGrpSpPr>
            <p:nvPr/>
          </p:nvGrpSpPr>
          <p:grpSpPr bwMode="auto">
            <a:xfrm>
              <a:off x="1655547" y="4113100"/>
              <a:ext cx="962455" cy="726357"/>
              <a:chOff x="0" y="0"/>
              <a:chExt cx="1806" cy="1306"/>
            </a:xfrm>
          </p:grpSpPr>
          <p:sp>
            <p:nvSpPr>
              <p:cNvPr id="496" name="Freeform 182"/>
              <p:cNvSpPr>
                <a:spLocks/>
              </p:cNvSpPr>
              <p:nvPr/>
            </p:nvSpPr>
            <p:spPr bwMode="auto">
              <a:xfrm>
                <a:off x="33" y="3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181"/>
              <p:cNvSpPr>
                <a:spLocks/>
              </p:cNvSpPr>
              <p:nvPr/>
            </p:nvSpPr>
            <p:spPr bwMode="auto">
              <a:xfrm>
                <a:off x="33" y="33"/>
                <a:ext cx="95" cy="46"/>
              </a:xfrm>
              <a:custGeom>
                <a:avLst/>
                <a:gdLst>
                  <a:gd name="T0" fmla="*/ 0 w 95"/>
                  <a:gd name="T1" fmla="*/ 0 h 46"/>
                  <a:gd name="T2" fmla="*/ 95 w 95"/>
                  <a:gd name="T3" fmla="*/ 46 h 46"/>
                </a:gdLst>
                <a:ahLst/>
                <a:cxnLst>
                  <a:cxn ang="0">
                    <a:pos x="T0" y="T1"/>
                  </a:cxn>
                  <a:cxn ang="0">
                    <a:pos x="T2" y="T3"/>
                  </a:cxn>
                </a:cxnLst>
                <a:rect l="0" t="0" r="r" b="b"/>
                <a:pathLst>
                  <a:path w="95" h="46">
                    <a:moveTo>
                      <a:pt x="0" y="0"/>
                    </a:moveTo>
                    <a:lnTo>
                      <a:pt x="95" y="46"/>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180"/>
              <p:cNvSpPr>
                <a:spLocks/>
              </p:cNvSpPr>
              <p:nvPr/>
            </p:nvSpPr>
            <p:spPr bwMode="auto">
              <a:xfrm>
                <a:off x="129" y="81"/>
                <a:ext cx="101" cy="41"/>
              </a:xfrm>
              <a:custGeom>
                <a:avLst/>
                <a:gdLst>
                  <a:gd name="T0" fmla="*/ 0 w 101"/>
                  <a:gd name="T1" fmla="*/ 0 h 41"/>
                  <a:gd name="T2" fmla="*/ 101 w 101"/>
                  <a:gd name="T3" fmla="*/ 41 h 41"/>
                </a:gdLst>
                <a:ahLst/>
                <a:cxnLst>
                  <a:cxn ang="0">
                    <a:pos x="T0" y="T1"/>
                  </a:cxn>
                  <a:cxn ang="0">
                    <a:pos x="T2" y="T3"/>
                  </a:cxn>
                </a:cxnLst>
                <a:rect l="0" t="0" r="r" b="b"/>
                <a:pathLst>
                  <a:path w="101" h="41">
                    <a:moveTo>
                      <a:pt x="0" y="0"/>
                    </a:moveTo>
                    <a:lnTo>
                      <a:pt x="101" y="41"/>
                    </a:lnTo>
                  </a:path>
                </a:pathLst>
              </a:custGeom>
              <a:noFill/>
              <a:ln w="396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179"/>
              <p:cNvSpPr>
                <a:spLocks/>
              </p:cNvSpPr>
              <p:nvPr/>
            </p:nvSpPr>
            <p:spPr bwMode="auto">
              <a:xfrm>
                <a:off x="232" y="123"/>
                <a:ext cx="230" cy="85"/>
              </a:xfrm>
              <a:custGeom>
                <a:avLst/>
                <a:gdLst>
                  <a:gd name="T0" fmla="*/ 0 w 230"/>
                  <a:gd name="T1" fmla="*/ 0 h 85"/>
                  <a:gd name="T2" fmla="*/ 230 w 230"/>
                  <a:gd name="T3" fmla="*/ 85 h 85"/>
                </a:gdLst>
                <a:ahLst/>
                <a:cxnLst>
                  <a:cxn ang="0">
                    <a:pos x="T0" y="T1"/>
                  </a:cxn>
                  <a:cxn ang="0">
                    <a:pos x="T2" y="T3"/>
                  </a:cxn>
                </a:cxnLst>
                <a:rect l="0" t="0" r="r" b="b"/>
                <a:pathLst>
                  <a:path w="230" h="85">
                    <a:moveTo>
                      <a:pt x="0" y="0"/>
                    </a:moveTo>
                    <a:lnTo>
                      <a:pt x="230" y="85"/>
                    </a:lnTo>
                  </a:path>
                </a:pathLst>
              </a:custGeom>
              <a:noFill/>
              <a:ln w="395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178"/>
              <p:cNvSpPr>
                <a:spLocks/>
              </p:cNvSpPr>
              <p:nvPr/>
            </p:nvSpPr>
            <p:spPr bwMode="auto">
              <a:xfrm>
                <a:off x="464" y="208"/>
                <a:ext cx="115" cy="46"/>
              </a:xfrm>
              <a:custGeom>
                <a:avLst/>
                <a:gdLst>
                  <a:gd name="T0" fmla="*/ 0 w 115"/>
                  <a:gd name="T1" fmla="*/ 0 h 46"/>
                  <a:gd name="T2" fmla="*/ 115 w 115"/>
                  <a:gd name="T3" fmla="*/ 46 h 46"/>
                </a:gdLst>
                <a:ahLst/>
                <a:cxnLst>
                  <a:cxn ang="0">
                    <a:pos x="T0" y="T1"/>
                  </a:cxn>
                  <a:cxn ang="0">
                    <a:pos x="T2" y="T3"/>
                  </a:cxn>
                </a:cxnLst>
                <a:rect l="0" t="0" r="r" b="b"/>
                <a:pathLst>
                  <a:path w="115" h="46">
                    <a:moveTo>
                      <a:pt x="0" y="0"/>
                    </a:moveTo>
                    <a:lnTo>
                      <a:pt x="115" y="46"/>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177"/>
              <p:cNvSpPr>
                <a:spLocks/>
              </p:cNvSpPr>
              <p:nvPr/>
            </p:nvSpPr>
            <p:spPr bwMode="auto">
              <a:xfrm>
                <a:off x="581" y="257"/>
                <a:ext cx="120" cy="55"/>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176"/>
              <p:cNvSpPr>
                <a:spLocks/>
              </p:cNvSpPr>
              <p:nvPr/>
            </p:nvSpPr>
            <p:spPr bwMode="auto">
              <a:xfrm>
                <a:off x="702" y="315"/>
                <a:ext cx="55" cy="32"/>
              </a:xfrm>
              <a:custGeom>
                <a:avLst/>
                <a:gdLst>
                  <a:gd name="T0" fmla="*/ 0 w 55"/>
                  <a:gd name="T1" fmla="*/ 0 h 32"/>
                  <a:gd name="T2" fmla="*/ 55 w 55"/>
                  <a:gd name="T3" fmla="*/ 32 h 32"/>
                </a:gdLst>
                <a:ahLst/>
                <a:cxnLst>
                  <a:cxn ang="0">
                    <a:pos x="T0" y="T1"/>
                  </a:cxn>
                  <a:cxn ang="0">
                    <a:pos x="T2" y="T3"/>
                  </a:cxn>
                </a:cxnLst>
                <a:rect l="0" t="0" r="r" b="b"/>
                <a:pathLst>
                  <a:path w="55" h="32">
                    <a:moveTo>
                      <a:pt x="0" y="0"/>
                    </a:moveTo>
                    <a:lnTo>
                      <a:pt x="55"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175"/>
              <p:cNvSpPr>
                <a:spLocks/>
              </p:cNvSpPr>
              <p:nvPr/>
            </p:nvSpPr>
            <p:spPr bwMode="auto">
              <a:xfrm>
                <a:off x="758" y="348"/>
                <a:ext cx="58" cy="30"/>
              </a:xfrm>
              <a:custGeom>
                <a:avLst/>
                <a:gdLst>
                  <a:gd name="T0" fmla="*/ 0 w 58"/>
                  <a:gd name="T1" fmla="*/ 0 h 30"/>
                  <a:gd name="T2" fmla="*/ 58 w 58"/>
                  <a:gd name="T3" fmla="*/ 30 h 30"/>
                </a:gdLst>
                <a:ahLst/>
                <a:cxnLst>
                  <a:cxn ang="0">
                    <a:pos x="T0" y="T1"/>
                  </a:cxn>
                  <a:cxn ang="0">
                    <a:pos x="T2" y="T3"/>
                  </a:cxn>
                </a:cxnLst>
                <a:rect l="0" t="0" r="r" b="b"/>
                <a:pathLst>
                  <a:path w="58" h="30">
                    <a:moveTo>
                      <a:pt x="0" y="0"/>
                    </a:moveTo>
                    <a:lnTo>
                      <a:pt x="58" y="3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174"/>
              <p:cNvSpPr>
                <a:spLocks/>
              </p:cNvSpPr>
              <p:nvPr/>
            </p:nvSpPr>
            <p:spPr bwMode="auto">
              <a:xfrm>
                <a:off x="818" y="380"/>
                <a:ext cx="55" cy="41"/>
              </a:xfrm>
              <a:custGeom>
                <a:avLst/>
                <a:gdLst>
                  <a:gd name="T0" fmla="*/ 0 w 55"/>
                  <a:gd name="T1" fmla="*/ 0 h 41"/>
                  <a:gd name="T2" fmla="*/ 55 w 55"/>
                  <a:gd name="T3" fmla="*/ 41 h 41"/>
                </a:gdLst>
                <a:ahLst/>
                <a:cxnLst>
                  <a:cxn ang="0">
                    <a:pos x="T0" y="T1"/>
                  </a:cxn>
                  <a:cxn ang="0">
                    <a:pos x="T2" y="T3"/>
                  </a:cxn>
                </a:cxnLst>
                <a:rect l="0" t="0" r="r" b="b"/>
                <a:pathLst>
                  <a:path w="55" h="41">
                    <a:moveTo>
                      <a:pt x="0" y="0"/>
                    </a:moveTo>
                    <a:lnTo>
                      <a:pt x="55" y="41"/>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5" name="Freeform 173"/>
              <p:cNvSpPr>
                <a:spLocks/>
              </p:cNvSpPr>
              <p:nvPr/>
            </p:nvSpPr>
            <p:spPr bwMode="auto">
              <a:xfrm>
                <a:off x="873" y="421"/>
                <a:ext cx="60" cy="41"/>
              </a:xfrm>
              <a:custGeom>
                <a:avLst/>
                <a:gdLst>
                  <a:gd name="T0" fmla="*/ 0 w 60"/>
                  <a:gd name="T1" fmla="*/ 0 h 41"/>
                  <a:gd name="T2" fmla="*/ 60 w 60"/>
                  <a:gd name="T3" fmla="*/ 41 h 41"/>
                </a:gdLst>
                <a:ahLst/>
                <a:cxnLst>
                  <a:cxn ang="0">
                    <a:pos x="T0" y="T1"/>
                  </a:cxn>
                  <a:cxn ang="0">
                    <a:pos x="T2" y="T3"/>
                  </a:cxn>
                </a:cxnLst>
                <a:rect l="0" t="0" r="r" b="b"/>
                <a:pathLst>
                  <a:path w="60" h="41">
                    <a:moveTo>
                      <a:pt x="0" y="0"/>
                    </a:moveTo>
                    <a:lnTo>
                      <a:pt x="60" y="41"/>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172"/>
              <p:cNvSpPr>
                <a:spLocks/>
              </p:cNvSpPr>
              <p:nvPr/>
            </p:nvSpPr>
            <p:spPr bwMode="auto">
              <a:xfrm>
                <a:off x="934" y="46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171"/>
              <p:cNvSpPr>
                <a:spLocks/>
              </p:cNvSpPr>
              <p:nvPr/>
            </p:nvSpPr>
            <p:spPr bwMode="auto">
              <a:xfrm>
                <a:off x="934" y="421"/>
                <a:ext cx="50" cy="41"/>
              </a:xfrm>
              <a:custGeom>
                <a:avLst/>
                <a:gdLst>
                  <a:gd name="T0" fmla="*/ 0 w 50"/>
                  <a:gd name="T1" fmla="*/ 41 h 41"/>
                  <a:gd name="T2" fmla="*/ 50 w 50"/>
                  <a:gd name="T3" fmla="*/ 0 h 41"/>
                </a:gdLst>
                <a:ahLst/>
                <a:cxnLst>
                  <a:cxn ang="0">
                    <a:pos x="T0" y="T1"/>
                  </a:cxn>
                  <a:cxn ang="0">
                    <a:pos x="T2" y="T3"/>
                  </a:cxn>
                </a:cxnLst>
                <a:rect l="0" t="0" r="r" b="b"/>
                <a:pathLst>
                  <a:path w="50" h="41">
                    <a:moveTo>
                      <a:pt x="0" y="41"/>
                    </a:moveTo>
                    <a:lnTo>
                      <a:pt x="50" y="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170"/>
              <p:cNvSpPr>
                <a:spLocks/>
              </p:cNvSpPr>
              <p:nvPr/>
            </p:nvSpPr>
            <p:spPr bwMode="auto">
              <a:xfrm>
                <a:off x="985" y="384"/>
                <a:ext cx="50" cy="35"/>
              </a:xfrm>
              <a:custGeom>
                <a:avLst/>
                <a:gdLst>
                  <a:gd name="T0" fmla="*/ 0 w 50"/>
                  <a:gd name="T1" fmla="*/ 35 h 35"/>
                  <a:gd name="T2" fmla="*/ 50 w 50"/>
                  <a:gd name="T3" fmla="*/ 0 h 35"/>
                </a:gdLst>
                <a:ahLst/>
                <a:cxnLst>
                  <a:cxn ang="0">
                    <a:pos x="T0" y="T1"/>
                  </a:cxn>
                  <a:cxn ang="0">
                    <a:pos x="T2" y="T3"/>
                  </a:cxn>
                </a:cxnLst>
                <a:rect l="0" t="0" r="r" b="b"/>
                <a:pathLst>
                  <a:path w="50" h="35">
                    <a:moveTo>
                      <a:pt x="0" y="35"/>
                    </a:moveTo>
                    <a:lnTo>
                      <a:pt x="50" y="0"/>
                    </a:lnTo>
                  </a:path>
                </a:pathLst>
              </a:custGeom>
              <a:noFill/>
              <a:ln w="43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169"/>
              <p:cNvSpPr>
                <a:spLocks/>
              </p:cNvSpPr>
              <p:nvPr/>
            </p:nvSpPr>
            <p:spPr bwMode="auto">
              <a:xfrm>
                <a:off x="1036" y="352"/>
                <a:ext cx="55" cy="30"/>
              </a:xfrm>
              <a:custGeom>
                <a:avLst/>
                <a:gdLst>
                  <a:gd name="T0" fmla="*/ 0 w 55"/>
                  <a:gd name="T1" fmla="*/ 30 h 30"/>
                  <a:gd name="T2" fmla="*/ 55 w 55"/>
                  <a:gd name="T3" fmla="*/ 0 h 30"/>
                </a:gdLst>
                <a:ahLst/>
                <a:cxnLst>
                  <a:cxn ang="0">
                    <a:pos x="T0" y="T1"/>
                  </a:cxn>
                  <a:cxn ang="0">
                    <a:pos x="T2" y="T3"/>
                  </a:cxn>
                </a:cxnLst>
                <a:rect l="0" t="0" r="r" b="b"/>
                <a:pathLst>
                  <a:path w="55" h="30">
                    <a:moveTo>
                      <a:pt x="0" y="30"/>
                    </a:moveTo>
                    <a:lnTo>
                      <a:pt x="55"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168"/>
              <p:cNvSpPr>
                <a:spLocks/>
              </p:cNvSpPr>
              <p:nvPr/>
            </p:nvSpPr>
            <p:spPr bwMode="auto">
              <a:xfrm>
                <a:off x="1092" y="323"/>
                <a:ext cx="50" cy="27"/>
              </a:xfrm>
              <a:custGeom>
                <a:avLst/>
                <a:gdLst>
                  <a:gd name="T0" fmla="*/ 0 w 50"/>
                  <a:gd name="T1" fmla="*/ 27 h 27"/>
                  <a:gd name="T2" fmla="*/ 50 w 50"/>
                  <a:gd name="T3" fmla="*/ 0 h 27"/>
                </a:gdLst>
                <a:ahLst/>
                <a:cxnLst>
                  <a:cxn ang="0">
                    <a:pos x="T0" y="T1"/>
                  </a:cxn>
                  <a:cxn ang="0">
                    <a:pos x="T2" y="T3"/>
                  </a:cxn>
                </a:cxnLst>
                <a:rect l="0" t="0" r="r" b="b"/>
                <a:pathLst>
                  <a:path w="50" h="27">
                    <a:moveTo>
                      <a:pt x="0" y="27"/>
                    </a:moveTo>
                    <a:lnTo>
                      <a:pt x="50" y="0"/>
                    </a:lnTo>
                  </a:path>
                </a:pathLst>
              </a:custGeom>
              <a:noFill/>
              <a:ln w="43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167"/>
              <p:cNvSpPr>
                <a:spLocks/>
              </p:cNvSpPr>
              <p:nvPr/>
            </p:nvSpPr>
            <p:spPr bwMode="auto">
              <a:xfrm>
                <a:off x="1143" y="274"/>
                <a:ext cx="106" cy="47"/>
              </a:xfrm>
              <a:custGeom>
                <a:avLst/>
                <a:gdLst>
                  <a:gd name="T0" fmla="*/ 0 w 106"/>
                  <a:gd name="T1" fmla="*/ 47 h 47"/>
                  <a:gd name="T2" fmla="*/ 106 w 106"/>
                  <a:gd name="T3" fmla="*/ 0 h 47"/>
                </a:gdLst>
                <a:ahLst/>
                <a:cxnLst>
                  <a:cxn ang="0">
                    <a:pos x="T0" y="T1"/>
                  </a:cxn>
                  <a:cxn ang="0">
                    <a:pos x="T2" y="T3"/>
                  </a:cxn>
                </a:cxnLst>
                <a:rect l="0" t="0" r="r" b="b"/>
                <a:pathLst>
                  <a:path w="106" h="47">
                    <a:moveTo>
                      <a:pt x="0" y="47"/>
                    </a:moveTo>
                    <a:lnTo>
                      <a:pt x="106" y="0"/>
                    </a:lnTo>
                  </a:path>
                </a:pathLst>
              </a:custGeom>
              <a:noFill/>
              <a:ln w="427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66"/>
              <p:cNvSpPr>
                <a:spLocks/>
              </p:cNvSpPr>
              <p:nvPr/>
            </p:nvSpPr>
            <p:spPr bwMode="auto">
              <a:xfrm>
                <a:off x="1251" y="238"/>
                <a:ext cx="106" cy="35"/>
              </a:xfrm>
              <a:custGeom>
                <a:avLst/>
                <a:gdLst>
                  <a:gd name="T0" fmla="*/ 0 w 106"/>
                  <a:gd name="T1" fmla="*/ 35 h 35"/>
                  <a:gd name="T2" fmla="*/ 106 w 106"/>
                  <a:gd name="T3" fmla="*/ 0 h 35"/>
                </a:gdLst>
                <a:ahLst/>
                <a:cxnLst>
                  <a:cxn ang="0">
                    <a:pos x="T0" y="T1"/>
                  </a:cxn>
                  <a:cxn ang="0">
                    <a:pos x="T2" y="T3"/>
                  </a:cxn>
                </a:cxnLst>
                <a:rect l="0" t="0" r="r" b="b"/>
                <a:pathLst>
                  <a:path w="106" h="35">
                    <a:moveTo>
                      <a:pt x="0" y="35"/>
                    </a:moveTo>
                    <a:lnTo>
                      <a:pt x="106" y="0"/>
                    </a:lnTo>
                  </a:path>
                </a:pathLst>
              </a:custGeom>
              <a:noFill/>
              <a:ln w="395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65"/>
              <p:cNvSpPr>
                <a:spLocks/>
              </p:cNvSpPr>
              <p:nvPr/>
            </p:nvSpPr>
            <p:spPr bwMode="auto">
              <a:xfrm>
                <a:off x="1357" y="164"/>
                <a:ext cx="206" cy="72"/>
              </a:xfrm>
              <a:custGeom>
                <a:avLst/>
                <a:gdLst>
                  <a:gd name="T0" fmla="*/ 0 w 206"/>
                  <a:gd name="T1" fmla="*/ 72 h 72"/>
                  <a:gd name="T2" fmla="*/ 205 w 206"/>
                  <a:gd name="T3" fmla="*/ 0 h 72"/>
                </a:gdLst>
                <a:ahLst/>
                <a:cxnLst>
                  <a:cxn ang="0">
                    <a:pos x="T0" y="T1"/>
                  </a:cxn>
                  <a:cxn ang="0">
                    <a:pos x="T2" y="T3"/>
                  </a:cxn>
                </a:cxnLst>
                <a:rect l="0" t="0" r="r" b="b"/>
                <a:pathLst>
                  <a:path w="206" h="72">
                    <a:moveTo>
                      <a:pt x="0" y="72"/>
                    </a:moveTo>
                    <a:lnTo>
                      <a:pt x="205" y="0"/>
                    </a:lnTo>
                  </a:path>
                </a:pathLst>
              </a:custGeom>
              <a:noFill/>
              <a:ln w="3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64"/>
              <p:cNvSpPr>
                <a:spLocks/>
              </p:cNvSpPr>
              <p:nvPr/>
            </p:nvSpPr>
            <p:spPr bwMode="auto">
              <a:xfrm>
                <a:off x="1567" y="123"/>
                <a:ext cx="100" cy="40"/>
              </a:xfrm>
              <a:custGeom>
                <a:avLst/>
                <a:gdLst>
                  <a:gd name="T0" fmla="*/ 0 w 100"/>
                  <a:gd name="T1" fmla="*/ 40 h 40"/>
                  <a:gd name="T2" fmla="*/ 100 w 100"/>
                  <a:gd name="T3" fmla="*/ 0 h 40"/>
                </a:gdLst>
                <a:ahLst/>
                <a:cxnLst>
                  <a:cxn ang="0">
                    <a:pos x="T0" y="T1"/>
                  </a:cxn>
                  <a:cxn ang="0">
                    <a:pos x="T2" y="T3"/>
                  </a:cxn>
                </a:cxnLst>
                <a:rect l="0" t="0" r="r" b="b"/>
                <a:pathLst>
                  <a:path w="100" h="40">
                    <a:moveTo>
                      <a:pt x="0" y="40"/>
                    </a:moveTo>
                    <a:lnTo>
                      <a:pt x="10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63"/>
              <p:cNvSpPr>
                <a:spLocks/>
              </p:cNvSpPr>
              <p:nvPr/>
            </p:nvSpPr>
            <p:spPr bwMode="auto">
              <a:xfrm>
                <a:off x="1669" y="98"/>
                <a:ext cx="50" cy="22"/>
              </a:xfrm>
              <a:custGeom>
                <a:avLst/>
                <a:gdLst>
                  <a:gd name="T0" fmla="*/ 0 w 50"/>
                  <a:gd name="T1" fmla="*/ 22 h 22"/>
                  <a:gd name="T2" fmla="*/ 50 w 50"/>
                  <a:gd name="T3" fmla="*/ 0 h 22"/>
                </a:gdLst>
                <a:ahLst/>
                <a:cxnLst>
                  <a:cxn ang="0">
                    <a:pos x="T0" y="T1"/>
                  </a:cxn>
                  <a:cxn ang="0">
                    <a:pos x="T2" y="T3"/>
                  </a:cxn>
                </a:cxnLst>
                <a:rect l="0" t="0" r="r" b="b"/>
                <a:pathLst>
                  <a:path w="50" h="22">
                    <a:moveTo>
                      <a:pt x="0" y="22"/>
                    </a:moveTo>
                    <a:lnTo>
                      <a:pt x="50" y="0"/>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62"/>
              <p:cNvSpPr>
                <a:spLocks/>
              </p:cNvSpPr>
              <p:nvPr/>
            </p:nvSpPr>
            <p:spPr bwMode="auto">
              <a:xfrm>
                <a:off x="1719" y="74"/>
                <a:ext cx="52" cy="23"/>
              </a:xfrm>
              <a:custGeom>
                <a:avLst/>
                <a:gdLst>
                  <a:gd name="T0" fmla="*/ 0 w 52"/>
                  <a:gd name="T1" fmla="*/ 23 h 23"/>
                  <a:gd name="T2" fmla="*/ 52 w 52"/>
                  <a:gd name="T3" fmla="*/ 0 h 23"/>
                </a:gdLst>
                <a:ahLst/>
                <a:cxnLst>
                  <a:cxn ang="0">
                    <a:pos x="T0" y="T1"/>
                  </a:cxn>
                  <a:cxn ang="0">
                    <a:pos x="T2" y="T3"/>
                  </a:cxn>
                </a:cxnLst>
                <a:rect l="0" t="0" r="r" b="b"/>
                <a:pathLst>
                  <a:path w="52" h="23">
                    <a:moveTo>
                      <a:pt x="0" y="23"/>
                    </a:moveTo>
                    <a:lnTo>
                      <a:pt x="52" y="0"/>
                    </a:lnTo>
                  </a:path>
                </a:pathLst>
              </a:custGeom>
              <a:noFill/>
              <a:ln w="42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61"/>
              <p:cNvSpPr>
                <a:spLocks/>
              </p:cNvSpPr>
              <p:nvPr/>
            </p:nvSpPr>
            <p:spPr bwMode="auto">
              <a:xfrm>
                <a:off x="1772" y="74"/>
                <a:ext cx="20" cy="211"/>
              </a:xfrm>
              <a:custGeom>
                <a:avLst/>
                <a:gdLst>
                  <a:gd name="T0" fmla="*/ 0 w 20"/>
                  <a:gd name="T1" fmla="*/ 0 h 211"/>
                  <a:gd name="T2" fmla="*/ 0 w 20"/>
                  <a:gd name="T3" fmla="*/ 211 h 211"/>
                </a:gdLst>
                <a:ahLst/>
                <a:cxnLst>
                  <a:cxn ang="0">
                    <a:pos x="T0" y="T1"/>
                  </a:cxn>
                  <a:cxn ang="0">
                    <a:pos x="T2" y="T3"/>
                  </a:cxn>
                </a:cxnLst>
                <a:rect l="0" t="0" r="r" b="b"/>
                <a:pathLst>
                  <a:path w="20" h="211">
                    <a:moveTo>
                      <a:pt x="0" y="0"/>
                    </a:moveTo>
                    <a:lnTo>
                      <a:pt x="0" y="211"/>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60"/>
              <p:cNvSpPr>
                <a:spLocks/>
              </p:cNvSpPr>
              <p:nvPr/>
            </p:nvSpPr>
            <p:spPr bwMode="auto">
              <a:xfrm>
                <a:off x="1772" y="286"/>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59"/>
              <p:cNvSpPr>
                <a:spLocks/>
              </p:cNvSpPr>
              <p:nvPr/>
            </p:nvSpPr>
            <p:spPr bwMode="auto">
              <a:xfrm>
                <a:off x="1719" y="286"/>
                <a:ext cx="52" cy="21"/>
              </a:xfrm>
              <a:custGeom>
                <a:avLst/>
                <a:gdLst>
                  <a:gd name="T0" fmla="*/ 52 w 52"/>
                  <a:gd name="T1" fmla="*/ 0 h 21"/>
                  <a:gd name="T2" fmla="*/ 0 w 52"/>
                  <a:gd name="T3" fmla="*/ 21 h 21"/>
                </a:gdLst>
                <a:ahLst/>
                <a:cxnLst>
                  <a:cxn ang="0">
                    <a:pos x="T0" y="T1"/>
                  </a:cxn>
                  <a:cxn ang="0">
                    <a:pos x="T2" y="T3"/>
                  </a:cxn>
                </a:cxnLst>
                <a:rect l="0" t="0" r="r" b="b"/>
                <a:pathLst>
                  <a:path w="52" h="21">
                    <a:moveTo>
                      <a:pt x="52" y="0"/>
                    </a:moveTo>
                    <a:lnTo>
                      <a:pt x="0" y="21"/>
                    </a:lnTo>
                  </a:path>
                </a:pathLst>
              </a:custGeom>
              <a:noFill/>
              <a:ln w="427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58"/>
              <p:cNvSpPr>
                <a:spLocks/>
              </p:cNvSpPr>
              <p:nvPr/>
            </p:nvSpPr>
            <p:spPr bwMode="auto">
              <a:xfrm>
                <a:off x="1669" y="311"/>
                <a:ext cx="50" cy="21"/>
              </a:xfrm>
              <a:custGeom>
                <a:avLst/>
                <a:gdLst>
                  <a:gd name="T0" fmla="*/ 50 w 50"/>
                  <a:gd name="T1" fmla="*/ 0 h 21"/>
                  <a:gd name="T2" fmla="*/ 0 w 50"/>
                  <a:gd name="T3" fmla="*/ 21 h 21"/>
                </a:gdLst>
                <a:ahLst/>
                <a:cxnLst>
                  <a:cxn ang="0">
                    <a:pos x="T0" y="T1"/>
                  </a:cxn>
                  <a:cxn ang="0">
                    <a:pos x="T2" y="T3"/>
                  </a:cxn>
                </a:cxnLst>
                <a:rect l="0" t="0" r="r" b="b"/>
                <a:pathLst>
                  <a:path w="50" h="21">
                    <a:moveTo>
                      <a:pt x="50" y="0"/>
                    </a:moveTo>
                    <a:lnTo>
                      <a:pt x="0" y="21"/>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57"/>
              <p:cNvSpPr>
                <a:spLocks/>
              </p:cNvSpPr>
              <p:nvPr/>
            </p:nvSpPr>
            <p:spPr bwMode="auto">
              <a:xfrm>
                <a:off x="1567" y="335"/>
                <a:ext cx="100" cy="41"/>
              </a:xfrm>
              <a:custGeom>
                <a:avLst/>
                <a:gdLst>
                  <a:gd name="T0" fmla="*/ 100 w 100"/>
                  <a:gd name="T1" fmla="*/ 0 h 41"/>
                  <a:gd name="T2" fmla="*/ 0 w 100"/>
                  <a:gd name="T3" fmla="*/ 41 h 41"/>
                </a:gdLst>
                <a:ahLst/>
                <a:cxnLst>
                  <a:cxn ang="0">
                    <a:pos x="T0" y="T1"/>
                  </a:cxn>
                  <a:cxn ang="0">
                    <a:pos x="T2" y="T3"/>
                  </a:cxn>
                </a:cxnLst>
                <a:rect l="0" t="0" r="r" b="b"/>
                <a:pathLst>
                  <a:path w="100" h="41">
                    <a:moveTo>
                      <a:pt x="100" y="0"/>
                    </a:moveTo>
                    <a:lnTo>
                      <a:pt x="0" y="41"/>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56"/>
              <p:cNvSpPr>
                <a:spLocks/>
              </p:cNvSpPr>
              <p:nvPr/>
            </p:nvSpPr>
            <p:spPr bwMode="auto">
              <a:xfrm>
                <a:off x="1362" y="376"/>
                <a:ext cx="201" cy="66"/>
              </a:xfrm>
              <a:custGeom>
                <a:avLst/>
                <a:gdLst>
                  <a:gd name="T0" fmla="*/ 200 w 201"/>
                  <a:gd name="T1" fmla="*/ 0 h 66"/>
                  <a:gd name="T2" fmla="*/ 0 w 201"/>
                  <a:gd name="T3" fmla="*/ 66 h 66"/>
                </a:gdLst>
                <a:ahLst/>
                <a:cxnLst>
                  <a:cxn ang="0">
                    <a:pos x="T0" y="T1"/>
                  </a:cxn>
                  <a:cxn ang="0">
                    <a:pos x="T2" y="T3"/>
                  </a:cxn>
                </a:cxnLst>
                <a:rect l="0" t="0" r="r" b="b"/>
                <a:pathLst>
                  <a:path w="201" h="66">
                    <a:moveTo>
                      <a:pt x="200" y="0"/>
                    </a:moveTo>
                    <a:lnTo>
                      <a:pt x="0" y="66"/>
                    </a:lnTo>
                  </a:path>
                </a:pathLst>
              </a:custGeom>
              <a:noFill/>
              <a:ln w="3948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55"/>
              <p:cNvSpPr>
                <a:spLocks/>
              </p:cNvSpPr>
              <p:nvPr/>
            </p:nvSpPr>
            <p:spPr bwMode="auto">
              <a:xfrm>
                <a:off x="1260" y="445"/>
                <a:ext cx="102" cy="36"/>
              </a:xfrm>
              <a:custGeom>
                <a:avLst/>
                <a:gdLst>
                  <a:gd name="T0" fmla="*/ 102 w 102"/>
                  <a:gd name="T1" fmla="*/ 0 h 36"/>
                  <a:gd name="T2" fmla="*/ 0 w 102"/>
                  <a:gd name="T3" fmla="*/ 36 h 36"/>
                </a:gdLst>
                <a:ahLst/>
                <a:cxnLst>
                  <a:cxn ang="0">
                    <a:pos x="T0" y="T1"/>
                  </a:cxn>
                  <a:cxn ang="0">
                    <a:pos x="T2" y="T3"/>
                  </a:cxn>
                </a:cxnLst>
                <a:rect l="0" t="0" r="r" b="b"/>
                <a:pathLst>
                  <a:path w="102" h="36">
                    <a:moveTo>
                      <a:pt x="102" y="0"/>
                    </a:moveTo>
                    <a:lnTo>
                      <a:pt x="0" y="36"/>
                    </a:lnTo>
                  </a:path>
                </a:pathLst>
              </a:custGeom>
              <a:noFill/>
              <a:ln w="395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54"/>
              <p:cNvSpPr>
                <a:spLocks/>
              </p:cNvSpPr>
              <p:nvPr/>
            </p:nvSpPr>
            <p:spPr bwMode="auto">
              <a:xfrm>
                <a:off x="1209" y="482"/>
                <a:ext cx="50" cy="21"/>
              </a:xfrm>
              <a:custGeom>
                <a:avLst/>
                <a:gdLst>
                  <a:gd name="T0" fmla="*/ 50 w 50"/>
                  <a:gd name="T1" fmla="*/ 0 h 21"/>
                  <a:gd name="T2" fmla="*/ 0 w 50"/>
                  <a:gd name="T3" fmla="*/ 20 h 21"/>
                </a:gdLst>
                <a:ahLst/>
                <a:cxnLst>
                  <a:cxn ang="0">
                    <a:pos x="T0" y="T1"/>
                  </a:cxn>
                  <a:cxn ang="0">
                    <a:pos x="T2" y="T3"/>
                  </a:cxn>
                </a:cxnLst>
                <a:rect l="0" t="0" r="r" b="b"/>
                <a:pathLst>
                  <a:path w="50" h="21">
                    <a:moveTo>
                      <a:pt x="50" y="0"/>
                    </a:moveTo>
                    <a:lnTo>
                      <a:pt x="0" y="20"/>
                    </a:lnTo>
                  </a:path>
                </a:pathLst>
              </a:custGeom>
              <a:noFill/>
              <a:ln w="428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53"/>
              <p:cNvSpPr>
                <a:spLocks/>
              </p:cNvSpPr>
              <p:nvPr/>
            </p:nvSpPr>
            <p:spPr bwMode="auto">
              <a:xfrm>
                <a:off x="1153" y="506"/>
                <a:ext cx="55" cy="21"/>
              </a:xfrm>
              <a:custGeom>
                <a:avLst/>
                <a:gdLst>
                  <a:gd name="T0" fmla="*/ 55 w 55"/>
                  <a:gd name="T1" fmla="*/ 0 h 21"/>
                  <a:gd name="T2" fmla="*/ 0 w 55"/>
                  <a:gd name="T3" fmla="*/ 21 h 21"/>
                </a:gdLst>
                <a:ahLst/>
                <a:cxnLst>
                  <a:cxn ang="0">
                    <a:pos x="T0" y="T1"/>
                  </a:cxn>
                  <a:cxn ang="0">
                    <a:pos x="T2" y="T3"/>
                  </a:cxn>
                </a:cxnLst>
                <a:rect l="0" t="0" r="r" b="b"/>
                <a:pathLst>
                  <a:path w="55" h="21">
                    <a:moveTo>
                      <a:pt x="55" y="0"/>
                    </a:moveTo>
                    <a:lnTo>
                      <a:pt x="0" y="21"/>
                    </a:lnTo>
                  </a:path>
                </a:pathLst>
              </a:custGeom>
              <a:noFill/>
              <a:ln w="427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52"/>
              <p:cNvSpPr>
                <a:spLocks/>
              </p:cNvSpPr>
              <p:nvPr/>
            </p:nvSpPr>
            <p:spPr bwMode="auto">
              <a:xfrm>
                <a:off x="1102" y="531"/>
                <a:ext cx="50" cy="26"/>
              </a:xfrm>
              <a:custGeom>
                <a:avLst/>
                <a:gdLst>
                  <a:gd name="T0" fmla="*/ 50 w 50"/>
                  <a:gd name="T1" fmla="*/ 0 h 26"/>
                  <a:gd name="T2" fmla="*/ 0 w 50"/>
                  <a:gd name="T3" fmla="*/ 26 h 26"/>
                </a:gdLst>
                <a:ahLst/>
                <a:cxnLst>
                  <a:cxn ang="0">
                    <a:pos x="T0" y="T1"/>
                  </a:cxn>
                  <a:cxn ang="0">
                    <a:pos x="T2" y="T3"/>
                  </a:cxn>
                </a:cxnLst>
                <a:rect l="0" t="0" r="r" b="b"/>
                <a:pathLst>
                  <a:path w="50" h="26">
                    <a:moveTo>
                      <a:pt x="50" y="0"/>
                    </a:moveTo>
                    <a:lnTo>
                      <a:pt x="0" y="26"/>
                    </a:lnTo>
                  </a:path>
                </a:pathLst>
              </a:custGeom>
              <a:noFill/>
              <a:ln w="4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51"/>
              <p:cNvSpPr>
                <a:spLocks/>
              </p:cNvSpPr>
              <p:nvPr/>
            </p:nvSpPr>
            <p:spPr bwMode="auto">
              <a:xfrm>
                <a:off x="1046" y="560"/>
                <a:ext cx="55" cy="32"/>
              </a:xfrm>
              <a:custGeom>
                <a:avLst/>
                <a:gdLst>
                  <a:gd name="T0" fmla="*/ 55 w 55"/>
                  <a:gd name="T1" fmla="*/ 0 h 32"/>
                  <a:gd name="T2" fmla="*/ 0 w 55"/>
                  <a:gd name="T3" fmla="*/ 32 h 32"/>
                </a:gdLst>
                <a:ahLst/>
                <a:cxnLst>
                  <a:cxn ang="0">
                    <a:pos x="T0" y="T1"/>
                  </a:cxn>
                  <a:cxn ang="0">
                    <a:pos x="T2" y="T3"/>
                  </a:cxn>
                </a:cxnLst>
                <a:rect l="0" t="0" r="r" b="b"/>
                <a:pathLst>
                  <a:path w="55" h="32">
                    <a:moveTo>
                      <a:pt x="55" y="0"/>
                    </a:moveTo>
                    <a:lnTo>
                      <a:pt x="0"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50"/>
              <p:cNvSpPr>
                <a:spLocks/>
              </p:cNvSpPr>
              <p:nvPr/>
            </p:nvSpPr>
            <p:spPr bwMode="auto">
              <a:xfrm>
                <a:off x="990" y="592"/>
                <a:ext cx="55" cy="35"/>
              </a:xfrm>
              <a:custGeom>
                <a:avLst/>
                <a:gdLst>
                  <a:gd name="T0" fmla="*/ 55 w 55"/>
                  <a:gd name="T1" fmla="*/ 0 h 35"/>
                  <a:gd name="T2" fmla="*/ 0 w 55"/>
                  <a:gd name="T3" fmla="*/ 35 h 35"/>
                </a:gdLst>
                <a:ahLst/>
                <a:cxnLst>
                  <a:cxn ang="0">
                    <a:pos x="T0" y="T1"/>
                  </a:cxn>
                  <a:cxn ang="0">
                    <a:pos x="T2" y="T3"/>
                  </a:cxn>
                </a:cxnLst>
                <a:rect l="0" t="0" r="r" b="b"/>
                <a:pathLst>
                  <a:path w="55" h="35">
                    <a:moveTo>
                      <a:pt x="55" y="0"/>
                    </a:moveTo>
                    <a:lnTo>
                      <a:pt x="0" y="35"/>
                    </a:lnTo>
                  </a:path>
                </a:pathLst>
              </a:custGeom>
              <a:noFill/>
              <a:ln w="43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49"/>
              <p:cNvSpPr>
                <a:spLocks/>
              </p:cNvSpPr>
              <p:nvPr/>
            </p:nvSpPr>
            <p:spPr bwMode="auto">
              <a:xfrm>
                <a:off x="934" y="630"/>
                <a:ext cx="55" cy="42"/>
              </a:xfrm>
              <a:custGeom>
                <a:avLst/>
                <a:gdLst>
                  <a:gd name="T0" fmla="*/ 55 w 55"/>
                  <a:gd name="T1" fmla="*/ 0 h 42"/>
                  <a:gd name="T2" fmla="*/ 0 w 55"/>
                  <a:gd name="T3" fmla="*/ 42 h 42"/>
                </a:gdLst>
                <a:ahLst/>
                <a:cxnLst>
                  <a:cxn ang="0">
                    <a:pos x="T0" y="T1"/>
                  </a:cxn>
                  <a:cxn ang="0">
                    <a:pos x="T2" y="T3"/>
                  </a:cxn>
                </a:cxnLst>
                <a:rect l="0" t="0" r="r" b="b"/>
                <a:pathLst>
                  <a:path w="55" h="42">
                    <a:moveTo>
                      <a:pt x="55" y="0"/>
                    </a:moveTo>
                    <a:lnTo>
                      <a:pt x="0" y="42"/>
                    </a:lnTo>
                  </a:path>
                </a:pathLst>
              </a:custGeom>
              <a:noFill/>
              <a:ln w="440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148"/>
              <p:cNvSpPr>
                <a:spLocks/>
              </p:cNvSpPr>
              <p:nvPr/>
            </p:nvSpPr>
            <p:spPr bwMode="auto">
              <a:xfrm>
                <a:off x="934" y="675"/>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47"/>
              <p:cNvSpPr>
                <a:spLocks/>
              </p:cNvSpPr>
              <p:nvPr/>
            </p:nvSpPr>
            <p:spPr bwMode="auto">
              <a:xfrm>
                <a:off x="873" y="633"/>
                <a:ext cx="60" cy="40"/>
              </a:xfrm>
              <a:custGeom>
                <a:avLst/>
                <a:gdLst>
                  <a:gd name="T0" fmla="*/ 60 w 60"/>
                  <a:gd name="T1" fmla="*/ 40 h 40"/>
                  <a:gd name="T2" fmla="*/ 0 w 60"/>
                  <a:gd name="T3" fmla="*/ 0 h 40"/>
                </a:gdLst>
                <a:ahLst/>
                <a:cxnLst>
                  <a:cxn ang="0">
                    <a:pos x="T0" y="T1"/>
                  </a:cxn>
                  <a:cxn ang="0">
                    <a:pos x="T2" y="T3"/>
                  </a:cxn>
                </a:cxnLst>
                <a:rect l="0" t="0" r="r" b="b"/>
                <a:pathLst>
                  <a:path w="60" h="40">
                    <a:moveTo>
                      <a:pt x="60" y="40"/>
                    </a:moveTo>
                    <a:lnTo>
                      <a:pt x="0" y="0"/>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146"/>
              <p:cNvSpPr>
                <a:spLocks/>
              </p:cNvSpPr>
              <p:nvPr/>
            </p:nvSpPr>
            <p:spPr bwMode="auto">
              <a:xfrm>
                <a:off x="818" y="592"/>
                <a:ext cx="55" cy="40"/>
              </a:xfrm>
              <a:custGeom>
                <a:avLst/>
                <a:gdLst>
                  <a:gd name="T0" fmla="*/ 55 w 55"/>
                  <a:gd name="T1" fmla="*/ 40 h 40"/>
                  <a:gd name="T2" fmla="*/ 0 w 55"/>
                  <a:gd name="T3" fmla="*/ 0 h 40"/>
                </a:gdLst>
                <a:ahLst/>
                <a:cxnLst>
                  <a:cxn ang="0">
                    <a:pos x="T0" y="T1"/>
                  </a:cxn>
                  <a:cxn ang="0">
                    <a:pos x="T2" y="T3"/>
                  </a:cxn>
                </a:cxnLst>
                <a:rect l="0" t="0" r="r" b="b"/>
                <a:pathLst>
                  <a:path w="55" h="40">
                    <a:moveTo>
                      <a:pt x="55" y="40"/>
                    </a:moveTo>
                    <a:lnTo>
                      <a:pt x="0" y="0"/>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145"/>
              <p:cNvSpPr>
                <a:spLocks/>
              </p:cNvSpPr>
              <p:nvPr/>
            </p:nvSpPr>
            <p:spPr bwMode="auto">
              <a:xfrm>
                <a:off x="758" y="560"/>
                <a:ext cx="58" cy="32"/>
              </a:xfrm>
              <a:custGeom>
                <a:avLst/>
                <a:gdLst>
                  <a:gd name="T0" fmla="*/ 58 w 58"/>
                  <a:gd name="T1" fmla="*/ 32 h 32"/>
                  <a:gd name="T2" fmla="*/ 0 w 58"/>
                  <a:gd name="T3" fmla="*/ 0 h 32"/>
                </a:gdLst>
                <a:ahLst/>
                <a:cxnLst>
                  <a:cxn ang="0">
                    <a:pos x="T0" y="T1"/>
                  </a:cxn>
                  <a:cxn ang="0">
                    <a:pos x="T2" y="T3"/>
                  </a:cxn>
                </a:cxnLst>
                <a:rect l="0" t="0" r="r" b="b"/>
                <a:pathLst>
                  <a:path w="58" h="32">
                    <a:moveTo>
                      <a:pt x="58" y="32"/>
                    </a:moveTo>
                    <a:lnTo>
                      <a:pt x="0" y="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144"/>
              <p:cNvSpPr>
                <a:spLocks/>
              </p:cNvSpPr>
              <p:nvPr/>
            </p:nvSpPr>
            <p:spPr bwMode="auto">
              <a:xfrm>
                <a:off x="702" y="528"/>
                <a:ext cx="55" cy="30"/>
              </a:xfrm>
              <a:custGeom>
                <a:avLst/>
                <a:gdLst>
                  <a:gd name="T0" fmla="*/ 55 w 55"/>
                  <a:gd name="T1" fmla="*/ 30 h 30"/>
                  <a:gd name="T2" fmla="*/ 0 w 55"/>
                  <a:gd name="T3" fmla="*/ 0 h 30"/>
                </a:gdLst>
                <a:ahLst/>
                <a:cxnLst>
                  <a:cxn ang="0">
                    <a:pos x="T0" y="T1"/>
                  </a:cxn>
                  <a:cxn ang="0">
                    <a:pos x="T2" y="T3"/>
                  </a:cxn>
                </a:cxnLst>
                <a:rect l="0" t="0" r="r" b="b"/>
                <a:pathLst>
                  <a:path w="55" h="30">
                    <a:moveTo>
                      <a:pt x="55" y="30"/>
                    </a:moveTo>
                    <a:lnTo>
                      <a:pt x="0"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143"/>
              <p:cNvSpPr>
                <a:spLocks/>
              </p:cNvSpPr>
              <p:nvPr/>
            </p:nvSpPr>
            <p:spPr bwMode="auto">
              <a:xfrm>
                <a:off x="581" y="470"/>
                <a:ext cx="120" cy="57"/>
              </a:xfrm>
              <a:custGeom>
                <a:avLst/>
                <a:gdLst>
                  <a:gd name="T0" fmla="*/ 120 w 120"/>
                  <a:gd name="T1" fmla="*/ 57 h 57"/>
                  <a:gd name="T2" fmla="*/ 0 w 120"/>
                  <a:gd name="T3" fmla="*/ 0 h 57"/>
                </a:gdLst>
                <a:ahLst/>
                <a:cxnLst>
                  <a:cxn ang="0">
                    <a:pos x="T0" y="T1"/>
                  </a:cxn>
                  <a:cxn ang="0">
                    <a:pos x="T2" y="T3"/>
                  </a:cxn>
                </a:cxnLst>
                <a:rect l="0" t="0" r="r" b="b"/>
                <a:pathLst>
                  <a:path w="120" h="57">
                    <a:moveTo>
                      <a:pt x="120" y="57"/>
                    </a:moveTo>
                    <a:lnTo>
                      <a:pt x="0" y="0"/>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142"/>
              <p:cNvSpPr>
                <a:spLocks/>
              </p:cNvSpPr>
              <p:nvPr/>
            </p:nvSpPr>
            <p:spPr bwMode="auto">
              <a:xfrm>
                <a:off x="464" y="421"/>
                <a:ext cx="115" cy="46"/>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7" name="Freeform 141"/>
              <p:cNvSpPr>
                <a:spLocks/>
              </p:cNvSpPr>
              <p:nvPr/>
            </p:nvSpPr>
            <p:spPr bwMode="auto">
              <a:xfrm>
                <a:off x="232" y="335"/>
                <a:ext cx="230" cy="85"/>
              </a:xfrm>
              <a:custGeom>
                <a:avLst/>
                <a:gdLst>
                  <a:gd name="T0" fmla="*/ 230 w 230"/>
                  <a:gd name="T1" fmla="*/ 85 h 85"/>
                  <a:gd name="T2" fmla="*/ 0 w 230"/>
                  <a:gd name="T3" fmla="*/ 0 h 85"/>
                </a:gdLst>
                <a:ahLst/>
                <a:cxnLst>
                  <a:cxn ang="0">
                    <a:pos x="T0" y="T1"/>
                  </a:cxn>
                  <a:cxn ang="0">
                    <a:pos x="T2" y="T3"/>
                  </a:cxn>
                </a:cxnLst>
                <a:rect l="0" t="0" r="r" b="b"/>
                <a:pathLst>
                  <a:path w="230" h="85">
                    <a:moveTo>
                      <a:pt x="230" y="85"/>
                    </a:moveTo>
                    <a:lnTo>
                      <a:pt x="0" y="0"/>
                    </a:lnTo>
                  </a:path>
                </a:pathLst>
              </a:custGeom>
              <a:noFill/>
              <a:ln w="395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8" name="Freeform 140"/>
              <p:cNvSpPr>
                <a:spLocks/>
              </p:cNvSpPr>
              <p:nvPr/>
            </p:nvSpPr>
            <p:spPr bwMode="auto">
              <a:xfrm>
                <a:off x="129" y="294"/>
                <a:ext cx="101" cy="40"/>
              </a:xfrm>
              <a:custGeom>
                <a:avLst/>
                <a:gdLst>
                  <a:gd name="T0" fmla="*/ 101 w 101"/>
                  <a:gd name="T1" fmla="*/ 40 h 40"/>
                  <a:gd name="T2" fmla="*/ 0 w 101"/>
                  <a:gd name="T3" fmla="*/ 0 h 40"/>
                </a:gdLst>
                <a:ahLst/>
                <a:cxnLst>
                  <a:cxn ang="0">
                    <a:pos x="T0" y="T1"/>
                  </a:cxn>
                  <a:cxn ang="0">
                    <a:pos x="T2" y="T3"/>
                  </a:cxn>
                </a:cxnLst>
                <a:rect l="0" t="0" r="r" b="b"/>
                <a:pathLst>
                  <a:path w="101" h="40">
                    <a:moveTo>
                      <a:pt x="101" y="40"/>
                    </a:moveTo>
                    <a:lnTo>
                      <a:pt x="0" y="0"/>
                    </a:lnTo>
                  </a:path>
                </a:pathLst>
              </a:custGeom>
              <a:noFill/>
              <a:ln w="396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9" name="Freeform 139"/>
              <p:cNvSpPr>
                <a:spLocks/>
              </p:cNvSpPr>
              <p:nvPr/>
            </p:nvSpPr>
            <p:spPr bwMode="auto">
              <a:xfrm>
                <a:off x="33" y="245"/>
                <a:ext cx="95" cy="47"/>
              </a:xfrm>
              <a:custGeom>
                <a:avLst/>
                <a:gdLst>
                  <a:gd name="T0" fmla="*/ 95 w 95"/>
                  <a:gd name="T1" fmla="*/ 47 h 47"/>
                  <a:gd name="T2" fmla="*/ 0 w 95"/>
                  <a:gd name="T3" fmla="*/ 0 h 47"/>
                </a:gdLst>
                <a:ahLst/>
                <a:cxnLst>
                  <a:cxn ang="0">
                    <a:pos x="T0" y="T1"/>
                  </a:cxn>
                  <a:cxn ang="0">
                    <a:pos x="T2" y="T3"/>
                  </a:cxn>
                </a:cxnLst>
                <a:rect l="0" t="0" r="r" b="b"/>
                <a:pathLst>
                  <a:path w="95" h="47">
                    <a:moveTo>
                      <a:pt x="95" y="47"/>
                    </a:moveTo>
                    <a:lnTo>
                      <a:pt x="0" y="0"/>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0" name="Freeform 138"/>
              <p:cNvSpPr>
                <a:spLocks/>
              </p:cNvSpPr>
              <p:nvPr/>
            </p:nvSpPr>
            <p:spPr bwMode="auto">
              <a:xfrm>
                <a:off x="33" y="33"/>
                <a:ext cx="20" cy="210"/>
              </a:xfrm>
              <a:custGeom>
                <a:avLst/>
                <a:gdLst>
                  <a:gd name="T0" fmla="*/ 0 w 20"/>
                  <a:gd name="T1" fmla="*/ 210 h 210"/>
                  <a:gd name="T2" fmla="*/ 0 w 20"/>
                  <a:gd name="T3" fmla="*/ 0 h 210"/>
                </a:gdLst>
                <a:ahLst/>
                <a:cxnLst>
                  <a:cxn ang="0">
                    <a:pos x="T0" y="T1"/>
                  </a:cxn>
                  <a:cxn ang="0">
                    <a:pos x="T2" y="T3"/>
                  </a:cxn>
                </a:cxnLst>
                <a:rect l="0" t="0" r="r" b="b"/>
                <a:pathLst>
                  <a:path w="20" h="210">
                    <a:moveTo>
                      <a:pt x="0" y="210"/>
                    </a:moveTo>
                    <a:lnTo>
                      <a:pt x="0" y="0"/>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1" name="Freeform 137"/>
              <p:cNvSpPr>
                <a:spLocks/>
              </p:cNvSpPr>
              <p:nvPr/>
            </p:nvSpPr>
            <p:spPr bwMode="auto">
              <a:xfrm>
                <a:off x="455" y="147"/>
                <a:ext cx="957" cy="935"/>
              </a:xfrm>
              <a:custGeom>
                <a:avLst/>
                <a:gdLst>
                  <a:gd name="T0" fmla="*/ 840 w 957"/>
                  <a:gd name="T1" fmla="*/ 0 h 935"/>
                  <a:gd name="T2" fmla="*/ 120 w 957"/>
                  <a:gd name="T3" fmla="*/ 0 h 935"/>
                  <a:gd name="T4" fmla="*/ 0 w 957"/>
                  <a:gd name="T5" fmla="*/ 90 h 935"/>
                  <a:gd name="T6" fmla="*/ 26 w 957"/>
                  <a:gd name="T7" fmla="*/ 130 h 935"/>
                  <a:gd name="T8" fmla="*/ 45 w 957"/>
                  <a:gd name="T9" fmla="*/ 165 h 935"/>
                  <a:gd name="T10" fmla="*/ 58 w 957"/>
                  <a:gd name="T11" fmla="*/ 205 h 935"/>
                  <a:gd name="T12" fmla="*/ 68 w 957"/>
                  <a:gd name="T13" fmla="*/ 245 h 935"/>
                  <a:gd name="T14" fmla="*/ 73 w 957"/>
                  <a:gd name="T15" fmla="*/ 290 h 935"/>
                  <a:gd name="T16" fmla="*/ 78 w 957"/>
                  <a:gd name="T17" fmla="*/ 335 h 935"/>
                  <a:gd name="T18" fmla="*/ 73 w 957"/>
                  <a:gd name="T19" fmla="*/ 415 h 935"/>
                  <a:gd name="T20" fmla="*/ 55 w 957"/>
                  <a:gd name="T21" fmla="*/ 550 h 935"/>
                  <a:gd name="T22" fmla="*/ 41 w 957"/>
                  <a:gd name="T23" fmla="*/ 605 h 935"/>
                  <a:gd name="T24" fmla="*/ 45 w 957"/>
                  <a:gd name="T25" fmla="*/ 645 h 935"/>
                  <a:gd name="T26" fmla="*/ 50 w 957"/>
                  <a:gd name="T27" fmla="*/ 670 h 935"/>
                  <a:gd name="T28" fmla="*/ 83 w 957"/>
                  <a:gd name="T29" fmla="*/ 725 h 935"/>
                  <a:gd name="T30" fmla="*/ 156 w 957"/>
                  <a:gd name="T31" fmla="*/ 780 h 935"/>
                  <a:gd name="T32" fmla="*/ 190 w 957"/>
                  <a:gd name="T33" fmla="*/ 790 h 935"/>
                  <a:gd name="T34" fmla="*/ 330 w 957"/>
                  <a:gd name="T35" fmla="*/ 850 h 935"/>
                  <a:gd name="T36" fmla="*/ 408 w 957"/>
                  <a:gd name="T37" fmla="*/ 885 h 935"/>
                  <a:gd name="T38" fmla="*/ 445 w 957"/>
                  <a:gd name="T39" fmla="*/ 905 h 935"/>
                  <a:gd name="T40" fmla="*/ 481 w 957"/>
                  <a:gd name="T41" fmla="*/ 935 h 935"/>
                  <a:gd name="T42" fmla="*/ 506 w 957"/>
                  <a:gd name="T43" fmla="*/ 910 h 935"/>
                  <a:gd name="T44" fmla="*/ 536 w 957"/>
                  <a:gd name="T45" fmla="*/ 890 h 935"/>
                  <a:gd name="T46" fmla="*/ 603 w 957"/>
                  <a:gd name="T47" fmla="*/ 855 h 935"/>
                  <a:gd name="T48" fmla="*/ 677 w 957"/>
                  <a:gd name="T49" fmla="*/ 830 h 935"/>
                  <a:gd name="T50" fmla="*/ 747 w 957"/>
                  <a:gd name="T51" fmla="*/ 800 h 935"/>
                  <a:gd name="T52" fmla="*/ 812 w 957"/>
                  <a:gd name="T53" fmla="*/ 765 h 935"/>
                  <a:gd name="T54" fmla="*/ 867 w 957"/>
                  <a:gd name="T55" fmla="*/ 730 h 935"/>
                  <a:gd name="T56" fmla="*/ 907 w 957"/>
                  <a:gd name="T57" fmla="*/ 675 h 935"/>
                  <a:gd name="T58" fmla="*/ 915 w 957"/>
                  <a:gd name="T59" fmla="*/ 645 h 935"/>
                  <a:gd name="T60" fmla="*/ 915 w 957"/>
                  <a:gd name="T61" fmla="*/ 605 h 935"/>
                  <a:gd name="T62" fmla="*/ 887 w 957"/>
                  <a:gd name="T63" fmla="*/ 495 h 935"/>
                  <a:gd name="T64" fmla="*/ 877 w 957"/>
                  <a:gd name="T65" fmla="*/ 415 h 935"/>
                  <a:gd name="T66" fmla="*/ 877 w 957"/>
                  <a:gd name="T67" fmla="*/ 290 h 935"/>
                  <a:gd name="T68" fmla="*/ 887 w 957"/>
                  <a:gd name="T69" fmla="*/ 250 h 935"/>
                  <a:gd name="T70" fmla="*/ 896 w 957"/>
                  <a:gd name="T71" fmla="*/ 205 h 935"/>
                  <a:gd name="T72" fmla="*/ 910 w 957"/>
                  <a:gd name="T73" fmla="*/ 165 h 935"/>
                  <a:gd name="T74" fmla="*/ 932 w 957"/>
                  <a:gd name="T75" fmla="*/ 130 h 935"/>
                  <a:gd name="T76" fmla="*/ 957 w 957"/>
                  <a:gd name="T77" fmla="*/ 90 h 935"/>
                  <a:gd name="T78" fmla="*/ 840 w 957"/>
                  <a:gd name="T79" fmla="*/ 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35">
                    <a:moveTo>
                      <a:pt x="840" y="0"/>
                    </a:moveTo>
                    <a:lnTo>
                      <a:pt x="120" y="0"/>
                    </a:lnTo>
                    <a:lnTo>
                      <a:pt x="0" y="90"/>
                    </a:lnTo>
                    <a:lnTo>
                      <a:pt x="26" y="130"/>
                    </a:lnTo>
                    <a:lnTo>
                      <a:pt x="45" y="165"/>
                    </a:lnTo>
                    <a:lnTo>
                      <a:pt x="58" y="205"/>
                    </a:lnTo>
                    <a:lnTo>
                      <a:pt x="68" y="245"/>
                    </a:lnTo>
                    <a:lnTo>
                      <a:pt x="73" y="290"/>
                    </a:lnTo>
                    <a:lnTo>
                      <a:pt x="78" y="335"/>
                    </a:lnTo>
                    <a:lnTo>
                      <a:pt x="73" y="415"/>
                    </a:lnTo>
                    <a:lnTo>
                      <a:pt x="55" y="550"/>
                    </a:lnTo>
                    <a:lnTo>
                      <a:pt x="41" y="605"/>
                    </a:lnTo>
                    <a:lnTo>
                      <a:pt x="45" y="645"/>
                    </a:lnTo>
                    <a:lnTo>
                      <a:pt x="50" y="670"/>
                    </a:lnTo>
                    <a:lnTo>
                      <a:pt x="83" y="725"/>
                    </a:lnTo>
                    <a:lnTo>
                      <a:pt x="156" y="780"/>
                    </a:lnTo>
                    <a:lnTo>
                      <a:pt x="190" y="790"/>
                    </a:lnTo>
                    <a:lnTo>
                      <a:pt x="330" y="850"/>
                    </a:lnTo>
                    <a:lnTo>
                      <a:pt x="408" y="885"/>
                    </a:lnTo>
                    <a:lnTo>
                      <a:pt x="445" y="905"/>
                    </a:lnTo>
                    <a:lnTo>
                      <a:pt x="481" y="935"/>
                    </a:lnTo>
                    <a:lnTo>
                      <a:pt x="506" y="910"/>
                    </a:lnTo>
                    <a:lnTo>
                      <a:pt x="536" y="890"/>
                    </a:lnTo>
                    <a:lnTo>
                      <a:pt x="603" y="855"/>
                    </a:lnTo>
                    <a:lnTo>
                      <a:pt x="677" y="830"/>
                    </a:lnTo>
                    <a:lnTo>
                      <a:pt x="747" y="800"/>
                    </a:lnTo>
                    <a:lnTo>
                      <a:pt x="812" y="765"/>
                    </a:lnTo>
                    <a:lnTo>
                      <a:pt x="867" y="730"/>
                    </a:lnTo>
                    <a:lnTo>
                      <a:pt x="907" y="675"/>
                    </a:lnTo>
                    <a:lnTo>
                      <a:pt x="915" y="645"/>
                    </a:lnTo>
                    <a:lnTo>
                      <a:pt x="915" y="605"/>
                    </a:lnTo>
                    <a:lnTo>
                      <a:pt x="887" y="495"/>
                    </a:lnTo>
                    <a:lnTo>
                      <a:pt x="877" y="415"/>
                    </a:lnTo>
                    <a:lnTo>
                      <a:pt x="877" y="290"/>
                    </a:lnTo>
                    <a:lnTo>
                      <a:pt x="887" y="250"/>
                    </a:lnTo>
                    <a:lnTo>
                      <a:pt x="896" y="205"/>
                    </a:lnTo>
                    <a:lnTo>
                      <a:pt x="910" y="165"/>
                    </a:lnTo>
                    <a:lnTo>
                      <a:pt x="932" y="130"/>
                    </a:lnTo>
                    <a:lnTo>
                      <a:pt x="957" y="90"/>
                    </a:lnTo>
                    <a:lnTo>
                      <a:pt x="8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136"/>
              <p:cNvSpPr>
                <a:spLocks/>
              </p:cNvSpPr>
              <p:nvPr/>
            </p:nvSpPr>
            <p:spPr bwMode="auto">
              <a:xfrm>
                <a:off x="455" y="147"/>
                <a:ext cx="120" cy="91"/>
              </a:xfrm>
              <a:custGeom>
                <a:avLst/>
                <a:gdLst>
                  <a:gd name="T0" fmla="*/ 0 w 120"/>
                  <a:gd name="T1" fmla="*/ 90 h 91"/>
                  <a:gd name="T2" fmla="*/ 120 w 120"/>
                  <a:gd name="T3" fmla="*/ 0 h 91"/>
                </a:gdLst>
                <a:ahLst/>
                <a:cxnLst>
                  <a:cxn ang="0">
                    <a:pos x="T0" y="T1"/>
                  </a:cxn>
                  <a:cxn ang="0">
                    <a:pos x="T2" y="T3"/>
                  </a:cxn>
                </a:cxnLst>
                <a:rect l="0" t="0" r="r" b="b"/>
                <a:pathLst>
                  <a:path w="120" h="91">
                    <a:moveTo>
                      <a:pt x="0" y="90"/>
                    </a:moveTo>
                    <a:lnTo>
                      <a:pt x="120" y="0"/>
                    </a:lnTo>
                  </a:path>
                </a:pathLst>
              </a:custGeom>
              <a:noFill/>
              <a:ln w="439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135"/>
              <p:cNvSpPr>
                <a:spLocks/>
              </p:cNvSpPr>
              <p:nvPr/>
            </p:nvSpPr>
            <p:spPr bwMode="auto">
              <a:xfrm>
                <a:off x="576" y="147"/>
                <a:ext cx="720" cy="20"/>
              </a:xfrm>
              <a:custGeom>
                <a:avLst/>
                <a:gdLst>
                  <a:gd name="T0" fmla="*/ 0 w 720"/>
                  <a:gd name="T1" fmla="*/ 0 h 20"/>
                  <a:gd name="T2" fmla="*/ 720 w 720"/>
                  <a:gd name="T3" fmla="*/ 0 h 20"/>
                </a:gdLst>
                <a:ahLst/>
                <a:cxnLst>
                  <a:cxn ang="0">
                    <a:pos x="T0" y="T1"/>
                  </a:cxn>
                  <a:cxn ang="0">
                    <a:pos x="T2" y="T3"/>
                  </a:cxn>
                </a:cxnLst>
                <a:rect l="0" t="0" r="r" b="b"/>
                <a:pathLst>
                  <a:path w="720" h="20">
                    <a:moveTo>
                      <a:pt x="0" y="0"/>
                    </a:moveTo>
                    <a:lnTo>
                      <a:pt x="72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134"/>
              <p:cNvSpPr>
                <a:spLocks/>
              </p:cNvSpPr>
              <p:nvPr/>
            </p:nvSpPr>
            <p:spPr bwMode="auto">
              <a:xfrm>
                <a:off x="1296" y="147"/>
                <a:ext cx="116" cy="91"/>
              </a:xfrm>
              <a:custGeom>
                <a:avLst/>
                <a:gdLst>
                  <a:gd name="T0" fmla="*/ 0 w 116"/>
                  <a:gd name="T1" fmla="*/ 0 h 91"/>
                  <a:gd name="T2" fmla="*/ 116 w 116"/>
                  <a:gd name="T3" fmla="*/ 90 h 91"/>
                </a:gdLst>
                <a:ahLst/>
                <a:cxnLst>
                  <a:cxn ang="0">
                    <a:pos x="T0" y="T1"/>
                  </a:cxn>
                  <a:cxn ang="0">
                    <a:pos x="T2" y="T3"/>
                  </a:cxn>
                </a:cxnLst>
                <a:rect l="0" t="0" r="r" b="b"/>
                <a:pathLst>
                  <a:path w="116" h="91">
                    <a:moveTo>
                      <a:pt x="0" y="0"/>
                    </a:moveTo>
                    <a:lnTo>
                      <a:pt x="116" y="9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133"/>
              <p:cNvSpPr>
                <a:spLocks/>
              </p:cNvSpPr>
              <p:nvPr/>
            </p:nvSpPr>
            <p:spPr bwMode="auto">
              <a:xfrm>
                <a:off x="1413" y="24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6" name="Freeform 132"/>
              <p:cNvSpPr>
                <a:spLocks/>
              </p:cNvSpPr>
              <p:nvPr/>
            </p:nvSpPr>
            <p:spPr bwMode="auto">
              <a:xfrm>
                <a:off x="1390" y="242"/>
                <a:ext cx="22" cy="35"/>
              </a:xfrm>
              <a:custGeom>
                <a:avLst/>
                <a:gdLst>
                  <a:gd name="T0" fmla="*/ 22 w 22"/>
                  <a:gd name="T1" fmla="*/ 0 h 35"/>
                  <a:gd name="T2" fmla="*/ 0 w 22"/>
                  <a:gd name="T3" fmla="*/ 35 h 35"/>
                </a:gdLst>
                <a:ahLst/>
                <a:cxnLst>
                  <a:cxn ang="0">
                    <a:pos x="T0" y="T1"/>
                  </a:cxn>
                  <a:cxn ang="0">
                    <a:pos x="T2" y="T3"/>
                  </a:cxn>
                </a:cxnLst>
                <a:rect l="0" t="0" r="r" b="b"/>
                <a:pathLst>
                  <a:path w="22" h="35">
                    <a:moveTo>
                      <a:pt x="22" y="0"/>
                    </a:moveTo>
                    <a:lnTo>
                      <a:pt x="0" y="35"/>
                    </a:lnTo>
                  </a:path>
                </a:pathLst>
              </a:custGeom>
              <a:noFill/>
              <a:ln w="4597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7" name="Freeform 131"/>
              <p:cNvSpPr>
                <a:spLocks/>
              </p:cNvSpPr>
              <p:nvPr/>
            </p:nvSpPr>
            <p:spPr bwMode="auto">
              <a:xfrm>
                <a:off x="1366" y="279"/>
                <a:ext cx="21" cy="35"/>
              </a:xfrm>
              <a:custGeom>
                <a:avLst/>
                <a:gdLst>
                  <a:gd name="T0" fmla="*/ 21 w 21"/>
                  <a:gd name="T1" fmla="*/ 0 h 35"/>
                  <a:gd name="T2" fmla="*/ 0 w 21"/>
                  <a:gd name="T3" fmla="*/ 35 h 35"/>
                </a:gdLst>
                <a:ahLst/>
                <a:cxnLst>
                  <a:cxn ang="0">
                    <a:pos x="T0" y="T1"/>
                  </a:cxn>
                  <a:cxn ang="0">
                    <a:pos x="T2" y="T3"/>
                  </a:cxn>
                </a:cxnLst>
                <a:rect l="0" t="0" r="r" b="b"/>
                <a:pathLst>
                  <a:path w="21" h="35">
                    <a:moveTo>
                      <a:pt x="21" y="0"/>
                    </a:moveTo>
                    <a:lnTo>
                      <a:pt x="0" y="35"/>
                    </a:lnTo>
                  </a:path>
                </a:pathLst>
              </a:custGeom>
              <a:noFill/>
              <a:ln w="45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8" name="Freeform 130"/>
              <p:cNvSpPr>
                <a:spLocks/>
              </p:cNvSpPr>
              <p:nvPr/>
            </p:nvSpPr>
            <p:spPr bwMode="auto">
              <a:xfrm>
                <a:off x="1352" y="315"/>
                <a:ext cx="20" cy="40"/>
              </a:xfrm>
              <a:custGeom>
                <a:avLst/>
                <a:gdLst>
                  <a:gd name="T0" fmla="*/ 10 w 20"/>
                  <a:gd name="T1" fmla="*/ 0 h 40"/>
                  <a:gd name="T2" fmla="*/ 0 w 20"/>
                  <a:gd name="T3" fmla="*/ 40 h 40"/>
                </a:gdLst>
                <a:ahLst/>
                <a:cxnLst>
                  <a:cxn ang="0">
                    <a:pos x="T0" y="T1"/>
                  </a:cxn>
                  <a:cxn ang="0">
                    <a:pos x="T2" y="T3"/>
                  </a:cxn>
                </a:cxnLst>
                <a:rect l="0" t="0" r="r" b="b"/>
                <a:pathLst>
                  <a:path w="20" h="40">
                    <a:moveTo>
                      <a:pt x="10" y="0"/>
                    </a:moveTo>
                    <a:lnTo>
                      <a:pt x="0" y="40"/>
                    </a:lnTo>
                  </a:path>
                </a:pathLst>
              </a:custGeom>
              <a:noFill/>
              <a:ln w="405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9" name="Freeform 129"/>
              <p:cNvSpPr>
                <a:spLocks/>
              </p:cNvSpPr>
              <p:nvPr/>
            </p:nvSpPr>
            <p:spPr bwMode="auto">
              <a:xfrm>
                <a:off x="1343" y="355"/>
                <a:ext cx="20" cy="45"/>
              </a:xfrm>
              <a:custGeom>
                <a:avLst/>
                <a:gdLst>
                  <a:gd name="T0" fmla="*/ 7 w 20"/>
                  <a:gd name="T1" fmla="*/ 0 h 45"/>
                  <a:gd name="T2" fmla="*/ 0 w 20"/>
                  <a:gd name="T3" fmla="*/ 45 h 45"/>
                </a:gdLst>
                <a:ahLst/>
                <a:cxnLst>
                  <a:cxn ang="0">
                    <a:pos x="T0" y="T1"/>
                  </a:cxn>
                  <a:cxn ang="0">
                    <a:pos x="T2" y="T3"/>
                  </a:cxn>
                </a:cxnLst>
                <a:rect l="0" t="0" r="r" b="b"/>
                <a:pathLst>
                  <a:path w="20" h="45">
                    <a:moveTo>
                      <a:pt x="7" y="0"/>
                    </a:moveTo>
                    <a:lnTo>
                      <a:pt x="0" y="45"/>
                    </a:lnTo>
                  </a:path>
                </a:pathLst>
              </a:custGeom>
              <a:noFill/>
              <a:ln w="385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128"/>
              <p:cNvSpPr>
                <a:spLocks/>
              </p:cNvSpPr>
              <p:nvPr/>
            </p:nvSpPr>
            <p:spPr bwMode="auto">
              <a:xfrm>
                <a:off x="1335" y="401"/>
                <a:ext cx="20" cy="41"/>
              </a:xfrm>
              <a:custGeom>
                <a:avLst/>
                <a:gdLst>
                  <a:gd name="T0" fmla="*/ 7 w 20"/>
                  <a:gd name="T1" fmla="*/ 0 h 41"/>
                  <a:gd name="T2" fmla="*/ 0 w 20"/>
                  <a:gd name="T3" fmla="*/ 41 h 41"/>
                </a:gdLst>
                <a:ahLst/>
                <a:cxnLst>
                  <a:cxn ang="0">
                    <a:pos x="T0" y="T1"/>
                  </a:cxn>
                  <a:cxn ang="0">
                    <a:pos x="T2" y="T3"/>
                  </a:cxn>
                </a:cxnLst>
                <a:rect l="0" t="0" r="r" b="b"/>
                <a:pathLst>
                  <a:path w="20" h="41">
                    <a:moveTo>
                      <a:pt x="7" y="0"/>
                    </a:moveTo>
                    <a:lnTo>
                      <a:pt x="0" y="41"/>
                    </a:lnTo>
                  </a:path>
                </a:pathLst>
              </a:custGeom>
              <a:noFill/>
              <a:ln w="409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127"/>
              <p:cNvSpPr>
                <a:spLocks/>
              </p:cNvSpPr>
              <p:nvPr/>
            </p:nvSpPr>
            <p:spPr bwMode="auto">
              <a:xfrm>
                <a:off x="1335" y="435"/>
                <a:ext cx="20" cy="127"/>
              </a:xfrm>
              <a:custGeom>
                <a:avLst/>
                <a:gdLst>
                  <a:gd name="T0" fmla="*/ 0 w 20"/>
                  <a:gd name="T1" fmla="*/ 0 h 127"/>
                  <a:gd name="T2" fmla="*/ 0 w 20"/>
                  <a:gd name="T3" fmla="*/ 127 h 127"/>
                </a:gdLst>
                <a:ahLst/>
                <a:cxnLst>
                  <a:cxn ang="0">
                    <a:pos x="T0" y="T1"/>
                  </a:cxn>
                  <a:cxn ang="0">
                    <a:pos x="T2" y="T3"/>
                  </a:cxn>
                </a:cxnLst>
                <a:rect l="0" t="0" r="r" b="b"/>
                <a:pathLst>
                  <a:path w="20" h="127">
                    <a:moveTo>
                      <a:pt x="0" y="0"/>
                    </a:moveTo>
                    <a:lnTo>
                      <a:pt x="0" y="127"/>
                    </a:lnTo>
                  </a:path>
                </a:pathLst>
              </a:custGeom>
              <a:noFill/>
              <a:ln w="35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126"/>
              <p:cNvSpPr>
                <a:spLocks/>
              </p:cNvSpPr>
              <p:nvPr/>
            </p:nvSpPr>
            <p:spPr bwMode="auto">
              <a:xfrm>
                <a:off x="1335" y="564"/>
                <a:ext cx="20" cy="77"/>
              </a:xfrm>
              <a:custGeom>
                <a:avLst/>
                <a:gdLst>
                  <a:gd name="T0" fmla="*/ 0 w 20"/>
                  <a:gd name="T1" fmla="*/ 0 h 77"/>
                  <a:gd name="T2" fmla="*/ 7 w 20"/>
                  <a:gd name="T3" fmla="*/ 77 h 77"/>
                </a:gdLst>
                <a:ahLst/>
                <a:cxnLst>
                  <a:cxn ang="0">
                    <a:pos x="T0" y="T1"/>
                  </a:cxn>
                  <a:cxn ang="0">
                    <a:pos x="T2" y="T3"/>
                  </a:cxn>
                </a:cxnLst>
                <a:rect l="0" t="0" r="r" b="b"/>
                <a:pathLst>
                  <a:path w="20" h="77">
                    <a:moveTo>
                      <a:pt x="0" y="0"/>
                    </a:moveTo>
                    <a:lnTo>
                      <a:pt x="7" y="77"/>
                    </a:lnTo>
                  </a:path>
                </a:pathLst>
              </a:custGeom>
              <a:noFill/>
              <a:ln w="3865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3" name="Freeform 125"/>
              <p:cNvSpPr>
                <a:spLocks/>
              </p:cNvSpPr>
              <p:nvPr/>
            </p:nvSpPr>
            <p:spPr bwMode="auto">
              <a:xfrm>
                <a:off x="1343" y="643"/>
                <a:ext cx="20" cy="55"/>
              </a:xfrm>
              <a:custGeom>
                <a:avLst/>
                <a:gdLst>
                  <a:gd name="T0" fmla="*/ 0 w 20"/>
                  <a:gd name="T1" fmla="*/ 0 h 55"/>
                  <a:gd name="T2" fmla="*/ 12 w 20"/>
                  <a:gd name="T3" fmla="*/ 55 h 55"/>
                </a:gdLst>
                <a:ahLst/>
                <a:cxnLst>
                  <a:cxn ang="0">
                    <a:pos x="T0" y="T1"/>
                  </a:cxn>
                  <a:cxn ang="0">
                    <a:pos x="T2" y="T3"/>
                  </a:cxn>
                </a:cxnLst>
                <a:rect l="0" t="0" r="r" b="b"/>
                <a:pathLst>
                  <a:path w="20" h="55">
                    <a:moveTo>
                      <a:pt x="0" y="0"/>
                    </a:moveTo>
                    <a:lnTo>
                      <a:pt x="12" y="55"/>
                    </a:lnTo>
                  </a:path>
                </a:pathLst>
              </a:custGeom>
              <a:noFill/>
              <a:ln w="4084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124"/>
              <p:cNvSpPr>
                <a:spLocks/>
              </p:cNvSpPr>
              <p:nvPr/>
            </p:nvSpPr>
            <p:spPr bwMode="auto">
              <a:xfrm>
                <a:off x="1357" y="699"/>
                <a:ext cx="20" cy="52"/>
              </a:xfrm>
              <a:custGeom>
                <a:avLst/>
                <a:gdLst>
                  <a:gd name="T0" fmla="*/ 0 w 20"/>
                  <a:gd name="T1" fmla="*/ 0 h 52"/>
                  <a:gd name="T2" fmla="*/ 10 w 20"/>
                  <a:gd name="T3" fmla="*/ 52 h 52"/>
                </a:gdLst>
                <a:ahLst/>
                <a:cxnLst>
                  <a:cxn ang="0">
                    <a:pos x="T0" y="T1"/>
                  </a:cxn>
                  <a:cxn ang="0">
                    <a:pos x="T2" y="T3"/>
                  </a:cxn>
                </a:cxnLst>
                <a:rect l="0" t="0" r="r" b="b"/>
                <a:pathLst>
                  <a:path w="20" h="52">
                    <a:moveTo>
                      <a:pt x="0" y="0"/>
                    </a:moveTo>
                    <a:lnTo>
                      <a:pt x="10" y="52"/>
                    </a:lnTo>
                  </a:path>
                </a:pathLst>
              </a:custGeom>
              <a:noFill/>
              <a:ln w="40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123"/>
              <p:cNvSpPr>
                <a:spLocks/>
              </p:cNvSpPr>
              <p:nvPr/>
            </p:nvSpPr>
            <p:spPr bwMode="auto">
              <a:xfrm>
                <a:off x="1371"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6" name="Freeform 122"/>
              <p:cNvSpPr>
                <a:spLocks/>
              </p:cNvSpPr>
              <p:nvPr/>
            </p:nvSpPr>
            <p:spPr bwMode="auto">
              <a:xfrm>
                <a:off x="1343" y="773"/>
                <a:ext cx="55" cy="20"/>
              </a:xfrm>
              <a:custGeom>
                <a:avLst/>
                <a:gdLst>
                  <a:gd name="T0" fmla="*/ 0 w 55"/>
                  <a:gd name="T1" fmla="*/ 0 h 20"/>
                  <a:gd name="T2" fmla="*/ 55 w 55"/>
                  <a:gd name="T3" fmla="*/ 0 h 20"/>
                </a:gdLst>
                <a:ahLst/>
                <a:cxnLst>
                  <a:cxn ang="0">
                    <a:pos x="T0" y="T1"/>
                  </a:cxn>
                  <a:cxn ang="0">
                    <a:pos x="T2" y="T3"/>
                  </a:cxn>
                </a:cxnLst>
                <a:rect l="0" t="0" r="r" b="b"/>
                <a:pathLst>
                  <a:path w="55" h="20">
                    <a:moveTo>
                      <a:pt x="0" y="0"/>
                    </a:moveTo>
                    <a:lnTo>
                      <a:pt x="55" y="0"/>
                    </a:lnTo>
                  </a:path>
                </a:pathLst>
              </a:custGeom>
              <a:noFill/>
              <a:ln w="255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121"/>
              <p:cNvSpPr>
                <a:spLocks/>
              </p:cNvSpPr>
              <p:nvPr/>
            </p:nvSpPr>
            <p:spPr bwMode="auto">
              <a:xfrm>
                <a:off x="1362" y="793"/>
                <a:ext cx="20" cy="31"/>
              </a:xfrm>
              <a:custGeom>
                <a:avLst/>
                <a:gdLst>
                  <a:gd name="T0" fmla="*/ 5 w 20"/>
                  <a:gd name="T1" fmla="*/ 0 h 31"/>
                  <a:gd name="T2" fmla="*/ 0 w 20"/>
                  <a:gd name="T3" fmla="*/ 31 h 31"/>
                </a:gdLst>
                <a:ahLst/>
                <a:cxnLst>
                  <a:cxn ang="0">
                    <a:pos x="T0" y="T1"/>
                  </a:cxn>
                  <a:cxn ang="0">
                    <a:pos x="T2" y="T3"/>
                  </a:cxn>
                </a:cxnLst>
                <a:rect l="0" t="0" r="r" b="b"/>
                <a:pathLst>
                  <a:path w="20" h="31">
                    <a:moveTo>
                      <a:pt x="5" y="0"/>
                    </a:moveTo>
                    <a:lnTo>
                      <a:pt x="0" y="31"/>
                    </a:lnTo>
                  </a:path>
                </a:pathLst>
              </a:custGeom>
              <a:noFill/>
              <a:ln w="408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120"/>
              <p:cNvSpPr>
                <a:spLocks/>
              </p:cNvSpPr>
              <p:nvPr/>
            </p:nvSpPr>
            <p:spPr bwMode="auto">
              <a:xfrm>
                <a:off x="1343" y="826"/>
                <a:ext cx="20" cy="26"/>
              </a:xfrm>
              <a:custGeom>
                <a:avLst/>
                <a:gdLst>
                  <a:gd name="T0" fmla="*/ 18 w 20"/>
                  <a:gd name="T1" fmla="*/ 0 h 26"/>
                  <a:gd name="T2" fmla="*/ 0 w 20"/>
                  <a:gd name="T3" fmla="*/ 26 h 26"/>
                </a:gdLst>
                <a:ahLst/>
                <a:cxnLst>
                  <a:cxn ang="0">
                    <a:pos x="T0" y="T1"/>
                  </a:cxn>
                  <a:cxn ang="0">
                    <a:pos x="T2" y="T3"/>
                  </a:cxn>
                </a:cxnLst>
                <a:rect l="0" t="0" r="r" b="b"/>
                <a:pathLst>
                  <a:path w="20" h="26">
                    <a:moveTo>
                      <a:pt x="18" y="0"/>
                    </a:moveTo>
                    <a:lnTo>
                      <a:pt x="0" y="26"/>
                    </a:lnTo>
                  </a:path>
                </a:pathLst>
              </a:custGeom>
              <a:noFill/>
              <a:ln w="45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119"/>
              <p:cNvSpPr>
                <a:spLocks/>
              </p:cNvSpPr>
              <p:nvPr/>
            </p:nvSpPr>
            <p:spPr bwMode="auto">
              <a:xfrm>
                <a:off x="1324" y="855"/>
                <a:ext cx="20" cy="22"/>
              </a:xfrm>
              <a:custGeom>
                <a:avLst/>
                <a:gdLst>
                  <a:gd name="T0" fmla="*/ 18 w 20"/>
                  <a:gd name="T1" fmla="*/ 0 h 22"/>
                  <a:gd name="T2" fmla="*/ 0 w 20"/>
                  <a:gd name="T3" fmla="*/ 22 h 22"/>
                </a:gdLst>
                <a:ahLst/>
                <a:cxnLst>
                  <a:cxn ang="0">
                    <a:pos x="T0" y="T1"/>
                  </a:cxn>
                  <a:cxn ang="0">
                    <a:pos x="T2" y="T3"/>
                  </a:cxn>
                </a:cxnLst>
                <a:rect l="0" t="0" r="r" b="b"/>
                <a:pathLst>
                  <a:path w="20" h="22">
                    <a:moveTo>
                      <a:pt x="18" y="0"/>
                    </a:moveTo>
                    <a:lnTo>
                      <a:pt x="0" y="22"/>
                    </a:lnTo>
                  </a:path>
                </a:pathLst>
              </a:custGeom>
              <a:noFill/>
              <a:ln w="45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118"/>
              <p:cNvSpPr>
                <a:spLocks/>
              </p:cNvSpPr>
              <p:nvPr/>
            </p:nvSpPr>
            <p:spPr bwMode="auto">
              <a:xfrm>
                <a:off x="1296" y="880"/>
                <a:ext cx="26" cy="20"/>
              </a:xfrm>
              <a:custGeom>
                <a:avLst/>
                <a:gdLst>
                  <a:gd name="T0" fmla="*/ 26 w 26"/>
                  <a:gd name="T1" fmla="*/ 0 h 20"/>
                  <a:gd name="T2" fmla="*/ 0 w 26"/>
                  <a:gd name="T3" fmla="*/ 20 h 20"/>
                </a:gdLst>
                <a:ahLst/>
                <a:cxnLst>
                  <a:cxn ang="0">
                    <a:pos x="T0" y="T1"/>
                  </a:cxn>
                  <a:cxn ang="0">
                    <a:pos x="T2" y="T3"/>
                  </a:cxn>
                </a:cxnLst>
                <a:rect l="0" t="0" r="r" b="b"/>
                <a:pathLst>
                  <a:path w="26" h="20">
                    <a:moveTo>
                      <a:pt x="26" y="0"/>
                    </a:moveTo>
                    <a:lnTo>
                      <a:pt x="0" y="20"/>
                    </a:lnTo>
                  </a:path>
                </a:pathLst>
              </a:custGeom>
              <a:noFill/>
              <a:ln w="437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117"/>
              <p:cNvSpPr>
                <a:spLocks/>
              </p:cNvSpPr>
              <p:nvPr/>
            </p:nvSpPr>
            <p:spPr bwMode="auto">
              <a:xfrm>
                <a:off x="1269" y="900"/>
                <a:ext cx="27" cy="20"/>
              </a:xfrm>
              <a:custGeom>
                <a:avLst/>
                <a:gdLst>
                  <a:gd name="T0" fmla="*/ 27 w 27"/>
                  <a:gd name="T1" fmla="*/ 0 h 20"/>
                  <a:gd name="T2" fmla="*/ 0 w 27"/>
                  <a:gd name="T3" fmla="*/ 16 h 20"/>
                </a:gdLst>
                <a:ahLst/>
                <a:cxnLst>
                  <a:cxn ang="0">
                    <a:pos x="T0" y="T1"/>
                  </a:cxn>
                  <a:cxn ang="0">
                    <a:pos x="T2" y="T3"/>
                  </a:cxn>
                </a:cxnLst>
                <a:rect l="0" t="0" r="r" b="b"/>
                <a:pathLst>
                  <a:path w="27" h="20">
                    <a:moveTo>
                      <a:pt x="27" y="0"/>
                    </a:moveTo>
                    <a:lnTo>
                      <a:pt x="0" y="16"/>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116"/>
              <p:cNvSpPr>
                <a:spLocks/>
              </p:cNvSpPr>
              <p:nvPr/>
            </p:nvSpPr>
            <p:spPr bwMode="auto">
              <a:xfrm>
                <a:off x="1237" y="916"/>
                <a:ext cx="30" cy="20"/>
              </a:xfrm>
              <a:custGeom>
                <a:avLst/>
                <a:gdLst>
                  <a:gd name="T0" fmla="*/ 30 w 30"/>
                  <a:gd name="T1" fmla="*/ 0 h 20"/>
                  <a:gd name="T2" fmla="*/ 0 w 30"/>
                  <a:gd name="T3" fmla="*/ 15 h 20"/>
                </a:gdLst>
                <a:ahLst/>
                <a:cxnLst>
                  <a:cxn ang="0">
                    <a:pos x="T0" y="T1"/>
                  </a:cxn>
                  <a:cxn ang="0">
                    <a:pos x="T2" y="T3"/>
                  </a:cxn>
                </a:cxnLst>
                <a:rect l="0" t="0" r="r" b="b"/>
                <a:pathLst>
                  <a:path w="30" h="20">
                    <a:moveTo>
                      <a:pt x="30" y="0"/>
                    </a:moveTo>
                    <a:lnTo>
                      <a:pt x="0" y="15"/>
                    </a:lnTo>
                  </a:path>
                </a:pathLst>
              </a:custGeom>
              <a:noFill/>
              <a:ln w="429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115"/>
              <p:cNvSpPr>
                <a:spLocks/>
              </p:cNvSpPr>
              <p:nvPr/>
            </p:nvSpPr>
            <p:spPr bwMode="auto">
              <a:xfrm>
                <a:off x="1204" y="93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114"/>
              <p:cNvSpPr>
                <a:spLocks/>
              </p:cNvSpPr>
              <p:nvPr/>
            </p:nvSpPr>
            <p:spPr bwMode="auto">
              <a:xfrm>
                <a:off x="1134" y="948"/>
                <a:ext cx="68" cy="26"/>
              </a:xfrm>
              <a:custGeom>
                <a:avLst/>
                <a:gdLst>
                  <a:gd name="T0" fmla="*/ 68 w 68"/>
                  <a:gd name="T1" fmla="*/ 0 h 26"/>
                  <a:gd name="T2" fmla="*/ 0 w 68"/>
                  <a:gd name="T3" fmla="*/ 26 h 26"/>
                </a:gdLst>
                <a:ahLst/>
                <a:cxnLst>
                  <a:cxn ang="0">
                    <a:pos x="T0" y="T1"/>
                  </a:cxn>
                  <a:cxn ang="0">
                    <a:pos x="T2" y="T3"/>
                  </a:cxn>
                </a:cxnLst>
                <a:rect l="0" t="0" r="r" b="b"/>
                <a:pathLst>
                  <a:path w="68" h="26">
                    <a:moveTo>
                      <a:pt x="68" y="0"/>
                    </a:moveTo>
                    <a:lnTo>
                      <a:pt x="0" y="26"/>
                    </a:lnTo>
                  </a:path>
                </a:pathLst>
              </a:custGeom>
              <a:noFill/>
              <a:ln w="397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113"/>
              <p:cNvSpPr>
                <a:spLocks/>
              </p:cNvSpPr>
              <p:nvPr/>
            </p:nvSpPr>
            <p:spPr bwMode="auto">
              <a:xfrm>
                <a:off x="1060" y="977"/>
                <a:ext cx="72" cy="25"/>
              </a:xfrm>
              <a:custGeom>
                <a:avLst/>
                <a:gdLst>
                  <a:gd name="T0" fmla="*/ 72 w 72"/>
                  <a:gd name="T1" fmla="*/ 0 h 25"/>
                  <a:gd name="T2" fmla="*/ 0 w 72"/>
                  <a:gd name="T3" fmla="*/ 25 h 25"/>
                </a:gdLst>
                <a:ahLst/>
                <a:cxnLst>
                  <a:cxn ang="0">
                    <a:pos x="T0" y="T1"/>
                  </a:cxn>
                  <a:cxn ang="0">
                    <a:pos x="T2" y="T3"/>
                  </a:cxn>
                </a:cxnLst>
                <a:rect l="0" t="0" r="r" b="b"/>
                <a:pathLst>
                  <a:path w="72" h="25">
                    <a:moveTo>
                      <a:pt x="72" y="0"/>
                    </a:moveTo>
                    <a:lnTo>
                      <a:pt x="0" y="25"/>
                    </a:lnTo>
                  </a:path>
                </a:pathLst>
              </a:custGeom>
              <a:noFill/>
              <a:ln w="396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112"/>
              <p:cNvSpPr>
                <a:spLocks/>
              </p:cNvSpPr>
              <p:nvPr/>
            </p:nvSpPr>
            <p:spPr bwMode="auto">
              <a:xfrm>
                <a:off x="1027" y="1005"/>
                <a:ext cx="31" cy="20"/>
              </a:xfrm>
              <a:custGeom>
                <a:avLst/>
                <a:gdLst>
                  <a:gd name="T0" fmla="*/ 31 w 31"/>
                  <a:gd name="T1" fmla="*/ 0 h 20"/>
                  <a:gd name="T2" fmla="*/ 0 w 31"/>
                  <a:gd name="T3" fmla="*/ 16 h 20"/>
                </a:gdLst>
                <a:ahLst/>
                <a:cxnLst>
                  <a:cxn ang="0">
                    <a:pos x="T0" y="T1"/>
                  </a:cxn>
                  <a:cxn ang="0">
                    <a:pos x="T2" y="T3"/>
                  </a:cxn>
                </a:cxnLst>
                <a:rect l="0" t="0" r="r" b="b"/>
                <a:pathLst>
                  <a:path w="31" h="20">
                    <a:moveTo>
                      <a:pt x="31" y="0"/>
                    </a:moveTo>
                    <a:lnTo>
                      <a:pt x="0" y="16"/>
                    </a:lnTo>
                  </a:path>
                </a:pathLst>
              </a:custGeom>
              <a:noFill/>
              <a:ln w="42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7" name="Freeform 111"/>
              <p:cNvSpPr>
                <a:spLocks/>
              </p:cNvSpPr>
              <p:nvPr/>
            </p:nvSpPr>
            <p:spPr bwMode="auto">
              <a:xfrm>
                <a:off x="994" y="102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110"/>
              <p:cNvSpPr>
                <a:spLocks/>
              </p:cNvSpPr>
              <p:nvPr/>
            </p:nvSpPr>
            <p:spPr bwMode="auto">
              <a:xfrm>
                <a:off x="962" y="1038"/>
                <a:ext cx="30" cy="20"/>
              </a:xfrm>
              <a:custGeom>
                <a:avLst/>
                <a:gdLst>
                  <a:gd name="T0" fmla="*/ 30 w 30"/>
                  <a:gd name="T1" fmla="*/ 0 h 20"/>
                  <a:gd name="T2" fmla="*/ 0 w 30"/>
                  <a:gd name="T3" fmla="*/ 20 h 20"/>
                </a:gdLst>
                <a:ahLst/>
                <a:cxnLst>
                  <a:cxn ang="0">
                    <a:pos x="T0" y="T1"/>
                  </a:cxn>
                  <a:cxn ang="0">
                    <a:pos x="T2" y="T3"/>
                  </a:cxn>
                </a:cxnLst>
                <a:rect l="0" t="0" r="r" b="b"/>
                <a:pathLst>
                  <a:path w="30" h="20">
                    <a:moveTo>
                      <a:pt x="30" y="0"/>
                    </a:moveTo>
                    <a:lnTo>
                      <a:pt x="0" y="20"/>
                    </a:lnTo>
                  </a:path>
                </a:pathLst>
              </a:custGeom>
              <a:noFill/>
              <a:ln w="434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109"/>
              <p:cNvSpPr>
                <a:spLocks/>
              </p:cNvSpPr>
              <p:nvPr/>
            </p:nvSpPr>
            <p:spPr bwMode="auto">
              <a:xfrm>
                <a:off x="938" y="1058"/>
                <a:ext cx="23" cy="22"/>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lnTo>
                      <a:pt x="0" y="22"/>
                    </a:lnTo>
                  </a:path>
                </a:pathLst>
              </a:custGeom>
              <a:noFill/>
              <a:ln w="447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0" name="Freeform 108"/>
              <p:cNvSpPr>
                <a:spLocks/>
              </p:cNvSpPr>
              <p:nvPr/>
            </p:nvSpPr>
            <p:spPr bwMode="auto">
              <a:xfrm>
                <a:off x="938" y="108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1" name="Freeform 107"/>
              <p:cNvSpPr>
                <a:spLocks/>
              </p:cNvSpPr>
              <p:nvPr/>
            </p:nvSpPr>
            <p:spPr bwMode="auto">
              <a:xfrm>
                <a:off x="901" y="1055"/>
                <a:ext cx="35" cy="27"/>
              </a:xfrm>
              <a:custGeom>
                <a:avLst/>
                <a:gdLst>
                  <a:gd name="T0" fmla="*/ 35 w 35"/>
                  <a:gd name="T1" fmla="*/ 27 h 27"/>
                  <a:gd name="T2" fmla="*/ 0 w 35"/>
                  <a:gd name="T3" fmla="*/ 0 h 27"/>
                </a:gdLst>
                <a:ahLst/>
                <a:cxnLst>
                  <a:cxn ang="0">
                    <a:pos x="T0" y="T1"/>
                  </a:cxn>
                  <a:cxn ang="0">
                    <a:pos x="T2" y="T3"/>
                  </a:cxn>
                </a:cxnLst>
                <a:rect l="0" t="0" r="r" b="b"/>
                <a:pathLst>
                  <a:path w="35" h="27">
                    <a:moveTo>
                      <a:pt x="35" y="27"/>
                    </a:moveTo>
                    <a:lnTo>
                      <a:pt x="0" y="0"/>
                    </a:lnTo>
                  </a:path>
                </a:pathLst>
              </a:custGeom>
              <a:noFill/>
              <a:ln w="438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2" name="Freeform 106"/>
              <p:cNvSpPr>
                <a:spLocks/>
              </p:cNvSpPr>
              <p:nvPr/>
            </p:nvSpPr>
            <p:spPr bwMode="auto">
              <a:xfrm>
                <a:off x="865" y="1034"/>
                <a:ext cx="36" cy="20"/>
              </a:xfrm>
              <a:custGeom>
                <a:avLst/>
                <a:gdLst>
                  <a:gd name="T0" fmla="*/ 36 w 36"/>
                  <a:gd name="T1" fmla="*/ 20 h 20"/>
                  <a:gd name="T2" fmla="*/ 0 w 36"/>
                  <a:gd name="T3" fmla="*/ 0 h 20"/>
                </a:gdLst>
                <a:ahLst/>
                <a:cxnLst>
                  <a:cxn ang="0">
                    <a:pos x="T0" y="T1"/>
                  </a:cxn>
                  <a:cxn ang="0">
                    <a:pos x="T2" y="T3"/>
                  </a:cxn>
                </a:cxnLst>
                <a:rect l="0" t="0" r="r" b="b"/>
                <a:pathLst>
                  <a:path w="36" h="20">
                    <a:moveTo>
                      <a:pt x="36" y="20"/>
                    </a:moveTo>
                    <a:lnTo>
                      <a:pt x="0" y="0"/>
                    </a:lnTo>
                  </a:path>
                </a:pathLst>
              </a:custGeom>
              <a:noFill/>
              <a:ln w="43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3" name="Freeform 105"/>
              <p:cNvSpPr>
                <a:spLocks/>
              </p:cNvSpPr>
              <p:nvPr/>
            </p:nvSpPr>
            <p:spPr bwMode="auto">
              <a:xfrm>
                <a:off x="786" y="997"/>
                <a:ext cx="75" cy="35"/>
              </a:xfrm>
              <a:custGeom>
                <a:avLst/>
                <a:gdLst>
                  <a:gd name="T0" fmla="*/ 75 w 75"/>
                  <a:gd name="T1" fmla="*/ 35 h 35"/>
                  <a:gd name="T2" fmla="*/ 0 w 75"/>
                  <a:gd name="T3" fmla="*/ 0 h 35"/>
                </a:gdLst>
                <a:ahLst/>
                <a:cxnLst>
                  <a:cxn ang="0">
                    <a:pos x="T0" y="T1"/>
                  </a:cxn>
                  <a:cxn ang="0">
                    <a:pos x="T2" y="T3"/>
                  </a:cxn>
                </a:cxnLst>
                <a:rect l="0" t="0" r="r" b="b"/>
                <a:pathLst>
                  <a:path w="75" h="35">
                    <a:moveTo>
                      <a:pt x="75" y="35"/>
                    </a:moveTo>
                    <a:lnTo>
                      <a:pt x="0" y="0"/>
                    </a:lnTo>
                  </a:path>
                </a:pathLst>
              </a:custGeom>
              <a:noFill/>
              <a:ln w="4281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4" name="Freeform 104"/>
              <p:cNvSpPr>
                <a:spLocks/>
              </p:cNvSpPr>
              <p:nvPr/>
            </p:nvSpPr>
            <p:spPr bwMode="auto">
              <a:xfrm>
                <a:off x="646" y="941"/>
                <a:ext cx="137" cy="56"/>
              </a:xfrm>
              <a:custGeom>
                <a:avLst/>
                <a:gdLst>
                  <a:gd name="T0" fmla="*/ 136 w 137"/>
                  <a:gd name="T1" fmla="*/ 56 h 56"/>
                  <a:gd name="T2" fmla="*/ 0 w 137"/>
                  <a:gd name="T3" fmla="*/ 0 h 56"/>
                </a:gdLst>
                <a:ahLst/>
                <a:cxnLst>
                  <a:cxn ang="0">
                    <a:pos x="T0" y="T1"/>
                  </a:cxn>
                  <a:cxn ang="0">
                    <a:pos x="T2" y="T3"/>
                  </a:cxn>
                </a:cxnLst>
                <a:rect l="0" t="0" r="r" b="b"/>
                <a:pathLst>
                  <a:path w="137" h="56">
                    <a:moveTo>
                      <a:pt x="136" y="56"/>
                    </a:moveTo>
                    <a:lnTo>
                      <a:pt x="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5" name="Freeform 103"/>
              <p:cNvSpPr>
                <a:spLocks/>
              </p:cNvSpPr>
              <p:nvPr/>
            </p:nvSpPr>
            <p:spPr bwMode="auto">
              <a:xfrm>
                <a:off x="613" y="928"/>
                <a:ext cx="33" cy="20"/>
              </a:xfrm>
              <a:custGeom>
                <a:avLst/>
                <a:gdLst>
                  <a:gd name="T0" fmla="*/ 33 w 33"/>
                  <a:gd name="T1" fmla="*/ 10 h 20"/>
                  <a:gd name="T2" fmla="*/ 0 w 33"/>
                  <a:gd name="T3" fmla="*/ 0 h 20"/>
                </a:gdLst>
                <a:ahLst/>
                <a:cxnLst>
                  <a:cxn ang="0">
                    <a:pos x="T0" y="T1"/>
                  </a:cxn>
                  <a:cxn ang="0">
                    <a:pos x="T2" y="T3"/>
                  </a:cxn>
                </a:cxnLst>
                <a:rect l="0" t="0" r="r" b="b"/>
                <a:pathLst>
                  <a:path w="33" h="20">
                    <a:moveTo>
                      <a:pt x="33" y="10"/>
                    </a:moveTo>
                    <a:lnTo>
                      <a:pt x="0" y="0"/>
                    </a:lnTo>
                  </a:path>
                </a:pathLst>
              </a:custGeom>
              <a:noFill/>
              <a:ln w="39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6" name="Freeform 102"/>
              <p:cNvSpPr>
                <a:spLocks/>
              </p:cNvSpPr>
              <p:nvPr/>
            </p:nvSpPr>
            <p:spPr bwMode="auto">
              <a:xfrm>
                <a:off x="585" y="912"/>
                <a:ext cx="26" cy="20"/>
              </a:xfrm>
              <a:custGeom>
                <a:avLst/>
                <a:gdLst>
                  <a:gd name="T0" fmla="*/ 26 w 26"/>
                  <a:gd name="T1" fmla="*/ 15 h 20"/>
                  <a:gd name="T2" fmla="*/ 0 w 26"/>
                  <a:gd name="T3" fmla="*/ 0 h 20"/>
                </a:gdLst>
                <a:ahLst/>
                <a:cxnLst>
                  <a:cxn ang="0">
                    <a:pos x="T0" y="T1"/>
                  </a:cxn>
                  <a:cxn ang="0">
                    <a:pos x="T2" y="T3"/>
                  </a:cxn>
                </a:cxnLst>
                <a:rect l="0" t="0" r="r" b="b"/>
                <a:pathLst>
                  <a:path w="26" h="20">
                    <a:moveTo>
                      <a:pt x="26" y="15"/>
                    </a:moveTo>
                    <a:lnTo>
                      <a:pt x="0" y="0"/>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7" name="Freeform 101"/>
              <p:cNvSpPr>
                <a:spLocks/>
              </p:cNvSpPr>
              <p:nvPr/>
            </p:nvSpPr>
            <p:spPr bwMode="auto">
              <a:xfrm>
                <a:off x="562" y="895"/>
                <a:ext cx="20" cy="20"/>
              </a:xfrm>
              <a:custGeom>
                <a:avLst/>
                <a:gdLst>
                  <a:gd name="T0" fmla="*/ 20 w 20"/>
                  <a:gd name="T1" fmla="*/ 16 h 20"/>
                  <a:gd name="T2" fmla="*/ 0 w 20"/>
                  <a:gd name="T3" fmla="*/ 0 h 20"/>
                </a:gdLst>
                <a:ahLst/>
                <a:cxnLst>
                  <a:cxn ang="0">
                    <a:pos x="T0" y="T1"/>
                  </a:cxn>
                  <a:cxn ang="0">
                    <a:pos x="T2" y="T3"/>
                  </a:cxn>
                </a:cxnLst>
                <a:rect l="0" t="0" r="r" b="b"/>
                <a:pathLst>
                  <a:path w="20" h="20">
                    <a:moveTo>
                      <a:pt x="20" y="16"/>
                    </a:moveTo>
                    <a:lnTo>
                      <a:pt x="0" y="0"/>
                    </a:lnTo>
                  </a:path>
                </a:pathLst>
              </a:custGeom>
              <a:noFill/>
              <a:ln w="438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8" name="Freeform 100"/>
              <p:cNvSpPr>
                <a:spLocks/>
              </p:cNvSpPr>
              <p:nvPr/>
            </p:nvSpPr>
            <p:spPr bwMode="auto">
              <a:xfrm>
                <a:off x="539" y="875"/>
                <a:ext cx="21" cy="20"/>
              </a:xfrm>
              <a:custGeom>
                <a:avLst/>
                <a:gdLst>
                  <a:gd name="T0" fmla="*/ 21 w 21"/>
                  <a:gd name="T1" fmla="*/ 20 h 20"/>
                  <a:gd name="T2" fmla="*/ 0 w 21"/>
                  <a:gd name="T3" fmla="*/ 0 h 20"/>
                </a:gdLst>
                <a:ahLst/>
                <a:cxnLst>
                  <a:cxn ang="0">
                    <a:pos x="T0" y="T1"/>
                  </a:cxn>
                  <a:cxn ang="0">
                    <a:pos x="T2" y="T3"/>
                  </a:cxn>
                </a:cxnLst>
                <a:rect l="0" t="0" r="r" b="b"/>
                <a:pathLst>
                  <a:path w="21" h="20">
                    <a:moveTo>
                      <a:pt x="21" y="20"/>
                    </a:moveTo>
                    <a:lnTo>
                      <a:pt x="0" y="0"/>
                    </a:lnTo>
                  </a:path>
                </a:pathLst>
              </a:custGeom>
              <a:noFill/>
              <a:ln w="44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9" name="Freeform 99"/>
              <p:cNvSpPr>
                <a:spLocks/>
              </p:cNvSpPr>
              <p:nvPr/>
            </p:nvSpPr>
            <p:spPr bwMode="auto">
              <a:xfrm>
                <a:off x="520" y="851"/>
                <a:ext cx="20" cy="21"/>
              </a:xfrm>
              <a:custGeom>
                <a:avLst/>
                <a:gdLst>
                  <a:gd name="T0" fmla="*/ 18 w 20"/>
                  <a:gd name="T1" fmla="*/ 21 h 21"/>
                  <a:gd name="T2" fmla="*/ 0 w 20"/>
                  <a:gd name="T3" fmla="*/ 0 h 21"/>
                </a:gdLst>
                <a:ahLst/>
                <a:cxnLst>
                  <a:cxn ang="0">
                    <a:pos x="T0" y="T1"/>
                  </a:cxn>
                  <a:cxn ang="0">
                    <a:pos x="T2" y="T3"/>
                  </a:cxn>
                </a:cxnLst>
                <a:rect l="0" t="0" r="r" b="b"/>
                <a:pathLst>
                  <a:path w="20" h="21">
                    <a:moveTo>
                      <a:pt x="18" y="21"/>
                    </a:moveTo>
                    <a:lnTo>
                      <a:pt x="0" y="0"/>
                    </a:lnTo>
                  </a:path>
                </a:pathLst>
              </a:custGeom>
              <a:noFill/>
              <a:ln w="45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0" name="Freeform 98"/>
              <p:cNvSpPr>
                <a:spLocks/>
              </p:cNvSpPr>
              <p:nvPr/>
            </p:nvSpPr>
            <p:spPr bwMode="auto">
              <a:xfrm>
                <a:off x="506" y="822"/>
                <a:ext cx="20" cy="26"/>
              </a:xfrm>
              <a:custGeom>
                <a:avLst/>
                <a:gdLst>
                  <a:gd name="T0" fmla="*/ 10 w 20"/>
                  <a:gd name="T1" fmla="*/ 25 h 26"/>
                  <a:gd name="T2" fmla="*/ 0 w 20"/>
                  <a:gd name="T3" fmla="*/ 0 h 26"/>
                </a:gdLst>
                <a:ahLst/>
                <a:cxnLst>
                  <a:cxn ang="0">
                    <a:pos x="T0" y="T1"/>
                  </a:cxn>
                  <a:cxn ang="0">
                    <a:pos x="T2" y="T3"/>
                  </a:cxn>
                </a:cxnLst>
                <a:rect l="0" t="0" r="r" b="b"/>
                <a:pathLst>
                  <a:path w="20" h="26">
                    <a:moveTo>
                      <a:pt x="10" y="25"/>
                    </a:moveTo>
                    <a:lnTo>
                      <a:pt x="0" y="0"/>
                    </a:lnTo>
                  </a:path>
                </a:pathLst>
              </a:custGeom>
              <a:noFill/>
              <a:ln w="433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1" name="Freeform 97"/>
              <p:cNvSpPr>
                <a:spLocks/>
              </p:cNvSpPr>
              <p:nvPr/>
            </p:nvSpPr>
            <p:spPr bwMode="auto">
              <a:xfrm>
                <a:off x="501" y="793"/>
                <a:ext cx="20" cy="26"/>
              </a:xfrm>
              <a:custGeom>
                <a:avLst/>
                <a:gdLst>
                  <a:gd name="T0" fmla="*/ 5 w 20"/>
                  <a:gd name="T1" fmla="*/ 26 h 26"/>
                  <a:gd name="T2" fmla="*/ 0 w 20"/>
                  <a:gd name="T3" fmla="*/ 0 h 26"/>
                </a:gdLst>
                <a:ahLst/>
                <a:cxnLst>
                  <a:cxn ang="0">
                    <a:pos x="T0" y="T1"/>
                  </a:cxn>
                  <a:cxn ang="0">
                    <a:pos x="T2" y="T3"/>
                  </a:cxn>
                </a:cxnLst>
                <a:rect l="0" t="0" r="r" b="b"/>
                <a:pathLst>
                  <a:path w="20" h="26">
                    <a:moveTo>
                      <a:pt x="5" y="26"/>
                    </a:moveTo>
                    <a:lnTo>
                      <a:pt x="0" y="0"/>
                    </a:lnTo>
                  </a:path>
                </a:pathLst>
              </a:custGeom>
              <a:noFill/>
              <a:ln w="385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2" name="Freeform 96"/>
              <p:cNvSpPr>
                <a:spLocks/>
              </p:cNvSpPr>
              <p:nvPr/>
            </p:nvSpPr>
            <p:spPr bwMode="auto">
              <a:xfrm>
                <a:off x="497" y="753"/>
                <a:ext cx="20" cy="40"/>
              </a:xfrm>
              <a:custGeom>
                <a:avLst/>
                <a:gdLst>
                  <a:gd name="T0" fmla="*/ 1 w 20"/>
                  <a:gd name="T1" fmla="*/ 40 h 40"/>
                  <a:gd name="T2" fmla="*/ 0 w 20"/>
                  <a:gd name="T3" fmla="*/ 0 h 40"/>
                </a:gdLst>
                <a:ahLst/>
                <a:cxnLst>
                  <a:cxn ang="0">
                    <a:pos x="T0" y="T1"/>
                  </a:cxn>
                  <a:cxn ang="0">
                    <a:pos x="T2" y="T3"/>
                  </a:cxn>
                </a:cxnLst>
                <a:rect l="0" t="0" r="r" b="b"/>
                <a:pathLst>
                  <a:path w="20" h="40">
                    <a:moveTo>
                      <a:pt x="1" y="40"/>
                    </a:moveTo>
                    <a:lnTo>
                      <a:pt x="0" y="0"/>
                    </a:lnTo>
                  </a:path>
                </a:pathLst>
              </a:custGeom>
              <a:noFill/>
              <a:ln w="38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3" name="Freeform 95"/>
              <p:cNvSpPr>
                <a:spLocks/>
              </p:cNvSpPr>
              <p:nvPr/>
            </p:nvSpPr>
            <p:spPr bwMode="auto">
              <a:xfrm>
                <a:off x="497"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4" name="Freeform 94"/>
              <p:cNvSpPr>
                <a:spLocks/>
              </p:cNvSpPr>
              <p:nvPr/>
            </p:nvSpPr>
            <p:spPr bwMode="auto">
              <a:xfrm>
                <a:off x="497" y="699"/>
                <a:ext cx="20" cy="52"/>
              </a:xfrm>
              <a:custGeom>
                <a:avLst/>
                <a:gdLst>
                  <a:gd name="T0" fmla="*/ 0 w 20"/>
                  <a:gd name="T1" fmla="*/ 52 h 52"/>
                  <a:gd name="T2" fmla="*/ 11 w 20"/>
                  <a:gd name="T3" fmla="*/ 0 h 52"/>
                </a:gdLst>
                <a:ahLst/>
                <a:cxnLst>
                  <a:cxn ang="0">
                    <a:pos x="T0" y="T1"/>
                  </a:cxn>
                  <a:cxn ang="0">
                    <a:pos x="T2" y="T3"/>
                  </a:cxn>
                </a:cxnLst>
                <a:rect l="0" t="0" r="r" b="b"/>
                <a:pathLst>
                  <a:path w="20" h="52">
                    <a:moveTo>
                      <a:pt x="0" y="52"/>
                    </a:moveTo>
                    <a:lnTo>
                      <a:pt x="11" y="0"/>
                    </a:lnTo>
                  </a:path>
                </a:pathLst>
              </a:custGeom>
              <a:noFill/>
              <a:ln w="40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5" name="Freeform 93"/>
              <p:cNvSpPr>
                <a:spLocks/>
              </p:cNvSpPr>
              <p:nvPr/>
            </p:nvSpPr>
            <p:spPr bwMode="auto">
              <a:xfrm>
                <a:off x="511" y="638"/>
                <a:ext cx="20" cy="60"/>
              </a:xfrm>
              <a:custGeom>
                <a:avLst/>
                <a:gdLst>
                  <a:gd name="T0" fmla="*/ 0 w 20"/>
                  <a:gd name="T1" fmla="*/ 60 h 60"/>
                  <a:gd name="T2" fmla="*/ 5 w 20"/>
                  <a:gd name="T3" fmla="*/ 0 h 60"/>
                </a:gdLst>
                <a:ahLst/>
                <a:cxnLst>
                  <a:cxn ang="0">
                    <a:pos x="T0" y="T1"/>
                  </a:cxn>
                  <a:cxn ang="0">
                    <a:pos x="T2" y="T3"/>
                  </a:cxn>
                </a:cxnLst>
                <a:rect l="0" t="0" r="r" b="b"/>
                <a:pathLst>
                  <a:path w="20" h="60">
                    <a:moveTo>
                      <a:pt x="0" y="60"/>
                    </a:moveTo>
                    <a:lnTo>
                      <a:pt x="5" y="0"/>
                    </a:lnTo>
                  </a:path>
                </a:pathLst>
              </a:custGeom>
              <a:noFill/>
              <a:ln w="386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6" name="Freeform 92"/>
              <p:cNvSpPr>
                <a:spLocks/>
              </p:cNvSpPr>
              <p:nvPr/>
            </p:nvSpPr>
            <p:spPr bwMode="auto">
              <a:xfrm>
                <a:off x="520" y="564"/>
                <a:ext cx="20" cy="72"/>
              </a:xfrm>
              <a:custGeom>
                <a:avLst/>
                <a:gdLst>
                  <a:gd name="T0" fmla="*/ 0 w 20"/>
                  <a:gd name="T1" fmla="*/ 72 h 72"/>
                  <a:gd name="T2" fmla="*/ 8 w 20"/>
                  <a:gd name="T3" fmla="*/ 0 h 72"/>
                </a:gdLst>
                <a:ahLst/>
                <a:cxnLst>
                  <a:cxn ang="0">
                    <a:pos x="T0" y="T1"/>
                  </a:cxn>
                  <a:cxn ang="0">
                    <a:pos x="T2" y="T3"/>
                  </a:cxn>
                </a:cxnLst>
                <a:rect l="0" t="0" r="r" b="b"/>
                <a:pathLst>
                  <a:path w="20" h="72">
                    <a:moveTo>
                      <a:pt x="0" y="72"/>
                    </a:moveTo>
                    <a:lnTo>
                      <a:pt x="8" y="0"/>
                    </a:lnTo>
                  </a:path>
                </a:pathLst>
              </a:custGeom>
              <a:noFill/>
              <a:ln w="386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7" name="Freeform 91"/>
              <p:cNvSpPr>
                <a:spLocks/>
              </p:cNvSpPr>
              <p:nvPr/>
            </p:nvSpPr>
            <p:spPr bwMode="auto">
              <a:xfrm>
                <a:off x="529" y="482"/>
                <a:ext cx="20" cy="80"/>
              </a:xfrm>
              <a:custGeom>
                <a:avLst/>
                <a:gdLst>
                  <a:gd name="T0" fmla="*/ 0 w 20"/>
                  <a:gd name="T1" fmla="*/ 80 h 80"/>
                  <a:gd name="T2" fmla="*/ 5 w 20"/>
                  <a:gd name="T3" fmla="*/ 0 h 80"/>
                </a:gdLst>
                <a:ahLst/>
                <a:cxnLst>
                  <a:cxn ang="0">
                    <a:pos x="T0" y="T1"/>
                  </a:cxn>
                  <a:cxn ang="0">
                    <a:pos x="T2" y="T3"/>
                  </a:cxn>
                </a:cxnLst>
                <a:rect l="0" t="0" r="r" b="b"/>
                <a:pathLst>
                  <a:path w="20" h="80">
                    <a:moveTo>
                      <a:pt x="0" y="80"/>
                    </a:moveTo>
                    <a:lnTo>
                      <a:pt x="5" y="0"/>
                    </a:lnTo>
                  </a:path>
                </a:pathLst>
              </a:custGeom>
              <a:noFill/>
              <a:ln w="354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8" name="Freeform 90"/>
              <p:cNvSpPr>
                <a:spLocks/>
              </p:cNvSpPr>
              <p:nvPr/>
            </p:nvSpPr>
            <p:spPr bwMode="auto">
              <a:xfrm>
                <a:off x="529" y="442"/>
                <a:ext cx="20" cy="40"/>
              </a:xfrm>
              <a:custGeom>
                <a:avLst/>
                <a:gdLst>
                  <a:gd name="T0" fmla="*/ 5 w 20"/>
                  <a:gd name="T1" fmla="*/ 40 h 40"/>
                  <a:gd name="T2" fmla="*/ 0 w 20"/>
                  <a:gd name="T3" fmla="*/ 0 h 40"/>
                </a:gdLst>
                <a:ahLst/>
                <a:cxnLst>
                  <a:cxn ang="0">
                    <a:pos x="T0" y="T1"/>
                  </a:cxn>
                  <a:cxn ang="0">
                    <a:pos x="T2" y="T3"/>
                  </a:cxn>
                </a:cxnLst>
                <a:rect l="0" t="0" r="r" b="b"/>
                <a:pathLst>
                  <a:path w="20" h="40">
                    <a:moveTo>
                      <a:pt x="5" y="40"/>
                    </a:moveTo>
                    <a:lnTo>
                      <a:pt x="0" y="0"/>
                    </a:lnTo>
                  </a:path>
                </a:pathLst>
              </a:custGeom>
              <a:noFill/>
              <a:ln w="3864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9" name="Freeform 89"/>
              <p:cNvSpPr>
                <a:spLocks/>
              </p:cNvSpPr>
              <p:nvPr/>
            </p:nvSpPr>
            <p:spPr bwMode="auto">
              <a:xfrm>
                <a:off x="525" y="396"/>
                <a:ext cx="20" cy="45"/>
              </a:xfrm>
              <a:custGeom>
                <a:avLst/>
                <a:gdLst>
                  <a:gd name="T0" fmla="*/ 3 w 20"/>
                  <a:gd name="T1" fmla="*/ 45 h 45"/>
                  <a:gd name="T2" fmla="*/ 0 w 20"/>
                  <a:gd name="T3" fmla="*/ 0 h 45"/>
                </a:gdLst>
                <a:ahLst/>
                <a:cxnLst>
                  <a:cxn ang="0">
                    <a:pos x="T0" y="T1"/>
                  </a:cxn>
                  <a:cxn ang="0">
                    <a:pos x="T2" y="T3"/>
                  </a:cxn>
                </a:cxnLst>
                <a:rect l="0" t="0" r="r" b="b"/>
                <a:pathLst>
                  <a:path w="20" h="45">
                    <a:moveTo>
                      <a:pt x="3" y="45"/>
                    </a:moveTo>
                    <a:lnTo>
                      <a:pt x="0" y="0"/>
                    </a:lnTo>
                  </a:path>
                </a:pathLst>
              </a:custGeom>
              <a:noFill/>
              <a:ln w="386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0" name="Freeform 88"/>
              <p:cNvSpPr>
                <a:spLocks/>
              </p:cNvSpPr>
              <p:nvPr/>
            </p:nvSpPr>
            <p:spPr bwMode="auto">
              <a:xfrm>
                <a:off x="515" y="355"/>
                <a:ext cx="20" cy="41"/>
              </a:xfrm>
              <a:custGeom>
                <a:avLst/>
                <a:gdLst>
                  <a:gd name="T0" fmla="*/ 10 w 20"/>
                  <a:gd name="T1" fmla="*/ 41 h 41"/>
                  <a:gd name="T2" fmla="*/ 0 w 20"/>
                  <a:gd name="T3" fmla="*/ 0 h 41"/>
                </a:gdLst>
                <a:ahLst/>
                <a:cxnLst>
                  <a:cxn ang="0">
                    <a:pos x="T0" y="T1"/>
                  </a:cxn>
                  <a:cxn ang="0">
                    <a:pos x="T2" y="T3"/>
                  </a:cxn>
                </a:cxnLst>
                <a:rect l="0" t="0" r="r" b="b"/>
                <a:pathLst>
                  <a:path w="20" h="41">
                    <a:moveTo>
                      <a:pt x="10" y="41"/>
                    </a:moveTo>
                    <a:lnTo>
                      <a:pt x="0" y="0"/>
                    </a:lnTo>
                  </a:path>
                </a:pathLst>
              </a:custGeom>
              <a:noFill/>
              <a:ln w="408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1" name="Freeform 87"/>
              <p:cNvSpPr>
                <a:spLocks/>
              </p:cNvSpPr>
              <p:nvPr/>
            </p:nvSpPr>
            <p:spPr bwMode="auto">
              <a:xfrm>
                <a:off x="501" y="315"/>
                <a:ext cx="20" cy="40"/>
              </a:xfrm>
              <a:custGeom>
                <a:avLst/>
                <a:gdLst>
                  <a:gd name="T0" fmla="*/ 10 w 20"/>
                  <a:gd name="T1" fmla="*/ 40 h 40"/>
                  <a:gd name="T2" fmla="*/ 0 w 20"/>
                  <a:gd name="T3" fmla="*/ 0 h 40"/>
                </a:gdLst>
                <a:ahLst/>
                <a:cxnLst>
                  <a:cxn ang="0">
                    <a:pos x="T0" y="T1"/>
                  </a:cxn>
                  <a:cxn ang="0">
                    <a:pos x="T2" y="T3"/>
                  </a:cxn>
                </a:cxnLst>
                <a:rect l="0" t="0" r="r" b="b"/>
                <a:pathLst>
                  <a:path w="20" h="40">
                    <a:moveTo>
                      <a:pt x="10" y="40"/>
                    </a:moveTo>
                    <a:lnTo>
                      <a:pt x="0" y="0"/>
                    </a:lnTo>
                  </a:path>
                </a:pathLst>
              </a:custGeom>
              <a:noFill/>
              <a:ln w="405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2" name="Freeform 86"/>
              <p:cNvSpPr>
                <a:spLocks/>
              </p:cNvSpPr>
              <p:nvPr/>
            </p:nvSpPr>
            <p:spPr bwMode="auto">
              <a:xfrm>
                <a:off x="483" y="279"/>
                <a:ext cx="20" cy="35"/>
              </a:xfrm>
              <a:custGeom>
                <a:avLst/>
                <a:gdLst>
                  <a:gd name="T0" fmla="*/ 15 w 20"/>
                  <a:gd name="T1" fmla="*/ 35 h 35"/>
                  <a:gd name="T2" fmla="*/ 0 w 20"/>
                  <a:gd name="T3" fmla="*/ 0 h 35"/>
                </a:gdLst>
                <a:ahLst/>
                <a:cxnLst>
                  <a:cxn ang="0">
                    <a:pos x="T0" y="T1"/>
                  </a:cxn>
                  <a:cxn ang="0">
                    <a:pos x="T2" y="T3"/>
                  </a:cxn>
                </a:cxnLst>
                <a:rect l="0" t="0" r="r" b="b"/>
                <a:pathLst>
                  <a:path w="20" h="35">
                    <a:moveTo>
                      <a:pt x="15" y="35"/>
                    </a:moveTo>
                    <a:lnTo>
                      <a:pt x="0" y="0"/>
                    </a:lnTo>
                  </a:path>
                </a:pathLst>
              </a:custGeom>
              <a:noFill/>
              <a:ln w="4333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3" name="Freeform 85"/>
              <p:cNvSpPr>
                <a:spLocks/>
              </p:cNvSpPr>
              <p:nvPr/>
            </p:nvSpPr>
            <p:spPr bwMode="auto">
              <a:xfrm>
                <a:off x="455" y="242"/>
                <a:ext cx="26" cy="35"/>
              </a:xfrm>
              <a:custGeom>
                <a:avLst/>
                <a:gdLst>
                  <a:gd name="T0" fmla="*/ 26 w 26"/>
                  <a:gd name="T1" fmla="*/ 35 h 35"/>
                  <a:gd name="T2" fmla="*/ 0 w 26"/>
                  <a:gd name="T3" fmla="*/ 0 h 35"/>
                </a:gdLst>
                <a:ahLst/>
                <a:cxnLst>
                  <a:cxn ang="0">
                    <a:pos x="T0" y="T1"/>
                  </a:cxn>
                  <a:cxn ang="0">
                    <a:pos x="T2" y="T3"/>
                  </a:cxn>
                </a:cxnLst>
                <a:rect l="0" t="0" r="r" b="b"/>
                <a:pathLst>
                  <a:path w="26" h="35">
                    <a:moveTo>
                      <a:pt x="26" y="35"/>
                    </a:moveTo>
                    <a:lnTo>
                      <a:pt x="0" y="0"/>
                    </a:lnTo>
                  </a:path>
                </a:pathLst>
              </a:custGeom>
              <a:noFill/>
              <a:ln w="454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4" name="Freeform 84"/>
              <p:cNvSpPr>
                <a:spLocks/>
              </p:cNvSpPr>
              <p:nvPr/>
            </p:nvSpPr>
            <p:spPr bwMode="auto">
              <a:xfrm>
                <a:off x="832" y="270"/>
                <a:ext cx="255" cy="167"/>
              </a:xfrm>
              <a:custGeom>
                <a:avLst/>
                <a:gdLst>
                  <a:gd name="T0" fmla="*/ 81 w 255"/>
                  <a:gd name="T1" fmla="*/ 0 h 167"/>
                  <a:gd name="T2" fmla="*/ 40 w 255"/>
                  <a:gd name="T3" fmla="*/ 0 h 167"/>
                  <a:gd name="T4" fmla="*/ 0 w 255"/>
                  <a:gd name="T5" fmla="*/ 2 h 167"/>
                  <a:gd name="T6" fmla="*/ 11 w 255"/>
                  <a:gd name="T7" fmla="*/ 7 h 167"/>
                  <a:gd name="T8" fmla="*/ 36 w 255"/>
                  <a:gd name="T9" fmla="*/ 22 h 167"/>
                  <a:gd name="T10" fmla="*/ 55 w 255"/>
                  <a:gd name="T11" fmla="*/ 47 h 167"/>
                  <a:gd name="T12" fmla="*/ 60 w 255"/>
                  <a:gd name="T13" fmla="*/ 57 h 167"/>
                  <a:gd name="T14" fmla="*/ 55 w 255"/>
                  <a:gd name="T15" fmla="*/ 70 h 167"/>
                  <a:gd name="T16" fmla="*/ 40 w 255"/>
                  <a:gd name="T17" fmla="*/ 85 h 167"/>
                  <a:gd name="T18" fmla="*/ 31 w 255"/>
                  <a:gd name="T19" fmla="*/ 90 h 167"/>
                  <a:gd name="T20" fmla="*/ 16 w 255"/>
                  <a:gd name="T21" fmla="*/ 97 h 167"/>
                  <a:gd name="T22" fmla="*/ 5 w 255"/>
                  <a:gd name="T23" fmla="*/ 112 h 167"/>
                  <a:gd name="T24" fmla="*/ 0 w 255"/>
                  <a:gd name="T25" fmla="*/ 122 h 167"/>
                  <a:gd name="T26" fmla="*/ 0 w 255"/>
                  <a:gd name="T27" fmla="*/ 136 h 167"/>
                  <a:gd name="T28" fmla="*/ 5 w 255"/>
                  <a:gd name="T29" fmla="*/ 151 h 167"/>
                  <a:gd name="T30" fmla="*/ 11 w 255"/>
                  <a:gd name="T31" fmla="*/ 167 h 167"/>
                  <a:gd name="T32" fmla="*/ 216 w 255"/>
                  <a:gd name="T33" fmla="*/ 167 h 167"/>
                  <a:gd name="T34" fmla="*/ 226 w 255"/>
                  <a:gd name="T35" fmla="*/ 162 h 167"/>
                  <a:gd name="T36" fmla="*/ 240 w 255"/>
                  <a:gd name="T37" fmla="*/ 151 h 167"/>
                  <a:gd name="T38" fmla="*/ 250 w 255"/>
                  <a:gd name="T39" fmla="*/ 131 h 167"/>
                  <a:gd name="T40" fmla="*/ 255 w 255"/>
                  <a:gd name="T41" fmla="*/ 112 h 167"/>
                  <a:gd name="T42" fmla="*/ 255 w 255"/>
                  <a:gd name="T43" fmla="*/ 77 h 167"/>
                  <a:gd name="T44" fmla="*/ 245 w 255"/>
                  <a:gd name="T45" fmla="*/ 61 h 167"/>
                  <a:gd name="T46" fmla="*/ 230 w 255"/>
                  <a:gd name="T47" fmla="*/ 45 h 167"/>
                  <a:gd name="T48" fmla="*/ 195 w 255"/>
                  <a:gd name="T49" fmla="*/ 21 h 167"/>
                  <a:gd name="T50" fmla="*/ 130 w 255"/>
                  <a:gd name="T51" fmla="*/ 2 h 167"/>
                  <a:gd name="T52" fmla="*/ 81 w 255"/>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 h="167">
                    <a:moveTo>
                      <a:pt x="81" y="0"/>
                    </a:moveTo>
                    <a:lnTo>
                      <a:pt x="40" y="0"/>
                    </a:lnTo>
                    <a:lnTo>
                      <a:pt x="0" y="2"/>
                    </a:lnTo>
                    <a:lnTo>
                      <a:pt x="11" y="7"/>
                    </a:lnTo>
                    <a:lnTo>
                      <a:pt x="36" y="22"/>
                    </a:lnTo>
                    <a:lnTo>
                      <a:pt x="55" y="47"/>
                    </a:lnTo>
                    <a:lnTo>
                      <a:pt x="60" y="57"/>
                    </a:lnTo>
                    <a:lnTo>
                      <a:pt x="55" y="70"/>
                    </a:lnTo>
                    <a:lnTo>
                      <a:pt x="40" y="85"/>
                    </a:lnTo>
                    <a:lnTo>
                      <a:pt x="31" y="90"/>
                    </a:lnTo>
                    <a:lnTo>
                      <a:pt x="16" y="97"/>
                    </a:lnTo>
                    <a:lnTo>
                      <a:pt x="5" y="112"/>
                    </a:lnTo>
                    <a:lnTo>
                      <a:pt x="0" y="122"/>
                    </a:lnTo>
                    <a:lnTo>
                      <a:pt x="0" y="136"/>
                    </a:lnTo>
                    <a:lnTo>
                      <a:pt x="5" y="151"/>
                    </a:lnTo>
                    <a:lnTo>
                      <a:pt x="11" y="167"/>
                    </a:lnTo>
                    <a:lnTo>
                      <a:pt x="216" y="167"/>
                    </a:lnTo>
                    <a:lnTo>
                      <a:pt x="226" y="162"/>
                    </a:lnTo>
                    <a:lnTo>
                      <a:pt x="240" y="151"/>
                    </a:lnTo>
                    <a:lnTo>
                      <a:pt x="250" y="131"/>
                    </a:lnTo>
                    <a:lnTo>
                      <a:pt x="255" y="112"/>
                    </a:lnTo>
                    <a:lnTo>
                      <a:pt x="255" y="77"/>
                    </a:lnTo>
                    <a:lnTo>
                      <a:pt x="245" y="61"/>
                    </a:lnTo>
                    <a:lnTo>
                      <a:pt x="230" y="45"/>
                    </a:lnTo>
                    <a:lnTo>
                      <a:pt x="195" y="21"/>
                    </a:lnTo>
                    <a:lnTo>
                      <a:pt x="130" y="2"/>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5" name="Freeform 83"/>
              <p:cNvSpPr>
                <a:spLocks/>
              </p:cNvSpPr>
              <p:nvPr/>
            </p:nvSpPr>
            <p:spPr bwMode="auto">
              <a:xfrm>
                <a:off x="846" y="438"/>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6" name="Freeform 82"/>
              <p:cNvSpPr>
                <a:spLocks/>
              </p:cNvSpPr>
              <p:nvPr/>
            </p:nvSpPr>
            <p:spPr bwMode="auto">
              <a:xfrm>
                <a:off x="837" y="421"/>
                <a:ext cx="20" cy="20"/>
              </a:xfrm>
              <a:custGeom>
                <a:avLst/>
                <a:gdLst>
                  <a:gd name="T0" fmla="*/ 6 w 20"/>
                  <a:gd name="T1" fmla="*/ 16 h 20"/>
                  <a:gd name="T2" fmla="*/ 0 w 20"/>
                  <a:gd name="T3" fmla="*/ 0 h 20"/>
                </a:gdLst>
                <a:ahLst/>
                <a:cxnLst>
                  <a:cxn ang="0">
                    <a:pos x="T0" y="T1"/>
                  </a:cxn>
                  <a:cxn ang="0">
                    <a:pos x="T2" y="T3"/>
                  </a:cxn>
                </a:cxnLst>
                <a:rect l="0" t="0" r="r" b="b"/>
                <a:pathLst>
                  <a:path w="20" h="20">
                    <a:moveTo>
                      <a:pt x="6" y="16"/>
                    </a:moveTo>
                    <a:lnTo>
                      <a:pt x="0" y="0"/>
                    </a:lnTo>
                  </a:path>
                </a:pathLst>
              </a:custGeom>
              <a:noFill/>
              <a:ln w="227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7" name="Freeform 81"/>
              <p:cNvSpPr>
                <a:spLocks/>
              </p:cNvSpPr>
              <p:nvPr/>
            </p:nvSpPr>
            <p:spPr bwMode="auto">
              <a:xfrm>
                <a:off x="832" y="406"/>
                <a:ext cx="20" cy="20"/>
              </a:xfrm>
              <a:custGeom>
                <a:avLst/>
                <a:gdLst>
                  <a:gd name="T0" fmla="*/ 5 w 20"/>
                  <a:gd name="T1" fmla="*/ 15 h 20"/>
                  <a:gd name="T2" fmla="*/ 0 w 20"/>
                  <a:gd name="T3" fmla="*/ 0 h 20"/>
                </a:gdLst>
                <a:ahLst/>
                <a:cxnLst>
                  <a:cxn ang="0">
                    <a:pos x="T0" y="T1"/>
                  </a:cxn>
                  <a:cxn ang="0">
                    <a:pos x="T2" y="T3"/>
                  </a:cxn>
                </a:cxnLst>
                <a:rect l="0" t="0" r="r" b="b"/>
                <a:pathLst>
                  <a:path w="20" h="20">
                    <a:moveTo>
                      <a:pt x="5" y="15"/>
                    </a:moveTo>
                    <a:lnTo>
                      <a:pt x="0" y="0"/>
                    </a:lnTo>
                  </a:path>
                </a:pathLst>
              </a:custGeom>
              <a:noFill/>
              <a:ln w="207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8" name="Freeform 80"/>
              <p:cNvSpPr>
                <a:spLocks/>
              </p:cNvSpPr>
              <p:nvPr/>
            </p:nvSpPr>
            <p:spPr bwMode="auto">
              <a:xfrm>
                <a:off x="818" y="399"/>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9" name="Freeform 79"/>
              <p:cNvSpPr>
                <a:spLocks/>
              </p:cNvSpPr>
              <p:nvPr/>
            </p:nvSpPr>
            <p:spPr bwMode="auto">
              <a:xfrm>
                <a:off x="832" y="384"/>
                <a:ext cx="20" cy="20"/>
              </a:xfrm>
              <a:custGeom>
                <a:avLst/>
                <a:gdLst>
                  <a:gd name="T0" fmla="*/ 0 w 20"/>
                  <a:gd name="T1" fmla="*/ 8 h 20"/>
                  <a:gd name="T2" fmla="*/ 5 w 20"/>
                  <a:gd name="T3" fmla="*/ 0 h 20"/>
                </a:gdLst>
                <a:ahLst/>
                <a:cxnLst>
                  <a:cxn ang="0">
                    <a:pos x="T0" y="T1"/>
                  </a:cxn>
                  <a:cxn ang="0">
                    <a:pos x="T2" y="T3"/>
                  </a:cxn>
                </a:cxnLst>
                <a:rect l="0" t="0" r="r" b="b"/>
                <a:pathLst>
                  <a:path w="20" h="20">
                    <a:moveTo>
                      <a:pt x="0" y="8"/>
                    </a:moveTo>
                    <a:lnTo>
                      <a:pt x="5" y="0"/>
                    </a:lnTo>
                  </a:path>
                </a:pathLst>
              </a:custGeom>
              <a:noFill/>
              <a:ln w="227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0" name="Freeform 78"/>
              <p:cNvSpPr>
                <a:spLocks/>
              </p:cNvSpPr>
              <p:nvPr/>
            </p:nvSpPr>
            <p:spPr bwMode="auto">
              <a:xfrm>
                <a:off x="837" y="38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1" name="Freeform 77"/>
              <p:cNvSpPr>
                <a:spLocks/>
              </p:cNvSpPr>
              <p:nvPr/>
            </p:nvSpPr>
            <p:spPr bwMode="auto">
              <a:xfrm>
                <a:off x="837" y="368"/>
                <a:ext cx="20" cy="20"/>
              </a:xfrm>
              <a:custGeom>
                <a:avLst/>
                <a:gdLst>
                  <a:gd name="T0" fmla="*/ 0 w 20"/>
                  <a:gd name="T1" fmla="*/ 15 h 20"/>
                  <a:gd name="T2" fmla="*/ 11 w 20"/>
                  <a:gd name="T3" fmla="*/ 0 h 20"/>
                </a:gdLst>
                <a:ahLst/>
                <a:cxnLst>
                  <a:cxn ang="0">
                    <a:pos x="T0" y="T1"/>
                  </a:cxn>
                  <a:cxn ang="0">
                    <a:pos x="T2" y="T3"/>
                  </a:cxn>
                </a:cxnLst>
                <a:rect l="0" t="0" r="r" b="b"/>
                <a:pathLst>
                  <a:path w="20" h="20">
                    <a:moveTo>
                      <a:pt x="0" y="15"/>
                    </a:moveTo>
                    <a:lnTo>
                      <a:pt x="11" y="0"/>
                    </a:lnTo>
                  </a:path>
                </a:pathLst>
              </a:custGeom>
              <a:noFill/>
              <a:ln w="221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2" name="Freeform 76"/>
              <p:cNvSpPr>
                <a:spLocks/>
              </p:cNvSpPr>
              <p:nvPr/>
            </p:nvSpPr>
            <p:spPr bwMode="auto">
              <a:xfrm>
                <a:off x="851" y="360"/>
                <a:ext cx="20" cy="20"/>
              </a:xfrm>
              <a:custGeom>
                <a:avLst/>
                <a:gdLst>
                  <a:gd name="T0" fmla="*/ 0 w 20"/>
                  <a:gd name="T1" fmla="*/ 7 h 20"/>
                  <a:gd name="T2" fmla="*/ 10 w 20"/>
                  <a:gd name="T3" fmla="*/ 0 h 20"/>
                </a:gdLst>
                <a:ahLst/>
                <a:cxnLst>
                  <a:cxn ang="0">
                    <a:pos x="T0" y="T1"/>
                  </a:cxn>
                  <a:cxn ang="0">
                    <a:pos x="T2" y="T3"/>
                  </a:cxn>
                </a:cxnLst>
                <a:rect l="0" t="0" r="r" b="b"/>
                <a:pathLst>
                  <a:path w="20" h="20">
                    <a:moveTo>
                      <a:pt x="0" y="7"/>
                    </a:moveTo>
                    <a:lnTo>
                      <a:pt x="10" y="0"/>
                    </a:lnTo>
                  </a:path>
                </a:pathLst>
              </a:custGeom>
              <a:noFill/>
              <a:ln w="2120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3" name="Freeform 75"/>
              <p:cNvSpPr>
                <a:spLocks/>
              </p:cNvSpPr>
              <p:nvPr/>
            </p:nvSpPr>
            <p:spPr bwMode="auto">
              <a:xfrm>
                <a:off x="865" y="355"/>
                <a:ext cx="20" cy="20"/>
              </a:xfrm>
              <a:custGeom>
                <a:avLst/>
                <a:gdLst>
                  <a:gd name="T0" fmla="*/ 0 w 20"/>
                  <a:gd name="T1" fmla="*/ 2 h 20"/>
                  <a:gd name="T2" fmla="*/ 6 w 20"/>
                  <a:gd name="T3" fmla="*/ 0 h 20"/>
                </a:gdLst>
                <a:ahLst/>
                <a:cxnLst>
                  <a:cxn ang="0">
                    <a:pos x="T0" y="T1"/>
                  </a:cxn>
                  <a:cxn ang="0">
                    <a:pos x="T2" y="T3"/>
                  </a:cxn>
                </a:cxnLst>
                <a:rect l="0" t="0" r="r" b="b"/>
                <a:pathLst>
                  <a:path w="20" h="20">
                    <a:moveTo>
                      <a:pt x="0" y="2"/>
                    </a:moveTo>
                    <a:lnTo>
                      <a:pt x="6" y="0"/>
                    </a:lnTo>
                  </a:path>
                </a:pathLst>
              </a:custGeom>
              <a:noFill/>
              <a:ln w="211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4" name="Freeform 74"/>
              <p:cNvSpPr>
                <a:spLocks/>
              </p:cNvSpPr>
              <p:nvPr/>
            </p:nvSpPr>
            <p:spPr bwMode="auto">
              <a:xfrm>
                <a:off x="873" y="340"/>
                <a:ext cx="20" cy="20"/>
              </a:xfrm>
              <a:custGeom>
                <a:avLst/>
                <a:gdLst>
                  <a:gd name="T0" fmla="*/ 0 w 20"/>
                  <a:gd name="T1" fmla="*/ 15 h 20"/>
                  <a:gd name="T2" fmla="*/ 13 w 20"/>
                  <a:gd name="T3" fmla="*/ 0 h 20"/>
                </a:gdLst>
                <a:ahLst/>
                <a:cxnLst>
                  <a:cxn ang="0">
                    <a:pos x="T0" y="T1"/>
                  </a:cxn>
                  <a:cxn ang="0">
                    <a:pos x="T2" y="T3"/>
                  </a:cxn>
                </a:cxnLst>
                <a:rect l="0" t="0" r="r" b="b"/>
                <a:pathLst>
                  <a:path w="20" h="20">
                    <a:moveTo>
                      <a:pt x="0" y="15"/>
                    </a:moveTo>
                    <a:lnTo>
                      <a:pt x="13" y="0"/>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5" name="Freeform 73"/>
              <p:cNvSpPr>
                <a:spLocks/>
              </p:cNvSpPr>
              <p:nvPr/>
            </p:nvSpPr>
            <p:spPr bwMode="auto">
              <a:xfrm>
                <a:off x="887" y="34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6" name="Freeform 72"/>
              <p:cNvSpPr>
                <a:spLocks/>
              </p:cNvSpPr>
              <p:nvPr/>
            </p:nvSpPr>
            <p:spPr bwMode="auto">
              <a:xfrm>
                <a:off x="887" y="327"/>
                <a:ext cx="20" cy="20"/>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7" name="Freeform 71"/>
              <p:cNvSpPr>
                <a:spLocks/>
              </p:cNvSpPr>
              <p:nvPr/>
            </p:nvSpPr>
            <p:spPr bwMode="auto">
              <a:xfrm>
                <a:off x="887" y="319"/>
                <a:ext cx="20" cy="20"/>
              </a:xfrm>
              <a:custGeom>
                <a:avLst/>
                <a:gdLst>
                  <a:gd name="T0" fmla="*/ 5 w 20"/>
                  <a:gd name="T1" fmla="*/ 7 h 20"/>
                  <a:gd name="T2" fmla="*/ 0 w 20"/>
                  <a:gd name="T3" fmla="*/ 0 h 20"/>
                </a:gdLst>
                <a:ahLst/>
                <a:cxnLst>
                  <a:cxn ang="0">
                    <a:pos x="T0" y="T1"/>
                  </a:cxn>
                  <a:cxn ang="0">
                    <a:pos x="T2" y="T3"/>
                  </a:cxn>
                </a:cxnLst>
                <a:rect l="0" t="0" r="r" b="b"/>
                <a:pathLst>
                  <a:path w="20" h="20">
                    <a:moveTo>
                      <a:pt x="5" y="7"/>
                    </a:moveTo>
                    <a:lnTo>
                      <a:pt x="0" y="0"/>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8" name="Freeform 70"/>
              <p:cNvSpPr>
                <a:spLocks/>
              </p:cNvSpPr>
              <p:nvPr/>
            </p:nvSpPr>
            <p:spPr bwMode="auto">
              <a:xfrm>
                <a:off x="879" y="306"/>
                <a:ext cx="20" cy="20"/>
              </a:xfrm>
              <a:custGeom>
                <a:avLst/>
                <a:gdLst>
                  <a:gd name="T0" fmla="*/ 8 w 20"/>
                  <a:gd name="T1" fmla="*/ 11 h 20"/>
                  <a:gd name="T2" fmla="*/ 0 w 20"/>
                  <a:gd name="T3" fmla="*/ 0 h 20"/>
                </a:gdLst>
                <a:ahLst/>
                <a:cxnLst>
                  <a:cxn ang="0">
                    <a:pos x="T0" y="T1"/>
                  </a:cxn>
                  <a:cxn ang="0">
                    <a:pos x="T2" y="T3"/>
                  </a:cxn>
                </a:cxnLst>
                <a:rect l="0" t="0" r="r" b="b"/>
                <a:pathLst>
                  <a:path w="20" h="20">
                    <a:moveTo>
                      <a:pt x="8" y="11"/>
                    </a:moveTo>
                    <a:lnTo>
                      <a:pt x="0" y="0"/>
                    </a:lnTo>
                  </a:path>
                </a:pathLst>
              </a:custGeom>
              <a:noFill/>
              <a:ln w="22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9" name="Freeform 69"/>
              <p:cNvSpPr>
                <a:spLocks/>
              </p:cNvSpPr>
              <p:nvPr/>
            </p:nvSpPr>
            <p:spPr bwMode="auto">
              <a:xfrm>
                <a:off x="870" y="294"/>
                <a:ext cx="20" cy="20"/>
              </a:xfrm>
              <a:custGeom>
                <a:avLst/>
                <a:gdLst>
                  <a:gd name="T0" fmla="*/ 6 w 20"/>
                  <a:gd name="T1" fmla="*/ 11 h 20"/>
                  <a:gd name="T2" fmla="*/ 0 w 20"/>
                  <a:gd name="T3" fmla="*/ 0 h 20"/>
                </a:gdLst>
                <a:ahLst/>
                <a:cxnLst>
                  <a:cxn ang="0">
                    <a:pos x="T0" y="T1"/>
                  </a:cxn>
                  <a:cxn ang="0">
                    <a:pos x="T2" y="T3"/>
                  </a:cxn>
                </a:cxnLst>
                <a:rect l="0" t="0" r="r" b="b"/>
                <a:pathLst>
                  <a:path w="20" h="20">
                    <a:moveTo>
                      <a:pt x="6" y="11"/>
                    </a:moveTo>
                    <a:lnTo>
                      <a:pt x="0"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0" name="Freeform 68"/>
              <p:cNvSpPr>
                <a:spLocks/>
              </p:cNvSpPr>
              <p:nvPr/>
            </p:nvSpPr>
            <p:spPr bwMode="auto">
              <a:xfrm>
                <a:off x="846" y="279"/>
                <a:ext cx="22" cy="20"/>
              </a:xfrm>
              <a:custGeom>
                <a:avLst/>
                <a:gdLst>
                  <a:gd name="T0" fmla="*/ 21 w 22"/>
                  <a:gd name="T1" fmla="*/ 15 h 20"/>
                  <a:gd name="T2" fmla="*/ 0 w 22"/>
                  <a:gd name="T3" fmla="*/ 0 h 20"/>
                </a:gdLst>
                <a:ahLst/>
                <a:cxnLst>
                  <a:cxn ang="0">
                    <a:pos x="T0" y="T1"/>
                  </a:cxn>
                  <a:cxn ang="0">
                    <a:pos x="T2" y="T3"/>
                  </a:cxn>
                </a:cxnLst>
                <a:rect l="0" t="0" r="r" b="b"/>
                <a:pathLst>
                  <a:path w="22" h="20">
                    <a:moveTo>
                      <a:pt x="21" y="15"/>
                    </a:moveTo>
                    <a:lnTo>
                      <a:pt x="0" y="0"/>
                    </a:lnTo>
                  </a:path>
                </a:pathLst>
              </a:custGeom>
              <a:noFill/>
              <a:ln w="213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1" name="Freeform 67"/>
              <p:cNvSpPr>
                <a:spLocks/>
              </p:cNvSpPr>
              <p:nvPr/>
            </p:nvSpPr>
            <p:spPr bwMode="auto">
              <a:xfrm>
                <a:off x="832" y="274"/>
                <a:ext cx="20" cy="20"/>
              </a:xfrm>
              <a:custGeom>
                <a:avLst/>
                <a:gdLst>
                  <a:gd name="T0" fmla="*/ 11 w 20"/>
                  <a:gd name="T1" fmla="*/ 3 h 20"/>
                  <a:gd name="T2" fmla="*/ 0 w 20"/>
                  <a:gd name="T3" fmla="*/ 0 h 20"/>
                </a:gdLst>
                <a:ahLst/>
                <a:cxnLst>
                  <a:cxn ang="0">
                    <a:pos x="T0" y="T1"/>
                  </a:cxn>
                  <a:cxn ang="0">
                    <a:pos x="T2" y="T3"/>
                  </a:cxn>
                </a:cxnLst>
                <a:rect l="0" t="0" r="r" b="b"/>
                <a:pathLst>
                  <a:path w="20" h="20">
                    <a:moveTo>
                      <a:pt x="11" y="3"/>
                    </a:moveTo>
                    <a:lnTo>
                      <a:pt x="0" y="0"/>
                    </a:lnTo>
                  </a:path>
                </a:pathLst>
              </a:custGeom>
              <a:noFill/>
              <a:ln w="186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2" name="Freeform 66"/>
              <p:cNvSpPr>
                <a:spLocks/>
              </p:cNvSpPr>
              <p:nvPr/>
            </p:nvSpPr>
            <p:spPr bwMode="auto">
              <a:xfrm>
                <a:off x="832" y="27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3" name="Freeform 65"/>
              <p:cNvSpPr>
                <a:spLocks/>
              </p:cNvSpPr>
              <p:nvPr/>
            </p:nvSpPr>
            <p:spPr bwMode="auto">
              <a:xfrm>
                <a:off x="832" y="270"/>
                <a:ext cx="40" cy="20"/>
              </a:xfrm>
              <a:custGeom>
                <a:avLst/>
                <a:gdLst>
                  <a:gd name="T0" fmla="*/ 0 w 40"/>
                  <a:gd name="T1" fmla="*/ 2 h 20"/>
                  <a:gd name="T2" fmla="*/ 40 w 40"/>
                  <a:gd name="T3" fmla="*/ 0 h 20"/>
                </a:gdLst>
                <a:ahLst/>
                <a:cxnLst>
                  <a:cxn ang="0">
                    <a:pos x="T0" y="T1"/>
                  </a:cxn>
                  <a:cxn ang="0">
                    <a:pos x="T2" y="T3"/>
                  </a:cxn>
                </a:cxnLst>
                <a:rect l="0" t="0" r="r" b="b"/>
                <a:pathLst>
                  <a:path w="40" h="20">
                    <a:moveTo>
                      <a:pt x="0" y="2"/>
                    </a:moveTo>
                    <a:lnTo>
                      <a:pt x="40" y="0"/>
                    </a:lnTo>
                  </a:path>
                </a:pathLst>
              </a:custGeom>
              <a:noFill/>
              <a:ln w="155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4" name="Freeform 64"/>
              <p:cNvSpPr>
                <a:spLocks/>
              </p:cNvSpPr>
              <p:nvPr/>
            </p:nvSpPr>
            <p:spPr bwMode="auto">
              <a:xfrm>
                <a:off x="873" y="270"/>
                <a:ext cx="40" cy="20"/>
              </a:xfrm>
              <a:custGeom>
                <a:avLst/>
                <a:gdLst>
                  <a:gd name="T0" fmla="*/ 0 w 40"/>
                  <a:gd name="T1" fmla="*/ 0 h 20"/>
                  <a:gd name="T2" fmla="*/ 40 w 40"/>
                  <a:gd name="T3" fmla="*/ 0 h 20"/>
                </a:gdLst>
                <a:ahLst/>
                <a:cxnLst>
                  <a:cxn ang="0">
                    <a:pos x="T0" y="T1"/>
                  </a:cxn>
                  <a:cxn ang="0">
                    <a:pos x="T2" y="T3"/>
                  </a:cxn>
                </a:cxnLst>
                <a:rect l="0" t="0" r="r" b="b"/>
                <a:pathLst>
                  <a:path w="40" h="20">
                    <a:moveTo>
                      <a:pt x="0" y="0"/>
                    </a:moveTo>
                    <a:lnTo>
                      <a:pt x="4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5" name="Freeform 63"/>
              <p:cNvSpPr>
                <a:spLocks/>
              </p:cNvSpPr>
              <p:nvPr/>
            </p:nvSpPr>
            <p:spPr bwMode="auto">
              <a:xfrm>
                <a:off x="915" y="270"/>
                <a:ext cx="46" cy="20"/>
              </a:xfrm>
              <a:custGeom>
                <a:avLst/>
                <a:gdLst>
                  <a:gd name="T0" fmla="*/ 0 w 46"/>
                  <a:gd name="T1" fmla="*/ 0 h 20"/>
                  <a:gd name="T2" fmla="*/ 46 w 46"/>
                  <a:gd name="T3" fmla="*/ 2 h 20"/>
                </a:gdLst>
                <a:ahLst/>
                <a:cxnLst>
                  <a:cxn ang="0">
                    <a:pos x="T0" y="T1"/>
                  </a:cxn>
                  <a:cxn ang="0">
                    <a:pos x="T2" y="T3"/>
                  </a:cxn>
                </a:cxnLst>
                <a:rect l="0" t="0" r="r" b="b"/>
                <a:pathLst>
                  <a:path w="46" h="20">
                    <a:moveTo>
                      <a:pt x="0" y="0"/>
                    </a:moveTo>
                    <a:lnTo>
                      <a:pt x="46" y="2"/>
                    </a:lnTo>
                  </a:path>
                </a:pathLst>
              </a:custGeom>
              <a:noFill/>
              <a:ln w="155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6" name="Freeform 62"/>
              <p:cNvSpPr>
                <a:spLocks/>
              </p:cNvSpPr>
              <p:nvPr/>
            </p:nvSpPr>
            <p:spPr bwMode="auto">
              <a:xfrm>
                <a:off x="962" y="274"/>
                <a:ext cx="45" cy="20"/>
              </a:xfrm>
              <a:custGeom>
                <a:avLst/>
                <a:gdLst>
                  <a:gd name="T0" fmla="*/ 0 w 45"/>
                  <a:gd name="T1" fmla="*/ 0 h 20"/>
                  <a:gd name="T2" fmla="*/ 45 w 45"/>
                  <a:gd name="T3" fmla="*/ 11 h 20"/>
                </a:gdLst>
                <a:ahLst/>
                <a:cxnLst>
                  <a:cxn ang="0">
                    <a:pos x="T0" y="T1"/>
                  </a:cxn>
                  <a:cxn ang="0">
                    <a:pos x="T2" y="T3"/>
                  </a:cxn>
                </a:cxnLst>
                <a:rect l="0" t="0" r="r" b="b"/>
                <a:pathLst>
                  <a:path w="45" h="20">
                    <a:moveTo>
                      <a:pt x="0" y="0"/>
                    </a:moveTo>
                    <a:lnTo>
                      <a:pt x="45" y="11"/>
                    </a:lnTo>
                  </a:path>
                </a:pathLst>
              </a:custGeom>
              <a:noFill/>
              <a:ln w="185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7" name="Freeform 61"/>
              <p:cNvSpPr>
                <a:spLocks/>
              </p:cNvSpPr>
              <p:nvPr/>
            </p:nvSpPr>
            <p:spPr bwMode="auto">
              <a:xfrm>
                <a:off x="1008" y="28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8" name="Freeform 60"/>
              <p:cNvSpPr>
                <a:spLocks/>
              </p:cNvSpPr>
              <p:nvPr/>
            </p:nvSpPr>
            <p:spPr bwMode="auto">
              <a:xfrm>
                <a:off x="1027" y="291"/>
                <a:ext cx="20" cy="20"/>
              </a:xfrm>
              <a:custGeom>
                <a:avLst/>
                <a:gdLst>
                  <a:gd name="T0" fmla="*/ 0 w 20"/>
                  <a:gd name="T1" fmla="*/ 0 h 20"/>
                  <a:gd name="T2" fmla="*/ 16 w 20"/>
                  <a:gd name="T3" fmla="*/ 11 h 20"/>
                </a:gdLst>
                <a:ahLst/>
                <a:cxnLst>
                  <a:cxn ang="0">
                    <a:pos x="T0" y="T1"/>
                  </a:cxn>
                  <a:cxn ang="0">
                    <a:pos x="T2" y="T3"/>
                  </a:cxn>
                </a:cxnLst>
                <a:rect l="0" t="0" r="r" b="b"/>
                <a:pathLst>
                  <a:path w="20" h="20">
                    <a:moveTo>
                      <a:pt x="0" y="0"/>
                    </a:moveTo>
                    <a:lnTo>
                      <a:pt x="16" y="11"/>
                    </a:lnTo>
                  </a:path>
                </a:pathLst>
              </a:custGeom>
              <a:noFill/>
              <a:ln w="213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9" name="Freeform 59"/>
              <p:cNvSpPr>
                <a:spLocks/>
              </p:cNvSpPr>
              <p:nvPr/>
            </p:nvSpPr>
            <p:spPr bwMode="auto">
              <a:xfrm>
                <a:off x="1046" y="303"/>
                <a:ext cx="20" cy="20"/>
              </a:xfrm>
              <a:custGeom>
                <a:avLst/>
                <a:gdLst>
                  <a:gd name="T0" fmla="*/ 0 w 20"/>
                  <a:gd name="T1" fmla="*/ 0 h 20"/>
                  <a:gd name="T2" fmla="*/ 15 w 20"/>
                  <a:gd name="T3" fmla="*/ 10 h 20"/>
                </a:gdLst>
                <a:ahLst/>
                <a:cxnLst>
                  <a:cxn ang="0">
                    <a:pos x="T0" y="T1"/>
                  </a:cxn>
                  <a:cxn ang="0">
                    <a:pos x="T2" y="T3"/>
                  </a:cxn>
                </a:cxnLst>
                <a:rect l="0" t="0" r="r" b="b"/>
                <a:pathLst>
                  <a:path w="20" h="20">
                    <a:moveTo>
                      <a:pt x="0" y="0"/>
                    </a:moveTo>
                    <a:lnTo>
                      <a:pt x="15" y="10"/>
                    </a:lnTo>
                  </a:path>
                </a:pathLst>
              </a:custGeom>
              <a:noFill/>
              <a:ln w="214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0" name="Freeform 58"/>
              <p:cNvSpPr>
                <a:spLocks/>
              </p:cNvSpPr>
              <p:nvPr/>
            </p:nvSpPr>
            <p:spPr bwMode="auto">
              <a:xfrm>
                <a:off x="1064" y="315"/>
                <a:ext cx="20" cy="20"/>
              </a:xfrm>
              <a:custGeom>
                <a:avLst/>
                <a:gdLst>
                  <a:gd name="T0" fmla="*/ 0 w 20"/>
                  <a:gd name="T1" fmla="*/ 0 h 20"/>
                  <a:gd name="T2" fmla="*/ 13 w 20"/>
                  <a:gd name="T3" fmla="*/ 15 h 20"/>
                </a:gdLst>
                <a:ahLst/>
                <a:cxnLst>
                  <a:cxn ang="0">
                    <a:pos x="T0" y="T1"/>
                  </a:cxn>
                  <a:cxn ang="0">
                    <a:pos x="T2" y="T3"/>
                  </a:cxn>
                </a:cxnLst>
                <a:rect l="0" t="0" r="r" b="b"/>
                <a:pathLst>
                  <a:path w="20" h="20">
                    <a:moveTo>
                      <a:pt x="0" y="0"/>
                    </a:moveTo>
                    <a:lnTo>
                      <a:pt x="13"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1" name="Freeform 57"/>
              <p:cNvSpPr>
                <a:spLocks/>
              </p:cNvSpPr>
              <p:nvPr/>
            </p:nvSpPr>
            <p:spPr bwMode="auto">
              <a:xfrm>
                <a:off x="1078" y="331"/>
                <a:ext cx="20" cy="20"/>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226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2" name="Freeform 56"/>
              <p:cNvSpPr>
                <a:spLocks/>
              </p:cNvSpPr>
              <p:nvPr/>
            </p:nvSpPr>
            <p:spPr bwMode="auto">
              <a:xfrm>
                <a:off x="1074" y="360"/>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156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3" name="Freeform 55"/>
              <p:cNvSpPr>
                <a:spLocks/>
              </p:cNvSpPr>
              <p:nvPr/>
            </p:nvSpPr>
            <p:spPr bwMode="auto">
              <a:xfrm>
                <a:off x="1088" y="37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4" name="Freeform 54"/>
              <p:cNvSpPr>
                <a:spLocks/>
              </p:cNvSpPr>
              <p:nvPr/>
            </p:nvSpPr>
            <p:spPr bwMode="auto">
              <a:xfrm>
                <a:off x="1074" y="378"/>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75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5" name="Freeform 53"/>
              <p:cNvSpPr>
                <a:spLocks/>
              </p:cNvSpPr>
              <p:nvPr/>
            </p:nvSpPr>
            <p:spPr bwMode="auto">
              <a:xfrm>
                <a:off x="1083" y="384"/>
                <a:ext cx="20" cy="20"/>
              </a:xfrm>
              <a:custGeom>
                <a:avLst/>
                <a:gdLst>
                  <a:gd name="T0" fmla="*/ 5 w 20"/>
                  <a:gd name="T1" fmla="*/ 0 h 20"/>
                  <a:gd name="T2" fmla="*/ 0 w 20"/>
                  <a:gd name="T3" fmla="*/ 15 h 20"/>
                </a:gdLst>
                <a:ahLst/>
                <a:cxnLst>
                  <a:cxn ang="0">
                    <a:pos x="T0" y="T1"/>
                  </a:cxn>
                  <a:cxn ang="0">
                    <a:pos x="T2" y="T3"/>
                  </a:cxn>
                </a:cxnLst>
                <a:rect l="0" t="0" r="r" b="b"/>
                <a:pathLst>
                  <a:path w="20" h="20">
                    <a:moveTo>
                      <a:pt x="5" y="0"/>
                    </a:moveTo>
                    <a:lnTo>
                      <a:pt x="0" y="15"/>
                    </a:lnTo>
                  </a:path>
                </a:pathLst>
              </a:custGeom>
              <a:noFill/>
              <a:ln w="207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6" name="Freeform 52"/>
              <p:cNvSpPr>
                <a:spLocks/>
              </p:cNvSpPr>
              <p:nvPr/>
            </p:nvSpPr>
            <p:spPr bwMode="auto">
              <a:xfrm>
                <a:off x="1074" y="401"/>
                <a:ext cx="20" cy="20"/>
              </a:xfrm>
              <a:custGeom>
                <a:avLst/>
                <a:gdLst>
                  <a:gd name="T0" fmla="*/ 8 w 20"/>
                  <a:gd name="T1" fmla="*/ 0 h 20"/>
                  <a:gd name="T2" fmla="*/ 0 w 20"/>
                  <a:gd name="T3" fmla="*/ 20 h 20"/>
                </a:gdLst>
                <a:ahLst/>
                <a:cxnLst>
                  <a:cxn ang="0">
                    <a:pos x="T0" y="T1"/>
                  </a:cxn>
                  <a:cxn ang="0">
                    <a:pos x="T2" y="T3"/>
                  </a:cxn>
                </a:cxnLst>
                <a:rect l="0" t="0" r="r" b="b"/>
                <a:pathLst>
                  <a:path w="20" h="20">
                    <a:moveTo>
                      <a:pt x="8" y="0"/>
                    </a:moveTo>
                    <a:lnTo>
                      <a:pt x="0" y="20"/>
                    </a:lnTo>
                  </a:path>
                </a:pathLst>
              </a:custGeom>
              <a:noFill/>
              <a:ln w="205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7" name="Freeform 51"/>
              <p:cNvSpPr>
                <a:spLocks/>
              </p:cNvSpPr>
              <p:nvPr/>
            </p:nvSpPr>
            <p:spPr bwMode="auto">
              <a:xfrm>
                <a:off x="1060" y="421"/>
                <a:ext cx="20" cy="20"/>
              </a:xfrm>
              <a:custGeom>
                <a:avLst/>
                <a:gdLst>
                  <a:gd name="T0" fmla="*/ 11 w 20"/>
                  <a:gd name="T1" fmla="*/ 0 h 20"/>
                  <a:gd name="T2" fmla="*/ 0 w 20"/>
                  <a:gd name="T3" fmla="*/ 11 h 20"/>
                </a:gdLst>
                <a:ahLst/>
                <a:cxnLst>
                  <a:cxn ang="0">
                    <a:pos x="T0" y="T1"/>
                  </a:cxn>
                  <a:cxn ang="0">
                    <a:pos x="T2" y="T3"/>
                  </a:cxn>
                </a:cxnLst>
                <a:rect l="0" t="0" r="r" b="b"/>
                <a:pathLst>
                  <a:path w="20" h="20">
                    <a:moveTo>
                      <a:pt x="11" y="0"/>
                    </a:moveTo>
                    <a:lnTo>
                      <a:pt x="0" y="11"/>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8" name="Freeform 50"/>
              <p:cNvSpPr>
                <a:spLocks/>
              </p:cNvSpPr>
              <p:nvPr/>
            </p:nvSpPr>
            <p:spPr bwMode="auto">
              <a:xfrm>
                <a:off x="1050" y="433"/>
                <a:ext cx="20" cy="20"/>
              </a:xfrm>
              <a:custGeom>
                <a:avLst/>
                <a:gdLst>
                  <a:gd name="T0" fmla="*/ 10 w 20"/>
                  <a:gd name="T1" fmla="*/ 0 h 20"/>
                  <a:gd name="T2" fmla="*/ 0 w 20"/>
                  <a:gd name="T3" fmla="*/ 2 h 20"/>
                </a:gdLst>
                <a:ahLst/>
                <a:cxnLst>
                  <a:cxn ang="0">
                    <a:pos x="T0" y="T1"/>
                  </a:cxn>
                  <a:cxn ang="0">
                    <a:pos x="T2" y="T3"/>
                  </a:cxn>
                </a:cxnLst>
                <a:rect l="0" t="0" r="r" b="b"/>
                <a:pathLst>
                  <a:path w="20" h="20">
                    <a:moveTo>
                      <a:pt x="10" y="0"/>
                    </a:moveTo>
                    <a:lnTo>
                      <a:pt x="0" y="2"/>
                    </a:lnTo>
                  </a:path>
                </a:pathLst>
              </a:custGeom>
              <a:noFill/>
              <a:ln w="209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9" name="Freeform 49"/>
              <p:cNvSpPr>
                <a:spLocks/>
              </p:cNvSpPr>
              <p:nvPr/>
            </p:nvSpPr>
            <p:spPr bwMode="auto">
              <a:xfrm>
                <a:off x="846" y="438"/>
                <a:ext cx="207" cy="20"/>
              </a:xfrm>
              <a:custGeom>
                <a:avLst/>
                <a:gdLst>
                  <a:gd name="T0" fmla="*/ 0 w 207"/>
                  <a:gd name="T1" fmla="*/ 0 h 20"/>
                  <a:gd name="T2" fmla="*/ 206 w 207"/>
                  <a:gd name="T3" fmla="*/ 0 h 20"/>
                </a:gdLst>
                <a:ahLst/>
                <a:cxnLst>
                  <a:cxn ang="0">
                    <a:pos x="T0" y="T1"/>
                  </a:cxn>
                  <a:cxn ang="0">
                    <a:pos x="T2" y="T3"/>
                  </a:cxn>
                </a:cxnLst>
                <a:rect l="0" t="0" r="r" b="b"/>
                <a:pathLst>
                  <a:path w="207" h="20">
                    <a:moveTo>
                      <a:pt x="0" y="0"/>
                    </a:moveTo>
                    <a:lnTo>
                      <a:pt x="20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0" name="Freeform 48"/>
              <p:cNvSpPr>
                <a:spLocks/>
              </p:cNvSpPr>
              <p:nvPr/>
            </p:nvSpPr>
            <p:spPr bwMode="auto">
              <a:xfrm>
                <a:off x="832"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1" name="Freeform 47"/>
              <p:cNvSpPr>
                <a:spLocks/>
              </p:cNvSpPr>
              <p:nvPr/>
            </p:nvSpPr>
            <p:spPr bwMode="auto">
              <a:xfrm>
                <a:off x="846" y="479"/>
                <a:ext cx="30" cy="51"/>
              </a:xfrm>
              <a:custGeom>
                <a:avLst/>
                <a:gdLst>
                  <a:gd name="T0" fmla="*/ 0 w 30"/>
                  <a:gd name="T1" fmla="*/ 0 h 51"/>
                  <a:gd name="T2" fmla="*/ 30 w 30"/>
                  <a:gd name="T3" fmla="*/ 51 h 51"/>
                </a:gdLst>
                <a:ahLst/>
                <a:cxnLst>
                  <a:cxn ang="0">
                    <a:pos x="T0" y="T1"/>
                  </a:cxn>
                  <a:cxn ang="0">
                    <a:pos x="T2" y="T3"/>
                  </a:cxn>
                </a:cxnLst>
                <a:rect l="0" t="0" r="r" b="b"/>
                <a:pathLst>
                  <a:path w="30" h="51">
                    <a:moveTo>
                      <a:pt x="0" y="0"/>
                    </a:moveTo>
                    <a:lnTo>
                      <a:pt x="30" y="51"/>
                    </a:lnTo>
                  </a:path>
                </a:pathLst>
              </a:custGeom>
              <a:noFill/>
              <a:ln w="225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2" name="Freeform 46"/>
              <p:cNvSpPr>
                <a:spLocks/>
              </p:cNvSpPr>
              <p:nvPr/>
            </p:nvSpPr>
            <p:spPr bwMode="auto">
              <a:xfrm>
                <a:off x="879" y="531"/>
                <a:ext cx="35" cy="311"/>
              </a:xfrm>
              <a:custGeom>
                <a:avLst/>
                <a:gdLst>
                  <a:gd name="T0" fmla="*/ 0 w 35"/>
                  <a:gd name="T1" fmla="*/ 0 h 311"/>
                  <a:gd name="T2" fmla="*/ 35 w 35"/>
                  <a:gd name="T3" fmla="*/ 311 h 311"/>
                </a:gdLst>
                <a:ahLst/>
                <a:cxnLst>
                  <a:cxn ang="0">
                    <a:pos x="T0" y="T1"/>
                  </a:cxn>
                  <a:cxn ang="0">
                    <a:pos x="T2" y="T3"/>
                  </a:cxn>
                </a:cxnLst>
                <a:rect l="0" t="0" r="r" b="b"/>
                <a:pathLst>
                  <a:path w="35" h="311">
                    <a:moveTo>
                      <a:pt x="0" y="0"/>
                    </a:moveTo>
                    <a:lnTo>
                      <a:pt x="35" y="311"/>
                    </a:lnTo>
                  </a:path>
                </a:pathLst>
              </a:custGeom>
              <a:noFill/>
              <a:ln w="177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3" name="Freeform 45"/>
              <p:cNvSpPr>
                <a:spLocks/>
              </p:cNvSpPr>
              <p:nvPr/>
            </p:nvSpPr>
            <p:spPr bwMode="auto">
              <a:xfrm>
                <a:off x="915" y="84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4" name="Freeform 44"/>
              <p:cNvSpPr>
                <a:spLocks/>
              </p:cNvSpPr>
              <p:nvPr/>
            </p:nvSpPr>
            <p:spPr bwMode="auto">
              <a:xfrm>
                <a:off x="901" y="843"/>
                <a:ext cx="20" cy="20"/>
              </a:xfrm>
              <a:custGeom>
                <a:avLst/>
                <a:gdLst>
                  <a:gd name="T0" fmla="*/ 10 w 20"/>
                  <a:gd name="T1" fmla="*/ 0 h 20"/>
                  <a:gd name="T2" fmla="*/ 0 w 20"/>
                  <a:gd name="T3" fmla="*/ 15 h 20"/>
                </a:gdLst>
                <a:ahLst/>
                <a:cxnLst>
                  <a:cxn ang="0">
                    <a:pos x="T0" y="T1"/>
                  </a:cxn>
                  <a:cxn ang="0">
                    <a:pos x="T2" y="T3"/>
                  </a:cxn>
                </a:cxnLst>
                <a:rect l="0" t="0" r="r" b="b"/>
                <a:pathLst>
                  <a:path w="20" h="20">
                    <a:moveTo>
                      <a:pt x="10" y="0"/>
                    </a:moveTo>
                    <a:lnTo>
                      <a:pt x="0"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5" name="Freeform 43"/>
              <p:cNvSpPr>
                <a:spLocks/>
              </p:cNvSpPr>
              <p:nvPr/>
            </p:nvSpPr>
            <p:spPr bwMode="auto">
              <a:xfrm>
                <a:off x="896" y="859"/>
                <a:ext cx="20" cy="20"/>
              </a:xfrm>
              <a:custGeom>
                <a:avLst/>
                <a:gdLst>
                  <a:gd name="T0" fmla="*/ 5 w 20"/>
                  <a:gd name="T1" fmla="*/ 0 h 20"/>
                  <a:gd name="T2" fmla="*/ 0 w 20"/>
                  <a:gd name="T3" fmla="*/ 7 h 20"/>
                </a:gdLst>
                <a:ahLst/>
                <a:cxnLst>
                  <a:cxn ang="0">
                    <a:pos x="T0" y="T1"/>
                  </a:cxn>
                  <a:cxn ang="0">
                    <a:pos x="T2" y="T3"/>
                  </a:cxn>
                </a:cxnLst>
                <a:rect l="0" t="0" r="r" b="b"/>
                <a:pathLst>
                  <a:path w="20" h="20">
                    <a:moveTo>
                      <a:pt x="5" y="0"/>
                    </a:moveTo>
                    <a:lnTo>
                      <a:pt x="0" y="7"/>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6" name="Freeform 42"/>
              <p:cNvSpPr>
                <a:spLocks/>
              </p:cNvSpPr>
              <p:nvPr/>
            </p:nvSpPr>
            <p:spPr bwMode="auto">
              <a:xfrm>
                <a:off x="882" y="873"/>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7" name="Freeform 41"/>
              <p:cNvSpPr>
                <a:spLocks/>
              </p:cNvSpPr>
              <p:nvPr/>
            </p:nvSpPr>
            <p:spPr bwMode="auto">
              <a:xfrm>
                <a:off x="896"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8" name="Freeform 40"/>
              <p:cNvSpPr>
                <a:spLocks/>
              </p:cNvSpPr>
              <p:nvPr/>
            </p:nvSpPr>
            <p:spPr bwMode="auto">
              <a:xfrm>
                <a:off x="896" y="880"/>
                <a:ext cx="20" cy="20"/>
              </a:xfrm>
              <a:custGeom>
                <a:avLst/>
                <a:gdLst>
                  <a:gd name="T0" fmla="*/ 0 w 20"/>
                  <a:gd name="T1" fmla="*/ 0 h 20"/>
                  <a:gd name="T2" fmla="*/ 5 w 20"/>
                  <a:gd name="T3" fmla="*/ 12 h 20"/>
                </a:gdLst>
                <a:ahLst/>
                <a:cxnLst>
                  <a:cxn ang="0">
                    <a:pos x="T0" y="T1"/>
                  </a:cxn>
                  <a:cxn ang="0">
                    <a:pos x="T2" y="T3"/>
                  </a:cxn>
                </a:cxnLst>
                <a:rect l="0" t="0" r="r" b="b"/>
                <a:pathLst>
                  <a:path w="20" h="20">
                    <a:moveTo>
                      <a:pt x="0" y="0"/>
                    </a:moveTo>
                    <a:lnTo>
                      <a:pt x="5" y="12"/>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9" name="Freeform 39"/>
              <p:cNvSpPr>
                <a:spLocks/>
              </p:cNvSpPr>
              <p:nvPr/>
            </p:nvSpPr>
            <p:spPr bwMode="auto">
              <a:xfrm>
                <a:off x="901" y="892"/>
                <a:ext cx="20" cy="20"/>
              </a:xfrm>
              <a:custGeom>
                <a:avLst/>
                <a:gdLst>
                  <a:gd name="T0" fmla="*/ 0 w 20"/>
                  <a:gd name="T1" fmla="*/ 0 h 20"/>
                  <a:gd name="T2" fmla="*/ 5 w 20"/>
                  <a:gd name="T3" fmla="*/ 15 h 20"/>
                </a:gdLst>
                <a:ahLst/>
                <a:cxnLst>
                  <a:cxn ang="0">
                    <a:pos x="T0" y="T1"/>
                  </a:cxn>
                  <a:cxn ang="0">
                    <a:pos x="T2" y="T3"/>
                  </a:cxn>
                </a:cxnLst>
                <a:rect l="0" t="0" r="r" b="b"/>
                <a:pathLst>
                  <a:path w="20" h="20">
                    <a:moveTo>
                      <a:pt x="0" y="0"/>
                    </a:moveTo>
                    <a:lnTo>
                      <a:pt x="5" y="15"/>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0" name="Freeform 38"/>
              <p:cNvSpPr>
                <a:spLocks/>
              </p:cNvSpPr>
              <p:nvPr/>
            </p:nvSpPr>
            <p:spPr bwMode="auto">
              <a:xfrm>
                <a:off x="910" y="907"/>
                <a:ext cx="20" cy="20"/>
              </a:xfrm>
              <a:custGeom>
                <a:avLst/>
                <a:gdLst>
                  <a:gd name="T0" fmla="*/ 0 w 20"/>
                  <a:gd name="T1" fmla="*/ 0 h 20"/>
                  <a:gd name="T2" fmla="*/ 11 w 20"/>
                  <a:gd name="T3" fmla="*/ 5 h 20"/>
                </a:gdLst>
                <a:ahLst/>
                <a:cxnLst>
                  <a:cxn ang="0">
                    <a:pos x="T0" y="T1"/>
                  </a:cxn>
                  <a:cxn ang="0">
                    <a:pos x="T2" y="T3"/>
                  </a:cxn>
                </a:cxnLst>
                <a:rect l="0" t="0" r="r" b="b"/>
                <a:pathLst>
                  <a:path w="20" h="20">
                    <a:moveTo>
                      <a:pt x="0" y="0"/>
                    </a:moveTo>
                    <a:lnTo>
                      <a:pt x="11" y="5"/>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1" name="Freeform 37"/>
              <p:cNvSpPr>
                <a:spLocks/>
              </p:cNvSpPr>
              <p:nvPr/>
            </p:nvSpPr>
            <p:spPr bwMode="auto">
              <a:xfrm>
                <a:off x="924" y="91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2" name="Freeform 36"/>
              <p:cNvSpPr>
                <a:spLocks/>
              </p:cNvSpPr>
              <p:nvPr/>
            </p:nvSpPr>
            <p:spPr bwMode="auto">
              <a:xfrm>
                <a:off x="943" y="92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3" name="Freeform 35"/>
              <p:cNvSpPr>
                <a:spLocks/>
              </p:cNvSpPr>
              <p:nvPr/>
            </p:nvSpPr>
            <p:spPr bwMode="auto">
              <a:xfrm>
                <a:off x="943" y="916"/>
                <a:ext cx="20" cy="20"/>
              </a:xfrm>
              <a:custGeom>
                <a:avLst/>
                <a:gdLst>
                  <a:gd name="T0" fmla="*/ 0 w 20"/>
                  <a:gd name="T1" fmla="*/ 1 h 20"/>
                  <a:gd name="T2" fmla="*/ 18 w 20"/>
                  <a:gd name="T3" fmla="*/ 0 h 20"/>
                </a:gdLst>
                <a:ahLst/>
                <a:cxnLst>
                  <a:cxn ang="0">
                    <a:pos x="T0" y="T1"/>
                  </a:cxn>
                  <a:cxn ang="0">
                    <a:pos x="T2" y="T3"/>
                  </a:cxn>
                </a:cxnLst>
                <a:rect l="0" t="0" r="r" b="b"/>
                <a:pathLst>
                  <a:path w="20" h="20">
                    <a:moveTo>
                      <a:pt x="0" y="1"/>
                    </a:moveTo>
                    <a:lnTo>
                      <a:pt x="18" y="0"/>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4" name="Freeform 34"/>
              <p:cNvSpPr>
                <a:spLocks/>
              </p:cNvSpPr>
              <p:nvPr/>
            </p:nvSpPr>
            <p:spPr bwMode="auto">
              <a:xfrm>
                <a:off x="962" y="907"/>
                <a:ext cx="20" cy="20"/>
              </a:xfrm>
              <a:custGeom>
                <a:avLst/>
                <a:gdLst>
                  <a:gd name="T0" fmla="*/ 0 w 20"/>
                  <a:gd name="T1" fmla="*/ 5 h 20"/>
                  <a:gd name="T2" fmla="*/ 11 w 20"/>
                  <a:gd name="T3" fmla="*/ 0 h 20"/>
                </a:gdLst>
                <a:ahLst/>
                <a:cxnLst>
                  <a:cxn ang="0">
                    <a:pos x="T0" y="T1"/>
                  </a:cxn>
                  <a:cxn ang="0">
                    <a:pos x="T2" y="T3"/>
                  </a:cxn>
                </a:cxnLst>
                <a:rect l="0" t="0" r="r" b="b"/>
                <a:pathLst>
                  <a:path w="20" h="20">
                    <a:moveTo>
                      <a:pt x="0" y="5"/>
                    </a:moveTo>
                    <a:lnTo>
                      <a:pt x="11" y="0"/>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5" name="Freeform 33"/>
              <p:cNvSpPr>
                <a:spLocks/>
              </p:cNvSpPr>
              <p:nvPr/>
            </p:nvSpPr>
            <p:spPr bwMode="auto">
              <a:xfrm>
                <a:off x="976" y="892"/>
                <a:ext cx="20" cy="20"/>
              </a:xfrm>
              <a:custGeom>
                <a:avLst/>
                <a:gdLst>
                  <a:gd name="T0" fmla="*/ 0 w 20"/>
                  <a:gd name="T1" fmla="*/ 15 h 20"/>
                  <a:gd name="T2" fmla="*/ 5 w 20"/>
                  <a:gd name="T3" fmla="*/ 0 h 20"/>
                </a:gdLst>
                <a:ahLst/>
                <a:cxnLst>
                  <a:cxn ang="0">
                    <a:pos x="T0" y="T1"/>
                  </a:cxn>
                  <a:cxn ang="0">
                    <a:pos x="T2" y="T3"/>
                  </a:cxn>
                </a:cxnLst>
                <a:rect l="0" t="0" r="r" b="b"/>
                <a:pathLst>
                  <a:path w="20" h="20">
                    <a:moveTo>
                      <a:pt x="0" y="15"/>
                    </a:moveTo>
                    <a:lnTo>
                      <a:pt x="5" y="0"/>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6" name="Freeform 32"/>
              <p:cNvSpPr>
                <a:spLocks/>
              </p:cNvSpPr>
              <p:nvPr/>
            </p:nvSpPr>
            <p:spPr bwMode="auto">
              <a:xfrm>
                <a:off x="985" y="880"/>
                <a:ext cx="20" cy="20"/>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7" name="Freeform 31"/>
              <p:cNvSpPr>
                <a:spLocks/>
              </p:cNvSpPr>
              <p:nvPr/>
            </p:nvSpPr>
            <p:spPr bwMode="auto">
              <a:xfrm>
                <a:off x="990"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8" name="Freeform 30"/>
              <p:cNvSpPr>
                <a:spLocks/>
              </p:cNvSpPr>
              <p:nvPr/>
            </p:nvSpPr>
            <p:spPr bwMode="auto">
              <a:xfrm>
                <a:off x="985" y="859"/>
                <a:ext cx="20" cy="20"/>
              </a:xfrm>
              <a:custGeom>
                <a:avLst/>
                <a:gdLst>
                  <a:gd name="T0" fmla="*/ 5 w 20"/>
                  <a:gd name="T1" fmla="*/ 20 h 20"/>
                  <a:gd name="T2" fmla="*/ 0 w 20"/>
                  <a:gd name="T3" fmla="*/ 0 h 20"/>
                </a:gdLst>
                <a:ahLst/>
                <a:cxnLst>
                  <a:cxn ang="0">
                    <a:pos x="T0" y="T1"/>
                  </a:cxn>
                  <a:cxn ang="0">
                    <a:pos x="T2" y="T3"/>
                  </a:cxn>
                </a:cxnLst>
                <a:rect l="0" t="0" r="r" b="b"/>
                <a:pathLst>
                  <a:path w="20" h="20">
                    <a:moveTo>
                      <a:pt x="5" y="20"/>
                    </a:moveTo>
                    <a:lnTo>
                      <a:pt x="0" y="0"/>
                    </a:lnTo>
                  </a:path>
                </a:pathLst>
              </a:custGeom>
              <a:noFill/>
              <a:ln w="20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9" name="Freeform 29"/>
              <p:cNvSpPr>
                <a:spLocks/>
              </p:cNvSpPr>
              <p:nvPr/>
            </p:nvSpPr>
            <p:spPr bwMode="auto">
              <a:xfrm>
                <a:off x="971" y="846"/>
                <a:ext cx="20" cy="20"/>
              </a:xfrm>
              <a:custGeom>
                <a:avLst/>
                <a:gdLst>
                  <a:gd name="T0" fmla="*/ 10 w 20"/>
                  <a:gd name="T1" fmla="*/ 11 h 20"/>
                  <a:gd name="T2" fmla="*/ 0 w 20"/>
                  <a:gd name="T3" fmla="*/ 0 h 20"/>
                </a:gdLst>
                <a:ahLst/>
                <a:cxnLst>
                  <a:cxn ang="0">
                    <a:pos x="T0" y="T1"/>
                  </a:cxn>
                  <a:cxn ang="0">
                    <a:pos x="T2" y="T3"/>
                  </a:cxn>
                </a:cxnLst>
                <a:rect l="0" t="0" r="r" b="b"/>
                <a:pathLst>
                  <a:path w="20" h="20">
                    <a:moveTo>
                      <a:pt x="10" y="11"/>
                    </a:moveTo>
                    <a:lnTo>
                      <a:pt x="0" y="0"/>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0" name="Freeform 28"/>
              <p:cNvSpPr>
                <a:spLocks/>
              </p:cNvSpPr>
              <p:nvPr/>
            </p:nvSpPr>
            <p:spPr bwMode="auto">
              <a:xfrm>
                <a:off x="971" y="531"/>
                <a:ext cx="40" cy="315"/>
              </a:xfrm>
              <a:custGeom>
                <a:avLst/>
                <a:gdLst>
                  <a:gd name="T0" fmla="*/ 0 w 40"/>
                  <a:gd name="T1" fmla="*/ 315 h 315"/>
                  <a:gd name="T2" fmla="*/ 40 w 40"/>
                  <a:gd name="T3" fmla="*/ 0 h 315"/>
                </a:gdLst>
                <a:ahLst/>
                <a:cxnLst>
                  <a:cxn ang="0">
                    <a:pos x="T0" y="T1"/>
                  </a:cxn>
                  <a:cxn ang="0">
                    <a:pos x="T2" y="T3"/>
                  </a:cxn>
                </a:cxnLst>
                <a:rect l="0" t="0" r="r" b="b"/>
                <a:pathLst>
                  <a:path w="40" h="315">
                    <a:moveTo>
                      <a:pt x="0" y="315"/>
                    </a:moveTo>
                    <a:lnTo>
                      <a:pt x="40" y="0"/>
                    </a:lnTo>
                  </a:path>
                </a:pathLst>
              </a:custGeom>
              <a:noFill/>
              <a:ln w="1770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1" name="Freeform 27"/>
              <p:cNvSpPr>
                <a:spLocks/>
              </p:cNvSpPr>
              <p:nvPr/>
            </p:nvSpPr>
            <p:spPr bwMode="auto">
              <a:xfrm>
                <a:off x="1013" y="479"/>
                <a:ext cx="40" cy="51"/>
              </a:xfrm>
              <a:custGeom>
                <a:avLst/>
                <a:gdLst>
                  <a:gd name="T0" fmla="*/ 0 w 40"/>
                  <a:gd name="T1" fmla="*/ 51 h 51"/>
                  <a:gd name="T2" fmla="*/ 40 w 40"/>
                  <a:gd name="T3" fmla="*/ 0 h 51"/>
                </a:gdLst>
                <a:ahLst/>
                <a:cxnLst>
                  <a:cxn ang="0">
                    <a:pos x="T0" y="T1"/>
                  </a:cxn>
                  <a:cxn ang="0">
                    <a:pos x="T2" y="T3"/>
                  </a:cxn>
                </a:cxnLst>
                <a:rect l="0" t="0" r="r" b="b"/>
                <a:pathLst>
                  <a:path w="40" h="51">
                    <a:moveTo>
                      <a:pt x="0" y="51"/>
                    </a:moveTo>
                    <a:lnTo>
                      <a:pt x="40" y="0"/>
                    </a:lnTo>
                  </a:path>
                </a:pathLst>
              </a:custGeom>
              <a:noFill/>
              <a:ln w="2227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2" name="Freeform 26"/>
              <p:cNvSpPr>
                <a:spLocks/>
              </p:cNvSpPr>
              <p:nvPr/>
            </p:nvSpPr>
            <p:spPr bwMode="auto">
              <a:xfrm>
                <a:off x="1041"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3" name="Freeform 25"/>
              <p:cNvSpPr>
                <a:spLocks/>
              </p:cNvSpPr>
              <p:nvPr/>
            </p:nvSpPr>
            <p:spPr bwMode="auto">
              <a:xfrm>
                <a:off x="646"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 name="Freeform 24"/>
              <p:cNvSpPr>
                <a:spLocks/>
              </p:cNvSpPr>
              <p:nvPr/>
            </p:nvSpPr>
            <p:spPr bwMode="auto">
              <a:xfrm>
                <a:off x="646" y="1193"/>
                <a:ext cx="85" cy="105"/>
              </a:xfrm>
              <a:custGeom>
                <a:avLst/>
                <a:gdLst>
                  <a:gd name="T0" fmla="*/ 60 w 85"/>
                  <a:gd name="T1" fmla="*/ 0 h 105"/>
                  <a:gd name="T2" fmla="*/ 45 w 85"/>
                  <a:gd name="T3" fmla="*/ 0 h 105"/>
                  <a:gd name="T4" fmla="*/ 55 w 85"/>
                  <a:gd name="T5" fmla="*/ 22 h 105"/>
                  <a:gd name="T6" fmla="*/ 61 w 85"/>
                  <a:gd name="T7" fmla="*/ 56 h 105"/>
                  <a:gd name="T8" fmla="*/ 25 w 85"/>
                  <a:gd name="T9" fmla="*/ 56 h 105"/>
                  <a:gd name="T10" fmla="*/ 0 w 85"/>
                  <a:gd name="T11" fmla="*/ 105 h 105"/>
                  <a:gd name="T12" fmla="*/ 10 w 85"/>
                  <a:gd name="T13" fmla="*/ 105 h 105"/>
                  <a:gd name="T14" fmla="*/ 25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1" y="56"/>
                    </a:lnTo>
                    <a:lnTo>
                      <a:pt x="25" y="56"/>
                    </a:lnTo>
                    <a:lnTo>
                      <a:pt x="0" y="105"/>
                    </a:lnTo>
                    <a:lnTo>
                      <a:pt x="10" y="105"/>
                    </a:lnTo>
                    <a:lnTo>
                      <a:pt x="25"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 name="Freeform 23"/>
              <p:cNvSpPr>
                <a:spLocks/>
              </p:cNvSpPr>
              <p:nvPr/>
            </p:nvSpPr>
            <p:spPr bwMode="auto">
              <a:xfrm>
                <a:off x="715" y="1263"/>
                <a:ext cx="31" cy="35"/>
              </a:xfrm>
              <a:custGeom>
                <a:avLst/>
                <a:gdLst>
                  <a:gd name="T0" fmla="*/ 16 w 31"/>
                  <a:gd name="T1" fmla="*/ 0 h 35"/>
                  <a:gd name="T2" fmla="*/ 0 w 31"/>
                  <a:gd name="T3" fmla="*/ 0 h 35"/>
                  <a:gd name="T4" fmla="*/ 13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3"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 name="Freeform 22"/>
              <p:cNvSpPr>
                <a:spLocks/>
              </p:cNvSpPr>
              <p:nvPr/>
            </p:nvSpPr>
            <p:spPr bwMode="auto">
              <a:xfrm>
                <a:off x="769" y="1181"/>
                <a:ext cx="20" cy="116"/>
              </a:xfrm>
              <a:custGeom>
                <a:avLst/>
                <a:gdLst>
                  <a:gd name="T0" fmla="*/ 0 w 20"/>
                  <a:gd name="T1" fmla="*/ 0 h 116"/>
                  <a:gd name="T2" fmla="*/ 0 w 20"/>
                  <a:gd name="T3" fmla="*/ 116 h 116"/>
                </a:gdLst>
                <a:ahLst/>
                <a:cxnLst>
                  <a:cxn ang="0">
                    <a:pos x="T0" y="T1"/>
                  </a:cxn>
                  <a:cxn ang="0">
                    <a:pos x="T2" y="T3"/>
                  </a:cxn>
                </a:cxnLst>
                <a:rect l="0" t="0" r="r" b="b"/>
                <a:pathLst>
                  <a:path w="20" h="116">
                    <a:moveTo>
                      <a:pt x="0" y="0"/>
                    </a:moveTo>
                    <a:lnTo>
                      <a:pt x="0" y="116"/>
                    </a:lnTo>
                  </a:path>
                </a:pathLst>
              </a:custGeom>
              <a:noFill/>
              <a:ln w="101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7" name="Freeform 21"/>
              <p:cNvSpPr>
                <a:spLocks/>
              </p:cNvSpPr>
              <p:nvPr/>
            </p:nvSpPr>
            <p:spPr bwMode="auto">
              <a:xfrm>
                <a:off x="800" y="1181"/>
                <a:ext cx="81" cy="116"/>
              </a:xfrm>
              <a:custGeom>
                <a:avLst/>
                <a:gdLst>
                  <a:gd name="T0" fmla="*/ 50 w 81"/>
                  <a:gd name="T1" fmla="*/ 0 h 116"/>
                  <a:gd name="T2" fmla="*/ 0 w 81"/>
                  <a:gd name="T3" fmla="*/ 0 h 116"/>
                  <a:gd name="T4" fmla="*/ 0 w 81"/>
                  <a:gd name="T5" fmla="*/ 116 h 116"/>
                  <a:gd name="T6" fmla="*/ 11 w 81"/>
                  <a:gd name="T7" fmla="*/ 51 h 116"/>
                  <a:gd name="T8" fmla="*/ 11 w 81"/>
                  <a:gd name="T9" fmla="*/ 16 h 116"/>
                  <a:gd name="T10" fmla="*/ 81 w 81"/>
                  <a:gd name="T11" fmla="*/ 16 h 116"/>
                  <a:gd name="T12" fmla="*/ 68 w 81"/>
                  <a:gd name="T13" fmla="*/ 1 h 116"/>
                  <a:gd name="T14" fmla="*/ 50 w 81"/>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16">
                    <a:moveTo>
                      <a:pt x="50" y="0"/>
                    </a:moveTo>
                    <a:lnTo>
                      <a:pt x="0" y="0"/>
                    </a:lnTo>
                    <a:lnTo>
                      <a:pt x="0" y="116"/>
                    </a:lnTo>
                    <a:lnTo>
                      <a:pt x="11" y="51"/>
                    </a:lnTo>
                    <a:lnTo>
                      <a:pt x="11" y="16"/>
                    </a:lnTo>
                    <a:lnTo>
                      <a:pt x="81" y="16"/>
                    </a:lnTo>
                    <a:lnTo>
                      <a:pt x="68" y="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 name="Freeform 20"/>
              <p:cNvSpPr>
                <a:spLocks/>
              </p:cNvSpPr>
              <p:nvPr/>
            </p:nvSpPr>
            <p:spPr bwMode="auto">
              <a:xfrm>
                <a:off x="800" y="1197"/>
                <a:ext cx="86" cy="100"/>
              </a:xfrm>
              <a:custGeom>
                <a:avLst/>
                <a:gdLst>
                  <a:gd name="T0" fmla="*/ 81 w 86"/>
                  <a:gd name="T1" fmla="*/ 0 h 100"/>
                  <a:gd name="T2" fmla="*/ 58 w 86"/>
                  <a:gd name="T3" fmla="*/ 0 h 100"/>
                  <a:gd name="T4" fmla="*/ 63 w 86"/>
                  <a:gd name="T5" fmla="*/ 5 h 100"/>
                  <a:gd name="T6" fmla="*/ 68 w 86"/>
                  <a:gd name="T7" fmla="*/ 5 h 100"/>
                  <a:gd name="T8" fmla="*/ 71 w 86"/>
                  <a:gd name="T9" fmla="*/ 15 h 100"/>
                  <a:gd name="T10" fmla="*/ 68 w 86"/>
                  <a:gd name="T11" fmla="*/ 25 h 100"/>
                  <a:gd name="T12" fmla="*/ 58 w 86"/>
                  <a:gd name="T13" fmla="*/ 30 h 100"/>
                  <a:gd name="T14" fmla="*/ 45 w 86"/>
                  <a:gd name="T15" fmla="*/ 35 h 100"/>
                  <a:gd name="T16" fmla="*/ 11 w 86"/>
                  <a:gd name="T17" fmla="*/ 35 h 100"/>
                  <a:gd name="T18" fmla="*/ 0 w 86"/>
                  <a:gd name="T19" fmla="*/ 100 h 100"/>
                  <a:gd name="T20" fmla="*/ 11 w 86"/>
                  <a:gd name="T21" fmla="*/ 100 h 100"/>
                  <a:gd name="T22" fmla="*/ 11 w 86"/>
                  <a:gd name="T23" fmla="*/ 45 h 100"/>
                  <a:gd name="T24" fmla="*/ 55 w 86"/>
                  <a:gd name="T25" fmla="*/ 45 h 100"/>
                  <a:gd name="T26" fmla="*/ 68 w 86"/>
                  <a:gd name="T27" fmla="*/ 45 h 100"/>
                  <a:gd name="T28" fmla="*/ 86 w 86"/>
                  <a:gd name="T29" fmla="*/ 25 h 100"/>
                  <a:gd name="T30" fmla="*/ 86 w 86"/>
                  <a:gd name="T31" fmla="*/ 15 h 100"/>
                  <a:gd name="T32" fmla="*/ 81 w 86"/>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00">
                    <a:moveTo>
                      <a:pt x="81" y="0"/>
                    </a:moveTo>
                    <a:lnTo>
                      <a:pt x="58" y="0"/>
                    </a:lnTo>
                    <a:lnTo>
                      <a:pt x="63" y="5"/>
                    </a:lnTo>
                    <a:lnTo>
                      <a:pt x="68" y="5"/>
                    </a:lnTo>
                    <a:lnTo>
                      <a:pt x="71" y="15"/>
                    </a:lnTo>
                    <a:lnTo>
                      <a:pt x="68" y="25"/>
                    </a:lnTo>
                    <a:lnTo>
                      <a:pt x="58" y="30"/>
                    </a:lnTo>
                    <a:lnTo>
                      <a:pt x="45" y="35"/>
                    </a:lnTo>
                    <a:lnTo>
                      <a:pt x="11" y="35"/>
                    </a:lnTo>
                    <a:lnTo>
                      <a:pt x="0" y="100"/>
                    </a:lnTo>
                    <a:lnTo>
                      <a:pt x="11" y="100"/>
                    </a:lnTo>
                    <a:lnTo>
                      <a:pt x="11" y="45"/>
                    </a:lnTo>
                    <a:lnTo>
                      <a:pt x="55" y="45"/>
                    </a:lnTo>
                    <a:lnTo>
                      <a:pt x="68" y="45"/>
                    </a:lnTo>
                    <a:lnTo>
                      <a:pt x="86" y="25"/>
                    </a:lnTo>
                    <a:lnTo>
                      <a:pt x="86" y="15"/>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 name="Freeform 19"/>
              <p:cNvSpPr>
                <a:spLocks/>
              </p:cNvSpPr>
              <p:nvPr/>
            </p:nvSpPr>
            <p:spPr bwMode="auto">
              <a:xfrm>
                <a:off x="831" y="1246"/>
                <a:ext cx="65" cy="51"/>
              </a:xfrm>
              <a:custGeom>
                <a:avLst/>
                <a:gdLst>
                  <a:gd name="T0" fmla="*/ 21 w 65"/>
                  <a:gd name="T1" fmla="*/ 0 h 51"/>
                  <a:gd name="T2" fmla="*/ 0 w 65"/>
                  <a:gd name="T3" fmla="*/ 0 h 51"/>
                  <a:gd name="T4" fmla="*/ 10 w 65"/>
                  <a:gd name="T5" fmla="*/ 5 h 51"/>
                  <a:gd name="T6" fmla="*/ 16 w 65"/>
                  <a:gd name="T7" fmla="*/ 6 h 51"/>
                  <a:gd name="T8" fmla="*/ 30 w 65"/>
                  <a:gd name="T9" fmla="*/ 26 h 51"/>
                  <a:gd name="T10" fmla="*/ 45 w 65"/>
                  <a:gd name="T11" fmla="*/ 51 h 51"/>
                  <a:gd name="T12" fmla="*/ 65 w 65"/>
                  <a:gd name="T13" fmla="*/ 51 h 51"/>
                  <a:gd name="T14" fmla="*/ 45 w 65"/>
                  <a:gd name="T15" fmla="*/ 21 h 51"/>
                  <a:gd name="T16" fmla="*/ 30 w 65"/>
                  <a:gd name="T17" fmla="*/ 6 h 51"/>
                  <a:gd name="T18" fmla="*/ 21 w 65"/>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1">
                    <a:moveTo>
                      <a:pt x="21" y="0"/>
                    </a:moveTo>
                    <a:lnTo>
                      <a:pt x="0" y="0"/>
                    </a:lnTo>
                    <a:lnTo>
                      <a:pt x="10" y="5"/>
                    </a:lnTo>
                    <a:lnTo>
                      <a:pt x="16" y="6"/>
                    </a:lnTo>
                    <a:lnTo>
                      <a:pt x="30" y="26"/>
                    </a:lnTo>
                    <a:lnTo>
                      <a:pt x="45" y="51"/>
                    </a:lnTo>
                    <a:lnTo>
                      <a:pt x="65" y="51"/>
                    </a:lnTo>
                    <a:lnTo>
                      <a:pt x="45" y="21"/>
                    </a:lnTo>
                    <a:lnTo>
                      <a:pt x="30" y="6"/>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0" name="Freeform 18"/>
              <p:cNvSpPr>
                <a:spLocks/>
              </p:cNvSpPr>
              <p:nvPr/>
            </p:nvSpPr>
            <p:spPr bwMode="auto">
              <a:xfrm>
                <a:off x="910" y="1181"/>
                <a:ext cx="28" cy="116"/>
              </a:xfrm>
              <a:custGeom>
                <a:avLst/>
                <a:gdLst>
                  <a:gd name="T0" fmla="*/ 23 w 28"/>
                  <a:gd name="T1" fmla="*/ 0 h 116"/>
                  <a:gd name="T2" fmla="*/ 0 w 28"/>
                  <a:gd name="T3" fmla="*/ 0 h 116"/>
                  <a:gd name="T4" fmla="*/ 0 w 28"/>
                  <a:gd name="T5" fmla="*/ 116 h 116"/>
                  <a:gd name="T6" fmla="*/ 11 w 28"/>
                  <a:gd name="T7" fmla="*/ 116 h 116"/>
                  <a:gd name="T8" fmla="*/ 11 w 28"/>
                  <a:gd name="T9" fmla="*/ 21 h 116"/>
                  <a:gd name="T10" fmla="*/ 28 w 28"/>
                  <a:gd name="T11" fmla="*/ 21 h 116"/>
                  <a:gd name="T12" fmla="*/ 23 w 28"/>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28" h="116">
                    <a:moveTo>
                      <a:pt x="23" y="0"/>
                    </a:moveTo>
                    <a:lnTo>
                      <a:pt x="0" y="0"/>
                    </a:lnTo>
                    <a:lnTo>
                      <a:pt x="0" y="116"/>
                    </a:lnTo>
                    <a:lnTo>
                      <a:pt x="11" y="116"/>
                    </a:lnTo>
                    <a:lnTo>
                      <a:pt x="11" y="21"/>
                    </a:lnTo>
                    <a:lnTo>
                      <a:pt x="28" y="21"/>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1" name="Freeform 17"/>
              <p:cNvSpPr>
                <a:spLocks/>
              </p:cNvSpPr>
              <p:nvPr/>
            </p:nvSpPr>
            <p:spPr bwMode="auto">
              <a:xfrm>
                <a:off x="923" y="1202"/>
                <a:ext cx="48" cy="95"/>
              </a:xfrm>
              <a:custGeom>
                <a:avLst/>
                <a:gdLst>
                  <a:gd name="T0" fmla="*/ 15 w 48"/>
                  <a:gd name="T1" fmla="*/ 0 h 95"/>
                  <a:gd name="T2" fmla="*/ 0 w 48"/>
                  <a:gd name="T3" fmla="*/ 0 h 95"/>
                  <a:gd name="T4" fmla="*/ 33 w 48"/>
                  <a:gd name="T5" fmla="*/ 95 h 95"/>
                  <a:gd name="T6" fmla="*/ 40 w 48"/>
                  <a:gd name="T7" fmla="*/ 95 h 95"/>
                  <a:gd name="T8" fmla="*/ 48 w 48"/>
                  <a:gd name="T9" fmla="*/ 80 h 95"/>
                  <a:gd name="T10" fmla="*/ 38 w 48"/>
                  <a:gd name="T11" fmla="*/ 80 h 95"/>
                  <a:gd name="T12" fmla="*/ 33 w 48"/>
                  <a:gd name="T13" fmla="*/ 65 h 95"/>
                  <a:gd name="T14" fmla="*/ 15 w 48"/>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5">
                    <a:moveTo>
                      <a:pt x="15" y="0"/>
                    </a:moveTo>
                    <a:lnTo>
                      <a:pt x="0" y="0"/>
                    </a:lnTo>
                    <a:lnTo>
                      <a:pt x="33" y="95"/>
                    </a:lnTo>
                    <a:lnTo>
                      <a:pt x="40" y="95"/>
                    </a:lnTo>
                    <a:lnTo>
                      <a:pt x="48" y="80"/>
                    </a:lnTo>
                    <a:lnTo>
                      <a:pt x="38" y="80"/>
                    </a:lnTo>
                    <a:lnTo>
                      <a:pt x="33"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2" name="Freeform 16"/>
              <p:cNvSpPr>
                <a:spLocks/>
              </p:cNvSpPr>
              <p:nvPr/>
            </p:nvSpPr>
            <p:spPr bwMode="auto">
              <a:xfrm>
                <a:off x="1005" y="1202"/>
                <a:ext cx="20" cy="95"/>
              </a:xfrm>
              <a:custGeom>
                <a:avLst/>
                <a:gdLst>
                  <a:gd name="T0" fmla="*/ 0 w 20"/>
                  <a:gd name="T1" fmla="*/ 0 h 95"/>
                  <a:gd name="T2" fmla="*/ 0 w 20"/>
                  <a:gd name="T3" fmla="*/ 95 h 95"/>
                </a:gdLst>
                <a:ahLst/>
                <a:cxnLst>
                  <a:cxn ang="0">
                    <a:pos x="T0" y="T1"/>
                  </a:cxn>
                  <a:cxn ang="0">
                    <a:pos x="T2" y="T3"/>
                  </a:cxn>
                </a:cxnLst>
                <a:rect l="0" t="0" r="r" b="b"/>
                <a:pathLst>
                  <a:path w="20" h="95">
                    <a:moveTo>
                      <a:pt x="0" y="0"/>
                    </a:moveTo>
                    <a:lnTo>
                      <a:pt x="0" y="95"/>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3" name="Freeform 15"/>
              <p:cNvSpPr>
                <a:spLocks/>
              </p:cNvSpPr>
              <p:nvPr/>
            </p:nvSpPr>
            <p:spPr bwMode="auto">
              <a:xfrm>
                <a:off x="962" y="1181"/>
                <a:ext cx="50" cy="101"/>
              </a:xfrm>
              <a:custGeom>
                <a:avLst/>
                <a:gdLst>
                  <a:gd name="T0" fmla="*/ 50 w 50"/>
                  <a:gd name="T1" fmla="*/ 0 h 101"/>
                  <a:gd name="T2" fmla="*/ 30 w 50"/>
                  <a:gd name="T3" fmla="*/ 0 h 101"/>
                  <a:gd name="T4" fmla="*/ 6 w 50"/>
                  <a:gd name="T5" fmla="*/ 81 h 101"/>
                  <a:gd name="T6" fmla="*/ 0 w 50"/>
                  <a:gd name="T7" fmla="*/ 101 h 101"/>
                  <a:gd name="T8" fmla="*/ 6 w 50"/>
                  <a:gd name="T9" fmla="*/ 101 h 101"/>
                  <a:gd name="T10" fmla="*/ 35 w 50"/>
                  <a:gd name="T11" fmla="*/ 21 h 101"/>
                  <a:gd name="T12" fmla="*/ 50 w 50"/>
                  <a:gd name="T13" fmla="*/ 21 h 101"/>
                  <a:gd name="T14" fmla="*/ 50 w 50"/>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01">
                    <a:moveTo>
                      <a:pt x="50" y="0"/>
                    </a:moveTo>
                    <a:lnTo>
                      <a:pt x="30" y="0"/>
                    </a:lnTo>
                    <a:lnTo>
                      <a:pt x="6" y="81"/>
                    </a:lnTo>
                    <a:lnTo>
                      <a:pt x="0" y="101"/>
                    </a:lnTo>
                    <a:lnTo>
                      <a:pt x="6" y="101"/>
                    </a:lnTo>
                    <a:lnTo>
                      <a:pt x="35" y="21"/>
                    </a:lnTo>
                    <a:lnTo>
                      <a:pt x="50" y="2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4" name="Freeform 14"/>
              <p:cNvSpPr>
                <a:spLocks/>
              </p:cNvSpPr>
              <p:nvPr/>
            </p:nvSpPr>
            <p:spPr bwMode="auto">
              <a:xfrm>
                <a:off x="1027"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5" name="Freeform 13"/>
              <p:cNvSpPr>
                <a:spLocks/>
              </p:cNvSpPr>
              <p:nvPr/>
            </p:nvSpPr>
            <p:spPr bwMode="auto">
              <a:xfrm>
                <a:off x="1027" y="1193"/>
                <a:ext cx="85" cy="105"/>
              </a:xfrm>
              <a:custGeom>
                <a:avLst/>
                <a:gdLst>
                  <a:gd name="T0" fmla="*/ 60 w 85"/>
                  <a:gd name="T1" fmla="*/ 0 h 105"/>
                  <a:gd name="T2" fmla="*/ 45 w 85"/>
                  <a:gd name="T3" fmla="*/ 0 h 105"/>
                  <a:gd name="T4" fmla="*/ 55 w 85"/>
                  <a:gd name="T5" fmla="*/ 22 h 105"/>
                  <a:gd name="T6" fmla="*/ 60 w 85"/>
                  <a:gd name="T7" fmla="*/ 56 h 105"/>
                  <a:gd name="T8" fmla="*/ 25 w 85"/>
                  <a:gd name="T9" fmla="*/ 56 h 105"/>
                  <a:gd name="T10" fmla="*/ 0 w 85"/>
                  <a:gd name="T11" fmla="*/ 105 h 105"/>
                  <a:gd name="T12" fmla="*/ 11 w 85"/>
                  <a:gd name="T13" fmla="*/ 105 h 105"/>
                  <a:gd name="T14" fmla="*/ 20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0" y="56"/>
                    </a:lnTo>
                    <a:lnTo>
                      <a:pt x="25" y="56"/>
                    </a:lnTo>
                    <a:lnTo>
                      <a:pt x="0" y="105"/>
                    </a:lnTo>
                    <a:lnTo>
                      <a:pt x="11" y="105"/>
                    </a:lnTo>
                    <a:lnTo>
                      <a:pt x="20"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6" name="Freeform 12"/>
              <p:cNvSpPr>
                <a:spLocks/>
              </p:cNvSpPr>
              <p:nvPr/>
            </p:nvSpPr>
            <p:spPr bwMode="auto">
              <a:xfrm>
                <a:off x="1096" y="1263"/>
                <a:ext cx="31" cy="35"/>
              </a:xfrm>
              <a:custGeom>
                <a:avLst/>
                <a:gdLst>
                  <a:gd name="T0" fmla="*/ 16 w 31"/>
                  <a:gd name="T1" fmla="*/ 0 h 35"/>
                  <a:gd name="T2" fmla="*/ 0 w 31"/>
                  <a:gd name="T3" fmla="*/ 0 h 35"/>
                  <a:gd name="T4" fmla="*/ 11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1"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7" name="Freeform 11"/>
              <p:cNvSpPr>
                <a:spLocks/>
              </p:cNvSpPr>
              <p:nvPr/>
            </p:nvSpPr>
            <p:spPr bwMode="auto">
              <a:xfrm>
                <a:off x="1139" y="1181"/>
                <a:ext cx="32" cy="116"/>
              </a:xfrm>
              <a:custGeom>
                <a:avLst/>
                <a:gdLst>
                  <a:gd name="T0" fmla="*/ 13 w 32"/>
                  <a:gd name="T1" fmla="*/ 0 h 116"/>
                  <a:gd name="T2" fmla="*/ 0 w 32"/>
                  <a:gd name="T3" fmla="*/ 0 h 116"/>
                  <a:gd name="T4" fmla="*/ 0 w 32"/>
                  <a:gd name="T5" fmla="*/ 116 h 116"/>
                  <a:gd name="T6" fmla="*/ 13 w 32"/>
                  <a:gd name="T7" fmla="*/ 116 h 116"/>
                  <a:gd name="T8" fmla="*/ 13 w 32"/>
                  <a:gd name="T9" fmla="*/ 26 h 116"/>
                  <a:gd name="T10" fmla="*/ 32 w 32"/>
                  <a:gd name="T11" fmla="*/ 26 h 116"/>
                  <a:gd name="T12" fmla="*/ 13 w 32"/>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32" h="116">
                    <a:moveTo>
                      <a:pt x="13" y="0"/>
                    </a:moveTo>
                    <a:lnTo>
                      <a:pt x="0" y="0"/>
                    </a:lnTo>
                    <a:lnTo>
                      <a:pt x="0" y="116"/>
                    </a:lnTo>
                    <a:lnTo>
                      <a:pt x="13" y="116"/>
                    </a:lnTo>
                    <a:lnTo>
                      <a:pt x="13" y="26"/>
                    </a:lnTo>
                    <a:lnTo>
                      <a:pt x="32" y="2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8" name="Freeform 10"/>
              <p:cNvSpPr>
                <a:spLocks/>
              </p:cNvSpPr>
              <p:nvPr/>
            </p:nvSpPr>
            <p:spPr bwMode="auto">
              <a:xfrm>
                <a:off x="1152" y="1210"/>
                <a:ext cx="71" cy="90"/>
              </a:xfrm>
              <a:custGeom>
                <a:avLst/>
                <a:gdLst>
                  <a:gd name="T0" fmla="*/ 15 w 71"/>
                  <a:gd name="T1" fmla="*/ 0 h 90"/>
                  <a:gd name="T2" fmla="*/ 0 w 71"/>
                  <a:gd name="T3" fmla="*/ 0 h 90"/>
                  <a:gd name="T4" fmla="*/ 55 w 71"/>
                  <a:gd name="T5" fmla="*/ 90 h 90"/>
                  <a:gd name="T6" fmla="*/ 70 w 71"/>
                  <a:gd name="T7" fmla="*/ 90 h 90"/>
                  <a:gd name="T8" fmla="*/ 70 w 71"/>
                  <a:gd name="T9" fmla="*/ 65 h 90"/>
                  <a:gd name="T10" fmla="*/ 60 w 71"/>
                  <a:gd name="T11" fmla="*/ 65 h 90"/>
                  <a:gd name="T12" fmla="*/ 15 w 71"/>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71" h="90">
                    <a:moveTo>
                      <a:pt x="15" y="0"/>
                    </a:moveTo>
                    <a:lnTo>
                      <a:pt x="0" y="0"/>
                    </a:lnTo>
                    <a:lnTo>
                      <a:pt x="55" y="90"/>
                    </a:lnTo>
                    <a:lnTo>
                      <a:pt x="70" y="90"/>
                    </a:lnTo>
                    <a:lnTo>
                      <a:pt x="70" y="65"/>
                    </a:lnTo>
                    <a:lnTo>
                      <a:pt x="60"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9" name="Freeform 9"/>
              <p:cNvSpPr>
                <a:spLocks/>
              </p:cNvSpPr>
              <p:nvPr/>
            </p:nvSpPr>
            <p:spPr bwMode="auto">
              <a:xfrm>
                <a:off x="1219" y="1181"/>
                <a:ext cx="20" cy="91"/>
              </a:xfrm>
              <a:custGeom>
                <a:avLst/>
                <a:gdLst>
                  <a:gd name="T0" fmla="*/ 0 w 20"/>
                  <a:gd name="T1" fmla="*/ 0 h 91"/>
                  <a:gd name="T2" fmla="*/ 0 w 20"/>
                  <a:gd name="T3" fmla="*/ 91 h 91"/>
                </a:gdLst>
                <a:ahLst/>
                <a:cxnLst>
                  <a:cxn ang="0">
                    <a:pos x="T0" y="T1"/>
                  </a:cxn>
                  <a:cxn ang="0">
                    <a:pos x="T2" y="T3"/>
                  </a:cxn>
                </a:cxnLst>
                <a:rect l="0" t="0" r="r" b="b"/>
                <a:pathLst>
                  <a:path w="20" h="91">
                    <a:moveTo>
                      <a:pt x="0" y="0"/>
                    </a:moveTo>
                    <a:lnTo>
                      <a:pt x="0" y="91"/>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703" y="4131356"/>
              <a:ext cx="947394" cy="7763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336" y="4165381"/>
              <a:ext cx="978650" cy="75895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110" y="4084638"/>
              <a:ext cx="1150938" cy="10969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024" y="5851524"/>
              <a:ext cx="1030549" cy="12350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937" y="5572973"/>
              <a:ext cx="1101463" cy="16367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0900" y="5481639"/>
              <a:ext cx="1104900" cy="1782762"/>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4075" y="5470525"/>
              <a:ext cx="1127125" cy="1997075"/>
            </a:xfrm>
            <a:prstGeom prst="rect">
              <a:avLst/>
            </a:prstGeom>
            <a:noFill/>
            <a:extLst>
              <a:ext uri="{909E8E84-426E-40DD-AFC4-6F175D3DCCD1}">
                <a14:hiddenFill xmlns:a14="http://schemas.microsoft.com/office/drawing/2010/main">
                  <a:solidFill>
                    <a:srgbClr val="FFFFFF"/>
                  </a:solidFill>
                </a14:hiddenFill>
              </a:ext>
            </a:extLst>
          </p:spPr>
        </p:pic>
        <p:grpSp>
          <p:nvGrpSpPr>
            <p:cNvPr id="672" name="Group 671"/>
            <p:cNvGrpSpPr/>
            <p:nvPr/>
          </p:nvGrpSpPr>
          <p:grpSpPr>
            <a:xfrm>
              <a:off x="381000" y="1905297"/>
              <a:ext cx="924899" cy="1271550"/>
              <a:chOff x="1044475" y="1540006"/>
              <a:chExt cx="924899" cy="1271550"/>
            </a:xfrm>
          </p:grpSpPr>
          <p:grpSp>
            <p:nvGrpSpPr>
              <p:cNvPr id="5148" name="Group 5147"/>
              <p:cNvGrpSpPr/>
              <p:nvPr/>
            </p:nvGrpSpPr>
            <p:grpSpPr>
              <a:xfrm>
                <a:off x="1189030" y="1540006"/>
                <a:ext cx="621355" cy="994552"/>
                <a:chOff x="1189030" y="1540005"/>
                <a:chExt cx="761690" cy="1315187"/>
              </a:xfrm>
            </p:grpSpPr>
            <p:sp>
              <p:nvSpPr>
                <p:cNvPr id="150" name="Freeform 528"/>
                <p:cNvSpPr>
                  <a:spLocks/>
                </p:cNvSpPr>
                <p:nvPr/>
              </p:nvSpPr>
              <p:spPr bwMode="auto">
                <a:xfrm>
                  <a:off x="1189030"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527"/>
                <p:cNvSpPr>
                  <a:spLocks/>
                </p:cNvSpPr>
                <p:nvPr/>
              </p:nvSpPr>
              <p:spPr bwMode="auto">
                <a:xfrm>
                  <a:off x="1199878"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526"/>
                <p:cNvSpPr>
                  <a:spLocks/>
                </p:cNvSpPr>
                <p:nvPr/>
              </p:nvSpPr>
              <p:spPr bwMode="auto">
                <a:xfrm>
                  <a:off x="1199878" y="1957219"/>
                  <a:ext cx="15497" cy="16722"/>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3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525"/>
                <p:cNvSpPr>
                  <a:spLocks/>
                </p:cNvSpPr>
                <p:nvPr/>
              </p:nvSpPr>
              <p:spPr bwMode="auto">
                <a:xfrm>
                  <a:off x="1207627" y="1574285"/>
                  <a:ext cx="329317" cy="382098"/>
                </a:xfrm>
                <a:custGeom>
                  <a:avLst/>
                  <a:gdLst>
                    <a:gd name="T0" fmla="*/ 0 w 425"/>
                    <a:gd name="T1" fmla="*/ 457 h 457"/>
                    <a:gd name="T2" fmla="*/ 425 w 425"/>
                    <a:gd name="T3" fmla="*/ 0 h 457"/>
                  </a:gdLst>
                  <a:ahLst/>
                  <a:cxnLst>
                    <a:cxn ang="0">
                      <a:pos x="T0" y="T1"/>
                    </a:cxn>
                    <a:cxn ang="0">
                      <a:pos x="T2" y="T3"/>
                    </a:cxn>
                  </a:cxnLst>
                  <a:rect l="0" t="0" r="r" b="b"/>
                  <a:pathLst>
                    <a:path w="425" h="457">
                      <a:moveTo>
                        <a:pt x="0" y="457"/>
                      </a:moveTo>
                      <a:lnTo>
                        <a:pt x="425" y="0"/>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524"/>
                <p:cNvSpPr>
                  <a:spLocks/>
                </p:cNvSpPr>
                <p:nvPr/>
              </p:nvSpPr>
              <p:spPr bwMode="auto">
                <a:xfrm>
                  <a:off x="1538493" y="1540005"/>
                  <a:ext cx="29445" cy="33444"/>
                </a:xfrm>
                <a:custGeom>
                  <a:avLst/>
                  <a:gdLst>
                    <a:gd name="T0" fmla="*/ 0 w 38"/>
                    <a:gd name="T1" fmla="*/ 40 h 40"/>
                    <a:gd name="T2" fmla="*/ 37 w 38"/>
                    <a:gd name="T3" fmla="*/ 0 h 40"/>
                  </a:gdLst>
                  <a:ahLst/>
                  <a:cxnLst>
                    <a:cxn ang="0">
                      <a:pos x="T0" y="T1"/>
                    </a:cxn>
                    <a:cxn ang="0">
                      <a:pos x="T2" y="T3"/>
                    </a:cxn>
                  </a:cxnLst>
                  <a:rect l="0" t="0" r="r" b="b"/>
                  <a:pathLst>
                    <a:path w="38" h="40">
                      <a:moveTo>
                        <a:pt x="0" y="40"/>
                      </a:moveTo>
                      <a:lnTo>
                        <a:pt x="37" y="0"/>
                      </a:lnTo>
                    </a:path>
                  </a:pathLst>
                </a:custGeom>
                <a:noFill/>
                <a:ln w="2206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523"/>
                <p:cNvSpPr>
                  <a:spLocks/>
                </p:cNvSpPr>
                <p:nvPr/>
              </p:nvSpPr>
              <p:spPr bwMode="auto">
                <a:xfrm>
                  <a:off x="1567938" y="1540005"/>
                  <a:ext cx="27120" cy="33444"/>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22"/>
                <p:cNvSpPr>
                  <a:spLocks/>
                </p:cNvSpPr>
                <p:nvPr/>
              </p:nvSpPr>
              <p:spPr bwMode="auto">
                <a:xfrm>
                  <a:off x="1596607" y="1574285"/>
                  <a:ext cx="329317" cy="382098"/>
                </a:xfrm>
                <a:custGeom>
                  <a:avLst/>
                  <a:gdLst>
                    <a:gd name="T0" fmla="*/ 0 w 425"/>
                    <a:gd name="T1" fmla="*/ 0 h 457"/>
                    <a:gd name="T2" fmla="*/ 425 w 425"/>
                    <a:gd name="T3" fmla="*/ 457 h 457"/>
                  </a:gdLst>
                  <a:ahLst/>
                  <a:cxnLst>
                    <a:cxn ang="0">
                      <a:pos x="T0" y="T1"/>
                    </a:cxn>
                    <a:cxn ang="0">
                      <a:pos x="T2" y="T3"/>
                    </a:cxn>
                  </a:cxnLst>
                  <a:rect l="0" t="0" r="r" b="b"/>
                  <a:pathLst>
                    <a:path w="425" h="457">
                      <a:moveTo>
                        <a:pt x="0" y="0"/>
                      </a:moveTo>
                      <a:lnTo>
                        <a:pt x="425"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21"/>
                <p:cNvSpPr>
                  <a:spLocks/>
                </p:cNvSpPr>
                <p:nvPr/>
              </p:nvSpPr>
              <p:spPr bwMode="auto">
                <a:xfrm>
                  <a:off x="1928248" y="1957219"/>
                  <a:ext cx="15497" cy="16722"/>
                </a:xfrm>
                <a:custGeom>
                  <a:avLst/>
                  <a:gdLst>
                    <a:gd name="T0" fmla="*/ 0 w 20"/>
                    <a:gd name="T1" fmla="*/ 0 h 20"/>
                    <a:gd name="T2" fmla="*/ 6 w 20"/>
                    <a:gd name="T3" fmla="*/ 6 h 20"/>
                  </a:gdLst>
                  <a:ahLst/>
                  <a:cxnLst>
                    <a:cxn ang="0">
                      <a:pos x="T0" y="T1"/>
                    </a:cxn>
                    <a:cxn ang="0">
                      <a:pos x="T2" y="T3"/>
                    </a:cxn>
                  </a:cxnLst>
                  <a:rect l="0" t="0" r="r" b="b"/>
                  <a:pathLst>
                    <a:path w="20" h="20">
                      <a:moveTo>
                        <a:pt x="0" y="0"/>
                      </a:moveTo>
                      <a:lnTo>
                        <a:pt x="6"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20"/>
                <p:cNvSpPr>
                  <a:spLocks/>
                </p:cNvSpPr>
                <p:nvPr/>
              </p:nvSpPr>
              <p:spPr bwMode="auto">
                <a:xfrm>
                  <a:off x="1935223"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519"/>
                <p:cNvSpPr>
                  <a:spLocks/>
                </p:cNvSpPr>
                <p:nvPr/>
              </p:nvSpPr>
              <p:spPr bwMode="auto">
                <a:xfrm>
                  <a:off x="1924374"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518"/>
                <p:cNvSpPr>
                  <a:spLocks/>
                </p:cNvSpPr>
                <p:nvPr/>
              </p:nvSpPr>
              <p:spPr bwMode="auto">
                <a:xfrm>
                  <a:off x="1199878" y="2838470"/>
                  <a:ext cx="733019" cy="16722"/>
                </a:xfrm>
                <a:custGeom>
                  <a:avLst/>
                  <a:gdLst>
                    <a:gd name="T0" fmla="*/ 0 w 946"/>
                    <a:gd name="T1" fmla="*/ 0 h 20"/>
                    <a:gd name="T2" fmla="*/ 946 w 946"/>
                    <a:gd name="T3" fmla="*/ 0 h 20"/>
                  </a:gdLst>
                  <a:ahLst/>
                  <a:cxnLst>
                    <a:cxn ang="0">
                      <a:pos x="T0" y="T1"/>
                    </a:cxn>
                    <a:cxn ang="0">
                      <a:pos x="T2" y="T3"/>
                    </a:cxn>
                  </a:cxnLst>
                  <a:rect l="0" t="0" r="r" b="b"/>
                  <a:pathLst>
                    <a:path w="946"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517"/>
                <p:cNvSpPr>
                  <a:spLocks/>
                </p:cNvSpPr>
                <p:nvPr/>
              </p:nvSpPr>
              <p:spPr bwMode="auto">
                <a:xfrm>
                  <a:off x="1236296" y="1595187"/>
                  <a:ext cx="661731" cy="1208166"/>
                </a:xfrm>
                <a:custGeom>
                  <a:avLst/>
                  <a:gdLst>
                    <a:gd name="T0" fmla="*/ 427 w 854"/>
                    <a:gd name="T1" fmla="*/ 0 h 1445"/>
                    <a:gd name="T2" fmla="*/ 0 w 854"/>
                    <a:gd name="T3" fmla="*/ 457 h 1445"/>
                    <a:gd name="T4" fmla="*/ 0 w 854"/>
                    <a:gd name="T5" fmla="*/ 1445 h 1445"/>
                    <a:gd name="T6" fmla="*/ 854 w 854"/>
                    <a:gd name="T7" fmla="*/ 1445 h 1445"/>
                    <a:gd name="T8" fmla="*/ 854 w 854"/>
                    <a:gd name="T9" fmla="*/ 457 h 1445"/>
                    <a:gd name="T10" fmla="*/ 427 w 854"/>
                    <a:gd name="T11" fmla="*/ 0 h 1445"/>
                  </a:gdLst>
                  <a:ahLst/>
                  <a:cxnLst>
                    <a:cxn ang="0">
                      <a:pos x="T0" y="T1"/>
                    </a:cxn>
                    <a:cxn ang="0">
                      <a:pos x="T2" y="T3"/>
                    </a:cxn>
                    <a:cxn ang="0">
                      <a:pos x="T4" y="T5"/>
                    </a:cxn>
                    <a:cxn ang="0">
                      <a:pos x="T6" y="T7"/>
                    </a:cxn>
                    <a:cxn ang="0">
                      <a:pos x="T8" y="T9"/>
                    </a:cxn>
                    <a:cxn ang="0">
                      <a:pos x="T10" y="T11"/>
                    </a:cxn>
                  </a:cxnLst>
                  <a:rect l="0" t="0" r="r" b="b"/>
                  <a:pathLst>
                    <a:path w="854" h="1445">
                      <a:moveTo>
                        <a:pt x="427" y="0"/>
                      </a:moveTo>
                      <a:lnTo>
                        <a:pt x="0" y="457"/>
                      </a:lnTo>
                      <a:lnTo>
                        <a:pt x="0" y="1445"/>
                      </a:lnTo>
                      <a:lnTo>
                        <a:pt x="854" y="1445"/>
                      </a:lnTo>
                      <a:lnTo>
                        <a:pt x="854"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516"/>
                <p:cNvSpPr>
                  <a:spLocks/>
                </p:cNvSpPr>
                <p:nvPr/>
              </p:nvSpPr>
              <p:spPr bwMode="auto">
                <a:xfrm>
                  <a:off x="1567938" y="1595187"/>
                  <a:ext cx="329317" cy="382098"/>
                </a:xfrm>
                <a:custGeom>
                  <a:avLst/>
                  <a:gdLst>
                    <a:gd name="T0" fmla="*/ 425 w 425"/>
                    <a:gd name="T1" fmla="*/ 457 h 457"/>
                    <a:gd name="T2" fmla="*/ 0 w 425"/>
                    <a:gd name="T3" fmla="*/ 0 h 457"/>
                  </a:gdLst>
                  <a:ahLst/>
                  <a:cxnLst>
                    <a:cxn ang="0">
                      <a:pos x="T0" y="T1"/>
                    </a:cxn>
                    <a:cxn ang="0">
                      <a:pos x="T2" y="T3"/>
                    </a:cxn>
                  </a:cxnLst>
                  <a:rect l="0" t="0" r="r" b="b"/>
                  <a:pathLst>
                    <a:path w="425" h="457">
                      <a:moveTo>
                        <a:pt x="425"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515"/>
                <p:cNvSpPr>
                  <a:spLocks/>
                </p:cNvSpPr>
                <p:nvPr/>
              </p:nvSpPr>
              <p:spPr bwMode="auto">
                <a:xfrm>
                  <a:off x="1236297" y="1595187"/>
                  <a:ext cx="331641" cy="382098"/>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514"/>
                <p:cNvSpPr>
                  <a:spLocks/>
                </p:cNvSpPr>
                <p:nvPr/>
              </p:nvSpPr>
              <p:spPr bwMode="auto">
                <a:xfrm>
                  <a:off x="1236297" y="2046682"/>
                  <a:ext cx="383557" cy="443134"/>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513"/>
                <p:cNvSpPr>
                  <a:spLocks/>
                </p:cNvSpPr>
                <p:nvPr/>
              </p:nvSpPr>
              <p:spPr bwMode="auto">
                <a:xfrm>
                  <a:off x="1567938" y="2099818"/>
                  <a:ext cx="329317" cy="382098"/>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150" name="TextBox 5149"/>
              <p:cNvSpPr txBox="1"/>
              <p:nvPr/>
            </p:nvSpPr>
            <p:spPr>
              <a:xfrm>
                <a:off x="1044475" y="2534557"/>
                <a:ext cx="924899"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SECOND LIEUTENANT</a:t>
                </a:r>
              </a:p>
            </p:txBody>
          </p:sp>
        </p:grpSp>
        <p:grpSp>
          <p:nvGrpSpPr>
            <p:cNvPr id="5151" name="Group 5150"/>
            <p:cNvGrpSpPr/>
            <p:nvPr/>
          </p:nvGrpSpPr>
          <p:grpSpPr>
            <a:xfrm>
              <a:off x="1676400" y="1889291"/>
              <a:ext cx="673586" cy="1270026"/>
              <a:chOff x="3458920" y="2065363"/>
              <a:chExt cx="673586" cy="1270026"/>
            </a:xfrm>
          </p:grpSpPr>
          <p:grpSp>
            <p:nvGrpSpPr>
              <p:cNvPr id="5149" name="Group 5148"/>
              <p:cNvGrpSpPr/>
              <p:nvPr/>
            </p:nvGrpSpPr>
            <p:grpSpPr>
              <a:xfrm>
                <a:off x="3484409" y="2065363"/>
                <a:ext cx="624512" cy="999381"/>
                <a:chOff x="3484409" y="2065363"/>
                <a:chExt cx="624512" cy="999381"/>
              </a:xfrm>
            </p:grpSpPr>
            <p:sp>
              <p:nvSpPr>
                <p:cNvPr id="198" name="Freeform 480"/>
                <p:cNvSpPr>
                  <a:spLocks/>
                </p:cNvSpPr>
                <p:nvPr/>
              </p:nvSpPr>
              <p:spPr bwMode="auto">
                <a:xfrm>
                  <a:off x="3484409" y="3039330"/>
                  <a:ext cx="16518" cy="12707"/>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479"/>
                <p:cNvSpPr>
                  <a:spLocks/>
                </p:cNvSpPr>
                <p:nvPr/>
              </p:nvSpPr>
              <p:spPr bwMode="auto">
                <a:xfrm>
                  <a:off x="3493304"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478"/>
                <p:cNvSpPr>
                  <a:spLocks/>
                </p:cNvSpPr>
                <p:nvPr/>
              </p:nvSpPr>
              <p:spPr bwMode="auto">
                <a:xfrm>
                  <a:off x="3493304" y="2382395"/>
                  <a:ext cx="12706" cy="12707"/>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477"/>
                <p:cNvSpPr>
                  <a:spLocks/>
                </p:cNvSpPr>
                <p:nvPr/>
              </p:nvSpPr>
              <p:spPr bwMode="auto">
                <a:xfrm>
                  <a:off x="3499657" y="2091411"/>
                  <a:ext cx="271914" cy="290348"/>
                </a:xfrm>
                <a:custGeom>
                  <a:avLst/>
                  <a:gdLst>
                    <a:gd name="T0" fmla="*/ 0 w 428"/>
                    <a:gd name="T1" fmla="*/ 457 h 457"/>
                    <a:gd name="T2" fmla="*/ 428 w 428"/>
                    <a:gd name="T3" fmla="*/ 0 h 457"/>
                  </a:gdLst>
                  <a:ahLst/>
                  <a:cxnLst>
                    <a:cxn ang="0">
                      <a:pos x="T0" y="T1"/>
                    </a:cxn>
                    <a:cxn ang="0">
                      <a:pos x="T2" y="T3"/>
                    </a:cxn>
                  </a:cxnLst>
                  <a:rect l="0" t="0" r="r" b="b"/>
                  <a:pathLst>
                    <a:path w="428" h="457">
                      <a:moveTo>
                        <a:pt x="0" y="457"/>
                      </a:moveTo>
                      <a:lnTo>
                        <a:pt x="428"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476"/>
                <p:cNvSpPr>
                  <a:spLocks/>
                </p:cNvSpPr>
                <p:nvPr/>
              </p:nvSpPr>
              <p:spPr bwMode="auto">
                <a:xfrm>
                  <a:off x="3771571" y="2065363"/>
                  <a:ext cx="22236" cy="2541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475"/>
                <p:cNvSpPr>
                  <a:spLocks/>
                </p:cNvSpPr>
                <p:nvPr/>
              </p:nvSpPr>
              <p:spPr bwMode="auto">
                <a:xfrm>
                  <a:off x="3795077" y="2065363"/>
                  <a:ext cx="22871" cy="25413"/>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474"/>
                <p:cNvSpPr>
                  <a:spLocks/>
                </p:cNvSpPr>
                <p:nvPr/>
              </p:nvSpPr>
              <p:spPr bwMode="auto">
                <a:xfrm>
                  <a:off x="3818584" y="2091411"/>
                  <a:ext cx="270643" cy="290348"/>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473"/>
                <p:cNvSpPr>
                  <a:spLocks/>
                </p:cNvSpPr>
                <p:nvPr/>
              </p:nvSpPr>
              <p:spPr bwMode="auto">
                <a:xfrm>
                  <a:off x="4090498" y="2382395"/>
                  <a:ext cx="12706" cy="12707"/>
                </a:xfrm>
                <a:custGeom>
                  <a:avLst/>
                  <a:gdLst>
                    <a:gd name="T0" fmla="*/ 0 w 20"/>
                    <a:gd name="T1" fmla="*/ 0 h 20"/>
                    <a:gd name="T2" fmla="*/ 8 w 20"/>
                    <a:gd name="T3" fmla="*/ 6 h 20"/>
                  </a:gdLst>
                  <a:ahLst/>
                  <a:cxnLst>
                    <a:cxn ang="0">
                      <a:pos x="T0" y="T1"/>
                    </a:cxn>
                    <a:cxn ang="0">
                      <a:pos x="T2" y="T3"/>
                    </a:cxn>
                  </a:cxnLst>
                  <a:rect l="0" t="0" r="r" b="b"/>
                  <a:pathLst>
                    <a:path w="20" h="20">
                      <a:moveTo>
                        <a:pt x="0" y="0"/>
                      </a:moveTo>
                      <a:lnTo>
                        <a:pt x="8"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472"/>
                <p:cNvSpPr>
                  <a:spLocks/>
                </p:cNvSpPr>
                <p:nvPr/>
              </p:nvSpPr>
              <p:spPr bwMode="auto">
                <a:xfrm>
                  <a:off x="4096215"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471"/>
                <p:cNvSpPr>
                  <a:spLocks/>
                </p:cNvSpPr>
                <p:nvPr/>
              </p:nvSpPr>
              <p:spPr bwMode="auto">
                <a:xfrm>
                  <a:off x="4087321" y="3039330"/>
                  <a:ext cx="16518" cy="12707"/>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470"/>
                <p:cNvSpPr>
                  <a:spLocks/>
                </p:cNvSpPr>
                <p:nvPr/>
              </p:nvSpPr>
              <p:spPr bwMode="auto">
                <a:xfrm>
                  <a:off x="3493304" y="3052037"/>
                  <a:ext cx="602276" cy="12707"/>
                </a:xfrm>
                <a:custGeom>
                  <a:avLst/>
                  <a:gdLst>
                    <a:gd name="T0" fmla="*/ 0 w 948"/>
                    <a:gd name="T1" fmla="*/ 0 h 20"/>
                    <a:gd name="T2" fmla="*/ 948 w 948"/>
                    <a:gd name="T3" fmla="*/ 0 h 20"/>
                  </a:gdLst>
                  <a:ahLst/>
                  <a:cxnLst>
                    <a:cxn ang="0">
                      <a:pos x="T0" y="T1"/>
                    </a:cxn>
                    <a:cxn ang="0">
                      <a:pos x="T2" y="T3"/>
                    </a:cxn>
                  </a:cxnLst>
                  <a:rect l="0" t="0" r="r" b="b"/>
                  <a:pathLst>
                    <a:path w="948" h="20">
                      <a:moveTo>
                        <a:pt x="0" y="0"/>
                      </a:moveTo>
                      <a:lnTo>
                        <a:pt x="948"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469"/>
                <p:cNvSpPr>
                  <a:spLocks/>
                </p:cNvSpPr>
                <p:nvPr/>
              </p:nvSpPr>
              <p:spPr bwMode="auto">
                <a:xfrm>
                  <a:off x="3523163" y="2107295"/>
                  <a:ext cx="543192" cy="918058"/>
                </a:xfrm>
                <a:custGeom>
                  <a:avLst/>
                  <a:gdLst>
                    <a:gd name="T0" fmla="*/ 426 w 855"/>
                    <a:gd name="T1" fmla="*/ 0 h 1445"/>
                    <a:gd name="T2" fmla="*/ 0 w 855"/>
                    <a:gd name="T3" fmla="*/ 457 h 1445"/>
                    <a:gd name="T4" fmla="*/ 0 w 855"/>
                    <a:gd name="T5" fmla="*/ 1445 h 1445"/>
                    <a:gd name="T6" fmla="*/ 855 w 855"/>
                    <a:gd name="T7" fmla="*/ 1445 h 1445"/>
                    <a:gd name="T8" fmla="*/ 855 w 855"/>
                    <a:gd name="T9" fmla="*/ 457 h 1445"/>
                    <a:gd name="T10" fmla="*/ 426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468"/>
                <p:cNvSpPr>
                  <a:spLocks/>
                </p:cNvSpPr>
                <p:nvPr/>
              </p:nvSpPr>
              <p:spPr bwMode="auto">
                <a:xfrm>
                  <a:off x="3795077" y="2107295"/>
                  <a:ext cx="271914" cy="290348"/>
                </a:xfrm>
                <a:custGeom>
                  <a:avLst/>
                  <a:gdLst>
                    <a:gd name="T0" fmla="*/ 428 w 428"/>
                    <a:gd name="T1" fmla="*/ 457 h 457"/>
                    <a:gd name="T2" fmla="*/ 0 w 428"/>
                    <a:gd name="T3" fmla="*/ 0 h 457"/>
                  </a:gdLst>
                  <a:ahLst/>
                  <a:cxnLst>
                    <a:cxn ang="0">
                      <a:pos x="T0" y="T1"/>
                    </a:cxn>
                    <a:cxn ang="0">
                      <a:pos x="T2" y="T3"/>
                    </a:cxn>
                  </a:cxnLst>
                  <a:rect l="0" t="0" r="r" b="b"/>
                  <a:pathLst>
                    <a:path w="428" h="457">
                      <a:moveTo>
                        <a:pt x="428"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467"/>
                <p:cNvSpPr>
                  <a:spLocks/>
                </p:cNvSpPr>
                <p:nvPr/>
              </p:nvSpPr>
              <p:spPr bwMode="auto">
                <a:xfrm>
                  <a:off x="3523163" y="2107295"/>
                  <a:ext cx="270643" cy="290348"/>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466"/>
                <p:cNvSpPr>
                  <a:spLocks/>
                </p:cNvSpPr>
                <p:nvPr/>
              </p:nvSpPr>
              <p:spPr bwMode="auto">
                <a:xfrm>
                  <a:off x="3523163" y="2485954"/>
                  <a:ext cx="317656" cy="339904"/>
                </a:xfrm>
                <a:custGeom>
                  <a:avLst/>
                  <a:gdLst>
                    <a:gd name="T0" fmla="*/ 426 w 500"/>
                    <a:gd name="T1" fmla="*/ 0 h 535"/>
                    <a:gd name="T2" fmla="*/ 0 w 500"/>
                    <a:gd name="T3" fmla="*/ 455 h 535"/>
                    <a:gd name="T4" fmla="*/ 0 w 500"/>
                    <a:gd name="T5" fmla="*/ 535 h 535"/>
                    <a:gd name="T6" fmla="*/ 426 w 500"/>
                    <a:gd name="T7" fmla="*/ 75 h 535"/>
                    <a:gd name="T8" fmla="*/ 500 w 500"/>
                    <a:gd name="T9" fmla="*/ 75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5"/>
                      </a:lnTo>
                      <a:lnTo>
                        <a:pt x="0" y="535"/>
                      </a:lnTo>
                      <a:lnTo>
                        <a:pt x="426" y="75"/>
                      </a:lnTo>
                      <a:lnTo>
                        <a:pt x="500" y="75"/>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465"/>
                <p:cNvSpPr>
                  <a:spLocks/>
                </p:cNvSpPr>
                <p:nvPr/>
              </p:nvSpPr>
              <p:spPr bwMode="auto">
                <a:xfrm>
                  <a:off x="3795077" y="2535510"/>
                  <a:ext cx="271914" cy="290348"/>
                </a:xfrm>
                <a:custGeom>
                  <a:avLst/>
                  <a:gdLst>
                    <a:gd name="T0" fmla="*/ 71 w 428"/>
                    <a:gd name="T1" fmla="*/ 0 h 457"/>
                    <a:gd name="T2" fmla="*/ 0 w 428"/>
                    <a:gd name="T3" fmla="*/ 0 h 457"/>
                    <a:gd name="T4" fmla="*/ 428 w 428"/>
                    <a:gd name="T5" fmla="*/ 457 h 457"/>
                    <a:gd name="T6" fmla="*/ 428 w 428"/>
                    <a:gd name="T7" fmla="*/ 380 h 457"/>
                    <a:gd name="T8" fmla="*/ 71 w 428"/>
                    <a:gd name="T9" fmla="*/ 0 h 457"/>
                  </a:gdLst>
                  <a:ahLst/>
                  <a:cxnLst>
                    <a:cxn ang="0">
                      <a:pos x="T0" y="T1"/>
                    </a:cxn>
                    <a:cxn ang="0">
                      <a:pos x="T2" y="T3"/>
                    </a:cxn>
                    <a:cxn ang="0">
                      <a:pos x="T4" y="T5"/>
                    </a:cxn>
                    <a:cxn ang="0">
                      <a:pos x="T6" y="T7"/>
                    </a:cxn>
                    <a:cxn ang="0">
                      <a:pos x="T8" y="T9"/>
                    </a:cxn>
                  </a:cxnLst>
                  <a:rect l="0" t="0" r="r" b="b"/>
                  <a:pathLst>
                    <a:path w="428" h="457">
                      <a:moveTo>
                        <a:pt x="71" y="0"/>
                      </a:moveTo>
                      <a:lnTo>
                        <a:pt x="0" y="0"/>
                      </a:lnTo>
                      <a:lnTo>
                        <a:pt x="428" y="457"/>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464"/>
                <p:cNvSpPr>
                  <a:spLocks/>
                </p:cNvSpPr>
                <p:nvPr/>
              </p:nvSpPr>
              <p:spPr bwMode="auto">
                <a:xfrm>
                  <a:off x="3523163" y="2364605"/>
                  <a:ext cx="317656" cy="339904"/>
                </a:xfrm>
                <a:custGeom>
                  <a:avLst/>
                  <a:gdLst>
                    <a:gd name="T0" fmla="*/ 426 w 500"/>
                    <a:gd name="T1" fmla="*/ 0 h 535"/>
                    <a:gd name="T2" fmla="*/ 0 w 500"/>
                    <a:gd name="T3" fmla="*/ 457 h 535"/>
                    <a:gd name="T4" fmla="*/ 0 w 500"/>
                    <a:gd name="T5" fmla="*/ 535 h 535"/>
                    <a:gd name="T6" fmla="*/ 426 w 500"/>
                    <a:gd name="T7" fmla="*/ 77 h 535"/>
                    <a:gd name="T8" fmla="*/ 500 w 500"/>
                    <a:gd name="T9" fmla="*/ 77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7"/>
                      </a:lnTo>
                      <a:lnTo>
                        <a:pt x="0" y="535"/>
                      </a:lnTo>
                      <a:lnTo>
                        <a:pt x="426" y="77"/>
                      </a:lnTo>
                      <a:lnTo>
                        <a:pt x="500" y="77"/>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463"/>
                <p:cNvSpPr>
                  <a:spLocks/>
                </p:cNvSpPr>
                <p:nvPr/>
              </p:nvSpPr>
              <p:spPr bwMode="auto">
                <a:xfrm>
                  <a:off x="3795077" y="2413526"/>
                  <a:ext cx="271914" cy="289077"/>
                </a:xfrm>
                <a:custGeom>
                  <a:avLst/>
                  <a:gdLst>
                    <a:gd name="T0" fmla="*/ 71 w 428"/>
                    <a:gd name="T1" fmla="*/ 0 h 455"/>
                    <a:gd name="T2" fmla="*/ 0 w 428"/>
                    <a:gd name="T3" fmla="*/ 0 h 455"/>
                    <a:gd name="T4" fmla="*/ 428 w 428"/>
                    <a:gd name="T5" fmla="*/ 455 h 455"/>
                    <a:gd name="T6" fmla="*/ 428 w 428"/>
                    <a:gd name="T7" fmla="*/ 380 h 455"/>
                    <a:gd name="T8" fmla="*/ 71 w 428"/>
                    <a:gd name="T9" fmla="*/ 0 h 455"/>
                  </a:gdLst>
                  <a:ahLst/>
                  <a:cxnLst>
                    <a:cxn ang="0">
                      <a:pos x="T0" y="T1"/>
                    </a:cxn>
                    <a:cxn ang="0">
                      <a:pos x="T2" y="T3"/>
                    </a:cxn>
                    <a:cxn ang="0">
                      <a:pos x="T4" y="T5"/>
                    </a:cxn>
                    <a:cxn ang="0">
                      <a:pos x="T6" y="T7"/>
                    </a:cxn>
                    <a:cxn ang="0">
                      <a:pos x="T8" y="T9"/>
                    </a:cxn>
                  </a:cxnLst>
                  <a:rect l="0" t="0" r="r" b="b"/>
                  <a:pathLst>
                    <a:path w="428" h="455">
                      <a:moveTo>
                        <a:pt x="71" y="0"/>
                      </a:moveTo>
                      <a:lnTo>
                        <a:pt x="0" y="0"/>
                      </a:lnTo>
                      <a:lnTo>
                        <a:pt x="428" y="455"/>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3" name="TextBox 702"/>
              <p:cNvSpPr txBox="1"/>
              <p:nvPr/>
            </p:nvSpPr>
            <p:spPr>
              <a:xfrm>
                <a:off x="3458920" y="3058390"/>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FIRST </a:t>
                </a:r>
              </a:p>
              <a:p>
                <a:pPr algn="ctr"/>
                <a:r>
                  <a:rPr lang="en-US" sz="600" dirty="0">
                    <a:latin typeface="Times New Roman" pitchFamily="18" charset="0"/>
                    <a:cs typeface="Times New Roman" pitchFamily="18" charset="0"/>
                  </a:rPr>
                  <a:t>LIEUTENANT</a:t>
                </a:r>
              </a:p>
            </p:txBody>
          </p:sp>
        </p:grpSp>
        <p:grpSp>
          <p:nvGrpSpPr>
            <p:cNvPr id="680" name="Group 679"/>
            <p:cNvGrpSpPr/>
            <p:nvPr/>
          </p:nvGrpSpPr>
          <p:grpSpPr>
            <a:xfrm>
              <a:off x="2679214" y="1896772"/>
              <a:ext cx="673586" cy="1198734"/>
              <a:chOff x="2641599" y="1515475"/>
              <a:chExt cx="673586" cy="1198734"/>
            </a:xfrm>
          </p:grpSpPr>
          <p:grpSp>
            <p:nvGrpSpPr>
              <p:cNvPr id="673" name="Group 672"/>
              <p:cNvGrpSpPr/>
              <p:nvPr/>
            </p:nvGrpSpPr>
            <p:grpSpPr>
              <a:xfrm>
                <a:off x="2667000" y="1515475"/>
                <a:ext cx="623877" cy="999143"/>
                <a:chOff x="1927071" y="3513846"/>
                <a:chExt cx="623877" cy="999143"/>
              </a:xfrm>
            </p:grpSpPr>
            <p:sp>
              <p:nvSpPr>
                <p:cNvPr id="236" name="Freeform 442"/>
                <p:cNvSpPr>
                  <a:spLocks/>
                </p:cNvSpPr>
                <p:nvPr/>
              </p:nvSpPr>
              <p:spPr bwMode="auto">
                <a:xfrm>
                  <a:off x="1927071" y="4487582"/>
                  <a:ext cx="16518" cy="12704"/>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441"/>
                <p:cNvSpPr>
                  <a:spLocks/>
                </p:cNvSpPr>
                <p:nvPr/>
              </p:nvSpPr>
              <p:spPr bwMode="auto">
                <a:xfrm>
                  <a:off x="1935966"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440"/>
                <p:cNvSpPr>
                  <a:spLocks/>
                </p:cNvSpPr>
                <p:nvPr/>
              </p:nvSpPr>
              <p:spPr bwMode="auto">
                <a:xfrm>
                  <a:off x="1935966" y="3830802"/>
                  <a:ext cx="12706" cy="12704"/>
                </a:xfrm>
                <a:custGeom>
                  <a:avLst/>
                  <a:gdLst>
                    <a:gd name="T0" fmla="*/ 0 w 20"/>
                    <a:gd name="T1" fmla="*/ 6 h 20"/>
                    <a:gd name="T2" fmla="*/ 6 w 20"/>
                    <a:gd name="T3" fmla="*/ 0 h 20"/>
                  </a:gdLst>
                  <a:ahLst/>
                  <a:cxnLst>
                    <a:cxn ang="0">
                      <a:pos x="T0" y="T1"/>
                    </a:cxn>
                    <a:cxn ang="0">
                      <a:pos x="T2" y="T3"/>
                    </a:cxn>
                  </a:cxnLst>
                  <a:rect l="0" t="0" r="r" b="b"/>
                  <a:pathLst>
                    <a:path w="20" h="20">
                      <a:moveTo>
                        <a:pt x="0" y="6"/>
                      </a:moveTo>
                      <a:lnTo>
                        <a:pt x="6" y="0"/>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439"/>
                <p:cNvSpPr>
                  <a:spLocks/>
                </p:cNvSpPr>
                <p:nvPr/>
              </p:nvSpPr>
              <p:spPr bwMode="auto">
                <a:xfrm>
                  <a:off x="1941683" y="3539889"/>
                  <a:ext cx="271914" cy="290279"/>
                </a:xfrm>
                <a:custGeom>
                  <a:avLst/>
                  <a:gdLst>
                    <a:gd name="T0" fmla="*/ 0 w 428"/>
                    <a:gd name="T1" fmla="*/ 457 h 457"/>
                    <a:gd name="T2" fmla="*/ 427 w 428"/>
                    <a:gd name="T3" fmla="*/ 0 h 457"/>
                  </a:gdLst>
                  <a:ahLst/>
                  <a:cxnLst>
                    <a:cxn ang="0">
                      <a:pos x="T0" y="T1"/>
                    </a:cxn>
                    <a:cxn ang="0">
                      <a:pos x="T2" y="T3"/>
                    </a:cxn>
                  </a:cxnLst>
                  <a:rect l="0" t="0" r="r" b="b"/>
                  <a:pathLst>
                    <a:path w="428" h="457">
                      <a:moveTo>
                        <a:pt x="0" y="457"/>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438"/>
                <p:cNvSpPr>
                  <a:spLocks/>
                </p:cNvSpPr>
                <p:nvPr/>
              </p:nvSpPr>
              <p:spPr bwMode="auto">
                <a:xfrm>
                  <a:off x="2213597" y="3513846"/>
                  <a:ext cx="22236" cy="25407"/>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437"/>
                <p:cNvSpPr>
                  <a:spLocks/>
                </p:cNvSpPr>
                <p:nvPr/>
              </p:nvSpPr>
              <p:spPr bwMode="auto">
                <a:xfrm>
                  <a:off x="2237104" y="3513846"/>
                  <a:ext cx="22871" cy="25407"/>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436"/>
                <p:cNvSpPr>
                  <a:spLocks/>
                </p:cNvSpPr>
                <p:nvPr/>
              </p:nvSpPr>
              <p:spPr bwMode="auto">
                <a:xfrm>
                  <a:off x="2260610" y="3539889"/>
                  <a:ext cx="271279" cy="290279"/>
                </a:xfrm>
                <a:custGeom>
                  <a:avLst/>
                  <a:gdLst>
                    <a:gd name="T0" fmla="*/ 0 w 427"/>
                    <a:gd name="T1" fmla="*/ 0 h 457"/>
                    <a:gd name="T2" fmla="*/ 427 w 427"/>
                    <a:gd name="T3" fmla="*/ 457 h 457"/>
                  </a:gdLst>
                  <a:ahLst/>
                  <a:cxnLst>
                    <a:cxn ang="0">
                      <a:pos x="T0" y="T1"/>
                    </a:cxn>
                    <a:cxn ang="0">
                      <a:pos x="T2" y="T3"/>
                    </a:cxn>
                  </a:cxnLst>
                  <a:rect l="0" t="0" r="r" b="b"/>
                  <a:pathLst>
                    <a:path w="427" h="457">
                      <a:moveTo>
                        <a:pt x="0" y="0"/>
                      </a:moveTo>
                      <a:lnTo>
                        <a:pt x="427"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435"/>
                <p:cNvSpPr>
                  <a:spLocks/>
                </p:cNvSpPr>
                <p:nvPr/>
              </p:nvSpPr>
              <p:spPr bwMode="auto">
                <a:xfrm>
                  <a:off x="2532524" y="3830802"/>
                  <a:ext cx="12706" cy="12704"/>
                </a:xfrm>
                <a:custGeom>
                  <a:avLst/>
                  <a:gdLst>
                    <a:gd name="T0" fmla="*/ 0 w 20"/>
                    <a:gd name="T1" fmla="*/ 0 h 20"/>
                    <a:gd name="T2" fmla="*/ 7 w 20"/>
                    <a:gd name="T3" fmla="*/ 6 h 20"/>
                  </a:gdLst>
                  <a:ahLst/>
                  <a:cxnLst>
                    <a:cxn ang="0">
                      <a:pos x="T0" y="T1"/>
                    </a:cxn>
                    <a:cxn ang="0">
                      <a:pos x="T2" y="T3"/>
                    </a:cxn>
                  </a:cxnLst>
                  <a:rect l="0" t="0" r="r" b="b"/>
                  <a:pathLst>
                    <a:path w="20" h="20">
                      <a:moveTo>
                        <a:pt x="0" y="0"/>
                      </a:moveTo>
                      <a:lnTo>
                        <a:pt x="7"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434"/>
                <p:cNvSpPr>
                  <a:spLocks/>
                </p:cNvSpPr>
                <p:nvPr/>
              </p:nvSpPr>
              <p:spPr bwMode="auto">
                <a:xfrm>
                  <a:off x="2538242"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433"/>
                <p:cNvSpPr>
                  <a:spLocks/>
                </p:cNvSpPr>
                <p:nvPr/>
              </p:nvSpPr>
              <p:spPr bwMode="auto">
                <a:xfrm>
                  <a:off x="2529348" y="4487582"/>
                  <a:ext cx="17153" cy="12704"/>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432"/>
                <p:cNvSpPr>
                  <a:spLocks/>
                </p:cNvSpPr>
                <p:nvPr/>
              </p:nvSpPr>
              <p:spPr bwMode="auto">
                <a:xfrm>
                  <a:off x="1935966" y="4500285"/>
                  <a:ext cx="601641" cy="12704"/>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431"/>
                <p:cNvSpPr>
                  <a:spLocks/>
                </p:cNvSpPr>
                <p:nvPr/>
              </p:nvSpPr>
              <p:spPr bwMode="auto">
                <a:xfrm>
                  <a:off x="1965190" y="3555768"/>
                  <a:ext cx="543828" cy="917839"/>
                </a:xfrm>
                <a:custGeom>
                  <a:avLst/>
                  <a:gdLst>
                    <a:gd name="T0" fmla="*/ 426 w 856"/>
                    <a:gd name="T1" fmla="*/ 0 h 1445"/>
                    <a:gd name="T2" fmla="*/ 0 w 856"/>
                    <a:gd name="T3" fmla="*/ 457 h 1445"/>
                    <a:gd name="T4" fmla="*/ 0 w 856"/>
                    <a:gd name="T5" fmla="*/ 1445 h 1445"/>
                    <a:gd name="T6" fmla="*/ 855 w 856"/>
                    <a:gd name="T7" fmla="*/ 1445 h 1445"/>
                    <a:gd name="T8" fmla="*/ 855 w 856"/>
                    <a:gd name="T9" fmla="*/ 457 h 1445"/>
                    <a:gd name="T10" fmla="*/ 426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430"/>
                <p:cNvSpPr>
                  <a:spLocks/>
                </p:cNvSpPr>
                <p:nvPr/>
              </p:nvSpPr>
              <p:spPr bwMode="auto">
                <a:xfrm>
                  <a:off x="2237104" y="3555768"/>
                  <a:ext cx="271914" cy="290279"/>
                </a:xfrm>
                <a:custGeom>
                  <a:avLst/>
                  <a:gdLst>
                    <a:gd name="T0" fmla="*/ 427 w 428"/>
                    <a:gd name="T1" fmla="*/ 457 h 457"/>
                    <a:gd name="T2" fmla="*/ 0 w 428"/>
                    <a:gd name="T3" fmla="*/ 0 h 457"/>
                  </a:gdLst>
                  <a:ahLst/>
                  <a:cxnLst>
                    <a:cxn ang="0">
                      <a:pos x="T0" y="T1"/>
                    </a:cxn>
                    <a:cxn ang="0">
                      <a:pos x="T2" y="T3"/>
                    </a:cxn>
                  </a:cxnLst>
                  <a:rect l="0" t="0" r="r" b="b"/>
                  <a:pathLst>
                    <a:path w="428"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429"/>
                <p:cNvSpPr>
                  <a:spLocks/>
                </p:cNvSpPr>
                <p:nvPr/>
              </p:nvSpPr>
              <p:spPr bwMode="auto">
                <a:xfrm>
                  <a:off x="1965190" y="3555768"/>
                  <a:ext cx="271279" cy="290279"/>
                </a:xfrm>
                <a:custGeom>
                  <a:avLst/>
                  <a:gdLst>
                    <a:gd name="T0" fmla="*/ 426 w 427"/>
                    <a:gd name="T1" fmla="*/ 0 h 457"/>
                    <a:gd name="T2" fmla="*/ 0 w 427"/>
                    <a:gd name="T3" fmla="*/ 457 h 457"/>
                  </a:gdLst>
                  <a:ahLst/>
                  <a:cxnLst>
                    <a:cxn ang="0">
                      <a:pos x="T0" y="T1"/>
                    </a:cxn>
                    <a:cxn ang="0">
                      <a:pos x="T2" y="T3"/>
                    </a:cxn>
                  </a:cxnLst>
                  <a:rect l="0" t="0" r="r" b="b"/>
                  <a:pathLst>
                    <a:path w="427"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428"/>
                <p:cNvSpPr>
                  <a:spLocks/>
                </p:cNvSpPr>
                <p:nvPr/>
              </p:nvSpPr>
              <p:spPr bwMode="auto">
                <a:xfrm>
                  <a:off x="1965190" y="3918458"/>
                  <a:ext cx="315115" cy="336647"/>
                </a:xfrm>
                <a:custGeom>
                  <a:avLst/>
                  <a:gdLst>
                    <a:gd name="T0" fmla="*/ 426 w 496"/>
                    <a:gd name="T1" fmla="*/ 0 h 530"/>
                    <a:gd name="T2" fmla="*/ 0 w 496"/>
                    <a:gd name="T3" fmla="*/ 455 h 530"/>
                    <a:gd name="T4" fmla="*/ 0 w 496"/>
                    <a:gd name="T5" fmla="*/ 530 h 530"/>
                    <a:gd name="T6" fmla="*/ 426 w 496"/>
                    <a:gd name="T7" fmla="*/ 70 h 530"/>
                    <a:gd name="T8" fmla="*/ 495 w 496"/>
                    <a:gd name="T9" fmla="*/ 70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5"/>
                      </a:lnTo>
                      <a:lnTo>
                        <a:pt x="0" y="530"/>
                      </a:lnTo>
                      <a:lnTo>
                        <a:pt x="426" y="70"/>
                      </a:lnTo>
                      <a:lnTo>
                        <a:pt x="495" y="70"/>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427"/>
                <p:cNvSpPr>
                  <a:spLocks/>
                </p:cNvSpPr>
                <p:nvPr/>
              </p:nvSpPr>
              <p:spPr bwMode="auto">
                <a:xfrm>
                  <a:off x="2237104" y="3964826"/>
                  <a:ext cx="271914" cy="290279"/>
                </a:xfrm>
                <a:custGeom>
                  <a:avLst/>
                  <a:gdLst>
                    <a:gd name="T0" fmla="*/ 67 w 428"/>
                    <a:gd name="T1" fmla="*/ 0 h 457"/>
                    <a:gd name="T2" fmla="*/ 0 w 428"/>
                    <a:gd name="T3" fmla="*/ 0 h 457"/>
                    <a:gd name="T4" fmla="*/ 427 w 428"/>
                    <a:gd name="T5" fmla="*/ 457 h 457"/>
                    <a:gd name="T6" fmla="*/ 427 w 428"/>
                    <a:gd name="T7" fmla="*/ 385 h 457"/>
                    <a:gd name="T8" fmla="*/ 67 w 428"/>
                    <a:gd name="T9" fmla="*/ 0 h 457"/>
                  </a:gdLst>
                  <a:ahLst/>
                  <a:cxnLst>
                    <a:cxn ang="0">
                      <a:pos x="T0" y="T1"/>
                    </a:cxn>
                    <a:cxn ang="0">
                      <a:pos x="T2" y="T3"/>
                    </a:cxn>
                    <a:cxn ang="0">
                      <a:pos x="T4" y="T5"/>
                    </a:cxn>
                    <a:cxn ang="0">
                      <a:pos x="T6" y="T7"/>
                    </a:cxn>
                    <a:cxn ang="0">
                      <a:pos x="T8" y="T9"/>
                    </a:cxn>
                  </a:cxnLst>
                  <a:rect l="0" t="0" r="r" b="b"/>
                  <a:pathLst>
                    <a:path w="428" h="457">
                      <a:moveTo>
                        <a:pt x="67" y="0"/>
                      </a:moveTo>
                      <a:lnTo>
                        <a:pt x="0" y="0"/>
                      </a:lnTo>
                      <a:lnTo>
                        <a:pt x="427" y="457"/>
                      </a:lnTo>
                      <a:lnTo>
                        <a:pt x="427" y="385"/>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426"/>
                <p:cNvSpPr>
                  <a:spLocks/>
                </p:cNvSpPr>
                <p:nvPr/>
              </p:nvSpPr>
              <p:spPr bwMode="auto">
                <a:xfrm>
                  <a:off x="1965190" y="4075348"/>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425"/>
                <p:cNvSpPr>
                  <a:spLocks/>
                </p:cNvSpPr>
                <p:nvPr/>
              </p:nvSpPr>
              <p:spPr bwMode="auto">
                <a:xfrm>
                  <a:off x="2237104" y="4121716"/>
                  <a:ext cx="271914" cy="289643"/>
                </a:xfrm>
                <a:custGeom>
                  <a:avLst/>
                  <a:gdLst>
                    <a:gd name="T0" fmla="*/ 67 w 428"/>
                    <a:gd name="T1" fmla="*/ 0 h 456"/>
                    <a:gd name="T2" fmla="*/ 0 w 428"/>
                    <a:gd name="T3" fmla="*/ 0 h 456"/>
                    <a:gd name="T4" fmla="*/ 427 w 428"/>
                    <a:gd name="T5" fmla="*/ 455 h 456"/>
                    <a:gd name="T6" fmla="*/ 427 w 428"/>
                    <a:gd name="T7" fmla="*/ 380 h 456"/>
                    <a:gd name="T8" fmla="*/ 67 w 428"/>
                    <a:gd name="T9" fmla="*/ 0 h 456"/>
                  </a:gdLst>
                  <a:ahLst/>
                  <a:cxnLst>
                    <a:cxn ang="0">
                      <a:pos x="T0" y="T1"/>
                    </a:cxn>
                    <a:cxn ang="0">
                      <a:pos x="T2" y="T3"/>
                    </a:cxn>
                    <a:cxn ang="0">
                      <a:pos x="T4" y="T5"/>
                    </a:cxn>
                    <a:cxn ang="0">
                      <a:pos x="T6" y="T7"/>
                    </a:cxn>
                    <a:cxn ang="0">
                      <a:pos x="T8" y="T9"/>
                    </a:cxn>
                  </a:cxnLst>
                  <a:rect l="0" t="0" r="r" b="b"/>
                  <a:pathLst>
                    <a:path w="428" h="456">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424"/>
                <p:cNvSpPr>
                  <a:spLocks/>
                </p:cNvSpPr>
                <p:nvPr/>
              </p:nvSpPr>
              <p:spPr bwMode="auto">
                <a:xfrm>
                  <a:off x="1965190" y="3748229"/>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423"/>
                <p:cNvSpPr>
                  <a:spLocks/>
                </p:cNvSpPr>
                <p:nvPr/>
              </p:nvSpPr>
              <p:spPr bwMode="auto">
                <a:xfrm>
                  <a:off x="2237104" y="3794597"/>
                  <a:ext cx="271914" cy="289008"/>
                </a:xfrm>
                <a:custGeom>
                  <a:avLst/>
                  <a:gdLst>
                    <a:gd name="T0" fmla="*/ 67 w 428"/>
                    <a:gd name="T1" fmla="*/ 0 h 455"/>
                    <a:gd name="T2" fmla="*/ 0 w 428"/>
                    <a:gd name="T3" fmla="*/ 0 h 455"/>
                    <a:gd name="T4" fmla="*/ 427 w 428"/>
                    <a:gd name="T5" fmla="*/ 455 h 455"/>
                    <a:gd name="T6" fmla="*/ 427 w 428"/>
                    <a:gd name="T7" fmla="*/ 380 h 455"/>
                    <a:gd name="T8" fmla="*/ 67 w 428"/>
                    <a:gd name="T9" fmla="*/ 0 h 455"/>
                  </a:gdLst>
                  <a:ahLst/>
                  <a:cxnLst>
                    <a:cxn ang="0">
                      <a:pos x="T0" y="T1"/>
                    </a:cxn>
                    <a:cxn ang="0">
                      <a:pos x="T2" y="T3"/>
                    </a:cxn>
                    <a:cxn ang="0">
                      <a:pos x="T4" y="T5"/>
                    </a:cxn>
                    <a:cxn ang="0">
                      <a:pos x="T6" y="T7"/>
                    </a:cxn>
                    <a:cxn ang="0">
                      <a:pos x="T8" y="T9"/>
                    </a:cxn>
                  </a:cxnLst>
                  <a:rect l="0" t="0" r="r" b="b"/>
                  <a:pathLst>
                    <a:path w="428" h="455">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8" name="TextBox 707"/>
              <p:cNvSpPr txBox="1"/>
              <p:nvPr/>
            </p:nvSpPr>
            <p:spPr>
              <a:xfrm>
                <a:off x="2641599" y="2529543"/>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CAPTAIN</a:t>
                </a:r>
              </a:p>
            </p:txBody>
          </p:sp>
        </p:grpSp>
        <p:grpSp>
          <p:nvGrpSpPr>
            <p:cNvPr id="681" name="Group 680"/>
            <p:cNvGrpSpPr/>
            <p:nvPr/>
          </p:nvGrpSpPr>
          <p:grpSpPr>
            <a:xfrm>
              <a:off x="3657600" y="1909475"/>
              <a:ext cx="673586" cy="1203675"/>
              <a:chOff x="3755744" y="1528178"/>
              <a:chExt cx="673586" cy="1203675"/>
            </a:xfrm>
          </p:grpSpPr>
          <p:grpSp>
            <p:nvGrpSpPr>
              <p:cNvPr id="674" name="Group 673"/>
              <p:cNvGrpSpPr/>
              <p:nvPr/>
            </p:nvGrpSpPr>
            <p:grpSpPr>
              <a:xfrm>
                <a:off x="3792548" y="1528178"/>
                <a:ext cx="627052" cy="999202"/>
                <a:chOff x="2986252" y="3613563"/>
                <a:chExt cx="627052" cy="999202"/>
              </a:xfrm>
            </p:grpSpPr>
            <p:sp>
              <p:nvSpPr>
                <p:cNvPr id="271" name="Freeform 407"/>
                <p:cNvSpPr>
                  <a:spLocks/>
                </p:cNvSpPr>
                <p:nvPr/>
              </p:nvSpPr>
              <p:spPr bwMode="auto">
                <a:xfrm>
                  <a:off x="2986252" y="4586737"/>
                  <a:ext cx="16518" cy="12696"/>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406"/>
                <p:cNvSpPr>
                  <a:spLocks/>
                </p:cNvSpPr>
                <p:nvPr/>
              </p:nvSpPr>
              <p:spPr bwMode="auto">
                <a:xfrm>
                  <a:off x="2995147"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405"/>
                <p:cNvSpPr>
                  <a:spLocks/>
                </p:cNvSpPr>
                <p:nvPr/>
              </p:nvSpPr>
              <p:spPr bwMode="auto">
                <a:xfrm>
                  <a:off x="2995147" y="3930337"/>
                  <a:ext cx="12706" cy="12696"/>
                </a:xfrm>
                <a:custGeom>
                  <a:avLst/>
                  <a:gdLst>
                    <a:gd name="T0" fmla="*/ 0 w 20"/>
                    <a:gd name="T1" fmla="*/ 7 h 20"/>
                    <a:gd name="T2" fmla="*/ 11 w 20"/>
                    <a:gd name="T3" fmla="*/ 0 h 20"/>
                  </a:gdLst>
                  <a:ahLst/>
                  <a:cxnLst>
                    <a:cxn ang="0">
                      <a:pos x="T0" y="T1"/>
                    </a:cxn>
                    <a:cxn ang="0">
                      <a:pos x="T2" y="T3"/>
                    </a:cxn>
                  </a:cxnLst>
                  <a:rect l="0" t="0" r="r" b="b"/>
                  <a:pathLst>
                    <a:path w="20" h="20">
                      <a:moveTo>
                        <a:pt x="0" y="7"/>
                      </a:moveTo>
                      <a:lnTo>
                        <a:pt x="11" y="0"/>
                      </a:lnTo>
                    </a:path>
                  </a:pathLst>
                </a:custGeom>
                <a:noFill/>
                <a:ln w="213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404"/>
                <p:cNvSpPr>
                  <a:spLocks/>
                </p:cNvSpPr>
                <p:nvPr/>
              </p:nvSpPr>
              <p:spPr bwMode="auto">
                <a:xfrm>
                  <a:off x="3004041" y="3639590"/>
                  <a:ext cx="271278" cy="290111"/>
                </a:xfrm>
                <a:custGeom>
                  <a:avLst/>
                  <a:gdLst>
                    <a:gd name="T0" fmla="*/ 0 w 427"/>
                    <a:gd name="T1" fmla="*/ 457 h 457"/>
                    <a:gd name="T2" fmla="*/ 426 w 427"/>
                    <a:gd name="T3" fmla="*/ 0 h 457"/>
                  </a:gdLst>
                  <a:ahLst/>
                  <a:cxnLst>
                    <a:cxn ang="0">
                      <a:pos x="T0" y="T1"/>
                    </a:cxn>
                    <a:cxn ang="0">
                      <a:pos x="T2" y="T3"/>
                    </a:cxn>
                  </a:cxnLst>
                  <a:rect l="0" t="0" r="r" b="b"/>
                  <a:pathLst>
                    <a:path w="427" h="457">
                      <a:moveTo>
                        <a:pt x="0" y="457"/>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403"/>
                <p:cNvSpPr>
                  <a:spLocks/>
                </p:cNvSpPr>
                <p:nvPr/>
              </p:nvSpPr>
              <p:spPr bwMode="auto">
                <a:xfrm>
                  <a:off x="3275954" y="3613563"/>
                  <a:ext cx="22236" cy="2539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0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402"/>
                <p:cNvSpPr>
                  <a:spLocks/>
                </p:cNvSpPr>
                <p:nvPr/>
              </p:nvSpPr>
              <p:spPr bwMode="auto">
                <a:xfrm>
                  <a:off x="3299461" y="3613563"/>
                  <a:ext cx="20330" cy="25393"/>
                </a:xfrm>
                <a:custGeom>
                  <a:avLst/>
                  <a:gdLst>
                    <a:gd name="T0" fmla="*/ 0 w 32"/>
                    <a:gd name="T1" fmla="*/ 0 h 40"/>
                    <a:gd name="T2" fmla="*/ 31 w 32"/>
                    <a:gd name="T3" fmla="*/ 40 h 40"/>
                  </a:gdLst>
                  <a:ahLst/>
                  <a:cxnLst>
                    <a:cxn ang="0">
                      <a:pos x="T0" y="T1"/>
                    </a:cxn>
                    <a:cxn ang="0">
                      <a:pos x="T2" y="T3"/>
                    </a:cxn>
                  </a:cxnLst>
                  <a:rect l="0" t="0" r="r" b="b"/>
                  <a:pathLst>
                    <a:path w="32" h="40">
                      <a:moveTo>
                        <a:pt x="0" y="0"/>
                      </a:moveTo>
                      <a:lnTo>
                        <a:pt x="31" y="40"/>
                      </a:lnTo>
                    </a:path>
                  </a:pathLst>
                </a:custGeom>
                <a:noFill/>
                <a:ln w="222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401"/>
                <p:cNvSpPr>
                  <a:spLocks/>
                </p:cNvSpPr>
                <p:nvPr/>
              </p:nvSpPr>
              <p:spPr bwMode="auto">
                <a:xfrm>
                  <a:off x="3320426" y="3639590"/>
                  <a:ext cx="270643" cy="290111"/>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400"/>
                <p:cNvSpPr>
                  <a:spLocks/>
                </p:cNvSpPr>
                <p:nvPr/>
              </p:nvSpPr>
              <p:spPr bwMode="auto">
                <a:xfrm>
                  <a:off x="3591704" y="3930337"/>
                  <a:ext cx="12706" cy="12696"/>
                </a:xfrm>
                <a:custGeom>
                  <a:avLst/>
                  <a:gdLst>
                    <a:gd name="T0" fmla="*/ 0 w 20"/>
                    <a:gd name="T1" fmla="*/ 0 h 20"/>
                    <a:gd name="T2" fmla="*/ 12 w 20"/>
                    <a:gd name="T3" fmla="*/ 7 h 20"/>
                  </a:gdLst>
                  <a:ahLst/>
                  <a:cxnLst>
                    <a:cxn ang="0">
                      <a:pos x="T0" y="T1"/>
                    </a:cxn>
                    <a:cxn ang="0">
                      <a:pos x="T2" y="T3"/>
                    </a:cxn>
                  </a:cxnLst>
                  <a:rect l="0" t="0" r="r" b="b"/>
                  <a:pathLst>
                    <a:path w="20" h="20">
                      <a:moveTo>
                        <a:pt x="0" y="0"/>
                      </a:moveTo>
                      <a:lnTo>
                        <a:pt x="12" y="7"/>
                      </a:lnTo>
                    </a:path>
                  </a:pathLst>
                </a:custGeom>
                <a:noFill/>
                <a:ln w="213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399"/>
                <p:cNvSpPr>
                  <a:spLocks/>
                </p:cNvSpPr>
                <p:nvPr/>
              </p:nvSpPr>
              <p:spPr bwMode="auto">
                <a:xfrm>
                  <a:off x="3600598"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398"/>
                <p:cNvSpPr>
                  <a:spLocks/>
                </p:cNvSpPr>
                <p:nvPr/>
              </p:nvSpPr>
              <p:spPr bwMode="auto">
                <a:xfrm>
                  <a:off x="3591704" y="4586737"/>
                  <a:ext cx="17153" cy="12696"/>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397"/>
                <p:cNvSpPr>
                  <a:spLocks/>
                </p:cNvSpPr>
                <p:nvPr/>
              </p:nvSpPr>
              <p:spPr bwMode="auto">
                <a:xfrm>
                  <a:off x="2995147" y="4600069"/>
                  <a:ext cx="604181" cy="12696"/>
                </a:xfrm>
                <a:custGeom>
                  <a:avLst/>
                  <a:gdLst>
                    <a:gd name="T0" fmla="*/ 0 w 951"/>
                    <a:gd name="T1" fmla="*/ 0 h 20"/>
                    <a:gd name="T2" fmla="*/ 950 w 951"/>
                    <a:gd name="T3" fmla="*/ 0 h 20"/>
                  </a:gdLst>
                  <a:ahLst/>
                  <a:cxnLst>
                    <a:cxn ang="0">
                      <a:pos x="T0" y="T1"/>
                    </a:cxn>
                    <a:cxn ang="0">
                      <a:pos x="T2" y="T3"/>
                    </a:cxn>
                  </a:cxnLst>
                  <a:rect l="0" t="0" r="r" b="b"/>
                  <a:pathLst>
                    <a:path w="951" h="20">
                      <a:moveTo>
                        <a:pt x="0" y="0"/>
                      </a:moveTo>
                      <a:lnTo>
                        <a:pt x="95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396"/>
                <p:cNvSpPr>
                  <a:spLocks/>
                </p:cNvSpPr>
                <p:nvPr/>
              </p:nvSpPr>
              <p:spPr bwMode="auto">
                <a:xfrm>
                  <a:off x="3027547" y="3655461"/>
                  <a:ext cx="543191" cy="917945"/>
                </a:xfrm>
                <a:custGeom>
                  <a:avLst/>
                  <a:gdLst>
                    <a:gd name="T0" fmla="*/ 426 w 855"/>
                    <a:gd name="T1" fmla="*/ 0 h 1446"/>
                    <a:gd name="T2" fmla="*/ 0 w 855"/>
                    <a:gd name="T3" fmla="*/ 457 h 1446"/>
                    <a:gd name="T4" fmla="*/ 0 w 855"/>
                    <a:gd name="T5" fmla="*/ 1446 h 1446"/>
                    <a:gd name="T6" fmla="*/ 855 w 855"/>
                    <a:gd name="T7" fmla="*/ 1446 h 1446"/>
                    <a:gd name="T8" fmla="*/ 855 w 855"/>
                    <a:gd name="T9" fmla="*/ 457 h 1446"/>
                    <a:gd name="T10" fmla="*/ 426 w 855"/>
                    <a:gd name="T11" fmla="*/ 0 h 1446"/>
                  </a:gdLst>
                  <a:ahLst/>
                  <a:cxnLst>
                    <a:cxn ang="0">
                      <a:pos x="T0" y="T1"/>
                    </a:cxn>
                    <a:cxn ang="0">
                      <a:pos x="T2" y="T3"/>
                    </a:cxn>
                    <a:cxn ang="0">
                      <a:pos x="T4" y="T5"/>
                    </a:cxn>
                    <a:cxn ang="0">
                      <a:pos x="T6" y="T7"/>
                    </a:cxn>
                    <a:cxn ang="0">
                      <a:pos x="T8" y="T9"/>
                    </a:cxn>
                    <a:cxn ang="0">
                      <a:pos x="T10" y="T11"/>
                    </a:cxn>
                  </a:cxnLst>
                  <a:rect l="0" t="0" r="r" b="b"/>
                  <a:pathLst>
                    <a:path w="855" h="1446">
                      <a:moveTo>
                        <a:pt x="426" y="0"/>
                      </a:moveTo>
                      <a:lnTo>
                        <a:pt x="0" y="457"/>
                      </a:lnTo>
                      <a:lnTo>
                        <a:pt x="0" y="1446"/>
                      </a:lnTo>
                      <a:lnTo>
                        <a:pt x="855" y="1446"/>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395"/>
                <p:cNvSpPr>
                  <a:spLocks/>
                </p:cNvSpPr>
                <p:nvPr/>
              </p:nvSpPr>
              <p:spPr bwMode="auto">
                <a:xfrm>
                  <a:off x="3299461" y="3655461"/>
                  <a:ext cx="271278" cy="290111"/>
                </a:xfrm>
                <a:custGeom>
                  <a:avLst/>
                  <a:gdLst>
                    <a:gd name="T0" fmla="*/ 426 w 427"/>
                    <a:gd name="T1" fmla="*/ 457 h 457"/>
                    <a:gd name="T2" fmla="*/ 0 w 427"/>
                    <a:gd name="T3" fmla="*/ 0 h 457"/>
                  </a:gdLst>
                  <a:ahLst/>
                  <a:cxnLst>
                    <a:cxn ang="0">
                      <a:pos x="T0" y="T1"/>
                    </a:cxn>
                    <a:cxn ang="0">
                      <a:pos x="T2" y="T3"/>
                    </a:cxn>
                  </a:cxnLst>
                  <a:rect l="0" t="0" r="r" b="b"/>
                  <a:pathLst>
                    <a:path w="427"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394"/>
                <p:cNvSpPr>
                  <a:spLocks/>
                </p:cNvSpPr>
                <p:nvPr/>
              </p:nvSpPr>
              <p:spPr bwMode="auto">
                <a:xfrm>
                  <a:off x="3027547" y="3655461"/>
                  <a:ext cx="270643" cy="290111"/>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393"/>
                <p:cNvSpPr>
                  <a:spLocks/>
                </p:cNvSpPr>
                <p:nvPr/>
              </p:nvSpPr>
              <p:spPr bwMode="auto">
                <a:xfrm>
                  <a:off x="3027547" y="3977313"/>
                  <a:ext cx="378010" cy="404378"/>
                </a:xfrm>
                <a:custGeom>
                  <a:avLst/>
                  <a:gdLst>
                    <a:gd name="T0" fmla="*/ 426 w 595"/>
                    <a:gd name="T1" fmla="*/ 0 h 637"/>
                    <a:gd name="T2" fmla="*/ 0 w 595"/>
                    <a:gd name="T3" fmla="*/ 457 h 637"/>
                    <a:gd name="T4" fmla="*/ 0 w 595"/>
                    <a:gd name="T5" fmla="*/ 637 h 637"/>
                    <a:gd name="T6" fmla="*/ 426 w 595"/>
                    <a:gd name="T7" fmla="*/ 179 h 637"/>
                    <a:gd name="T8" fmla="*/ 595 w 595"/>
                    <a:gd name="T9" fmla="*/ 179 h 637"/>
                    <a:gd name="T10" fmla="*/ 426 w 595"/>
                    <a:gd name="T11" fmla="*/ 0 h 637"/>
                  </a:gdLst>
                  <a:ahLst/>
                  <a:cxnLst>
                    <a:cxn ang="0">
                      <a:pos x="T0" y="T1"/>
                    </a:cxn>
                    <a:cxn ang="0">
                      <a:pos x="T2" y="T3"/>
                    </a:cxn>
                    <a:cxn ang="0">
                      <a:pos x="T4" y="T5"/>
                    </a:cxn>
                    <a:cxn ang="0">
                      <a:pos x="T6" y="T7"/>
                    </a:cxn>
                    <a:cxn ang="0">
                      <a:pos x="T8" y="T9"/>
                    </a:cxn>
                    <a:cxn ang="0">
                      <a:pos x="T10" y="T11"/>
                    </a:cxn>
                  </a:cxnLst>
                  <a:rect l="0" t="0" r="r" b="b"/>
                  <a:pathLst>
                    <a:path w="595" h="637">
                      <a:moveTo>
                        <a:pt x="426" y="0"/>
                      </a:moveTo>
                      <a:lnTo>
                        <a:pt x="0" y="457"/>
                      </a:lnTo>
                      <a:lnTo>
                        <a:pt x="0" y="637"/>
                      </a:lnTo>
                      <a:lnTo>
                        <a:pt x="426" y="179"/>
                      </a:lnTo>
                      <a:lnTo>
                        <a:pt x="595" y="179"/>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392"/>
                <p:cNvSpPr>
                  <a:spLocks/>
                </p:cNvSpPr>
                <p:nvPr/>
              </p:nvSpPr>
              <p:spPr bwMode="auto">
                <a:xfrm>
                  <a:off x="3299461" y="4090945"/>
                  <a:ext cx="271278" cy="288842"/>
                </a:xfrm>
                <a:custGeom>
                  <a:avLst/>
                  <a:gdLst>
                    <a:gd name="T0" fmla="*/ 166 w 427"/>
                    <a:gd name="T1" fmla="*/ 0 h 455"/>
                    <a:gd name="T2" fmla="*/ 0 w 427"/>
                    <a:gd name="T3" fmla="*/ 0 h 455"/>
                    <a:gd name="T4" fmla="*/ 426 w 427"/>
                    <a:gd name="T5" fmla="*/ 455 h 455"/>
                    <a:gd name="T6" fmla="*/ 426 w 427"/>
                    <a:gd name="T7" fmla="*/ 275 h 455"/>
                    <a:gd name="T8" fmla="*/ 166 w 427"/>
                    <a:gd name="T9" fmla="*/ 0 h 455"/>
                  </a:gdLst>
                  <a:ahLst/>
                  <a:cxnLst>
                    <a:cxn ang="0">
                      <a:pos x="T0" y="T1"/>
                    </a:cxn>
                    <a:cxn ang="0">
                      <a:pos x="T2" y="T3"/>
                    </a:cxn>
                    <a:cxn ang="0">
                      <a:pos x="T4" y="T5"/>
                    </a:cxn>
                    <a:cxn ang="0">
                      <a:pos x="T6" y="T7"/>
                    </a:cxn>
                    <a:cxn ang="0">
                      <a:pos x="T8" y="T9"/>
                    </a:cxn>
                  </a:cxnLst>
                  <a:rect l="0" t="0" r="r" b="b"/>
                  <a:pathLst>
                    <a:path w="427" h="455">
                      <a:moveTo>
                        <a:pt x="166" y="0"/>
                      </a:moveTo>
                      <a:lnTo>
                        <a:pt x="0" y="0"/>
                      </a:lnTo>
                      <a:lnTo>
                        <a:pt x="426" y="455"/>
                      </a:lnTo>
                      <a:lnTo>
                        <a:pt x="426" y="275"/>
                      </a:lnTo>
                      <a:lnTo>
                        <a:pt x="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9" name="TextBox 708"/>
              <p:cNvSpPr txBox="1"/>
              <p:nvPr/>
            </p:nvSpPr>
            <p:spPr>
              <a:xfrm>
                <a:off x="3755744" y="2547187"/>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MAJOR</a:t>
                </a:r>
              </a:p>
            </p:txBody>
          </p:sp>
        </p:grpSp>
        <p:grpSp>
          <p:nvGrpSpPr>
            <p:cNvPr id="675" name="Group 674"/>
            <p:cNvGrpSpPr/>
            <p:nvPr/>
          </p:nvGrpSpPr>
          <p:grpSpPr>
            <a:xfrm>
              <a:off x="4660414" y="1917942"/>
              <a:ext cx="673586" cy="1282458"/>
              <a:chOff x="3222694" y="3289542"/>
              <a:chExt cx="673586" cy="1282458"/>
            </a:xfrm>
          </p:grpSpPr>
          <p:sp>
            <p:nvSpPr>
              <p:cNvPr id="288" name="Freeform 390"/>
              <p:cNvSpPr>
                <a:spLocks/>
              </p:cNvSpPr>
              <p:nvPr/>
            </p:nvSpPr>
            <p:spPr bwMode="auto">
              <a:xfrm>
                <a:off x="3238653" y="4263249"/>
                <a:ext cx="17137" cy="12703"/>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389"/>
              <p:cNvSpPr>
                <a:spLocks/>
              </p:cNvSpPr>
              <p:nvPr/>
            </p:nvSpPr>
            <p:spPr bwMode="auto">
              <a:xfrm>
                <a:off x="3247539"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388"/>
              <p:cNvSpPr>
                <a:spLocks/>
              </p:cNvSpPr>
              <p:nvPr/>
            </p:nvSpPr>
            <p:spPr bwMode="auto">
              <a:xfrm>
                <a:off x="3247539" y="3603313"/>
                <a:ext cx="12694" cy="12703"/>
              </a:xfrm>
              <a:custGeom>
                <a:avLst/>
                <a:gdLst>
                  <a:gd name="T0" fmla="*/ 0 w 20"/>
                  <a:gd name="T1" fmla="*/ 11 h 20"/>
                  <a:gd name="T2" fmla="*/ 7 w 20"/>
                  <a:gd name="T3" fmla="*/ 0 h 20"/>
                </a:gdLst>
                <a:ahLst/>
                <a:cxnLst>
                  <a:cxn ang="0">
                    <a:pos x="T0" y="T1"/>
                  </a:cxn>
                  <a:cxn ang="0">
                    <a:pos x="T2" y="T3"/>
                  </a:cxn>
                </a:cxnLst>
                <a:rect l="0" t="0" r="r" b="b"/>
                <a:pathLst>
                  <a:path w="20" h="20">
                    <a:moveTo>
                      <a:pt x="0" y="11"/>
                    </a:moveTo>
                    <a:lnTo>
                      <a:pt x="7"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387"/>
              <p:cNvSpPr>
                <a:spLocks/>
              </p:cNvSpPr>
              <p:nvPr/>
            </p:nvSpPr>
            <p:spPr bwMode="auto">
              <a:xfrm>
                <a:off x="3252616" y="3313043"/>
                <a:ext cx="270377" cy="289635"/>
              </a:xfrm>
              <a:custGeom>
                <a:avLst/>
                <a:gdLst>
                  <a:gd name="T0" fmla="*/ 0 w 426"/>
                  <a:gd name="T1" fmla="*/ 455 h 456"/>
                  <a:gd name="T2" fmla="*/ 426 w 426"/>
                  <a:gd name="T3" fmla="*/ 0 h 456"/>
                </a:gdLst>
                <a:ahLst/>
                <a:cxnLst>
                  <a:cxn ang="0">
                    <a:pos x="T0" y="T1"/>
                  </a:cxn>
                  <a:cxn ang="0">
                    <a:pos x="T2" y="T3"/>
                  </a:cxn>
                </a:cxnLst>
                <a:rect l="0" t="0" r="r" b="b"/>
                <a:pathLst>
                  <a:path w="426" h="456">
                    <a:moveTo>
                      <a:pt x="0" y="455"/>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386"/>
              <p:cNvSpPr>
                <a:spLocks/>
              </p:cNvSpPr>
              <p:nvPr/>
            </p:nvSpPr>
            <p:spPr bwMode="auto">
              <a:xfrm>
                <a:off x="3524897" y="3289542"/>
                <a:ext cx="22849" cy="22231"/>
              </a:xfrm>
              <a:custGeom>
                <a:avLst/>
                <a:gdLst>
                  <a:gd name="T0" fmla="*/ 0 w 36"/>
                  <a:gd name="T1" fmla="*/ 35 h 35"/>
                  <a:gd name="T2" fmla="*/ 36 w 36"/>
                  <a:gd name="T3" fmla="*/ 0 h 35"/>
                </a:gdLst>
                <a:ahLst/>
                <a:cxnLst>
                  <a:cxn ang="0">
                    <a:pos x="T0" y="T1"/>
                  </a:cxn>
                  <a:cxn ang="0">
                    <a:pos x="T2" y="T3"/>
                  </a:cxn>
                </a:cxnLst>
                <a:rect l="0" t="0" r="r" b="b"/>
                <a:pathLst>
                  <a:path w="36" h="35">
                    <a:moveTo>
                      <a:pt x="0" y="35"/>
                    </a:moveTo>
                    <a:lnTo>
                      <a:pt x="36"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385"/>
              <p:cNvSpPr>
                <a:spLocks/>
              </p:cNvSpPr>
              <p:nvPr/>
            </p:nvSpPr>
            <p:spPr bwMode="auto">
              <a:xfrm>
                <a:off x="3548380" y="3289542"/>
                <a:ext cx="22214" cy="22231"/>
              </a:xfrm>
              <a:custGeom>
                <a:avLst/>
                <a:gdLst>
                  <a:gd name="T0" fmla="*/ 0 w 35"/>
                  <a:gd name="T1" fmla="*/ 0 h 35"/>
                  <a:gd name="T2" fmla="*/ 35 w 35"/>
                  <a:gd name="T3" fmla="*/ 35 h 35"/>
                </a:gdLst>
                <a:ahLst/>
                <a:cxnLst>
                  <a:cxn ang="0">
                    <a:pos x="T0" y="T1"/>
                  </a:cxn>
                  <a:cxn ang="0">
                    <a:pos x="T2" y="T3"/>
                  </a:cxn>
                </a:cxnLst>
                <a:rect l="0" t="0" r="r" b="b"/>
                <a:pathLst>
                  <a:path w="35" h="35">
                    <a:moveTo>
                      <a:pt x="0" y="0"/>
                    </a:moveTo>
                    <a:lnTo>
                      <a:pt x="35" y="35"/>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384"/>
              <p:cNvSpPr>
                <a:spLocks/>
              </p:cNvSpPr>
              <p:nvPr/>
            </p:nvSpPr>
            <p:spPr bwMode="auto">
              <a:xfrm>
                <a:off x="3571864" y="3313043"/>
                <a:ext cx="271011" cy="289635"/>
              </a:xfrm>
              <a:custGeom>
                <a:avLst/>
                <a:gdLst>
                  <a:gd name="T0" fmla="*/ 0 w 427"/>
                  <a:gd name="T1" fmla="*/ 0 h 456"/>
                  <a:gd name="T2" fmla="*/ 426 w 427"/>
                  <a:gd name="T3" fmla="*/ 455 h 456"/>
                </a:gdLst>
                <a:ahLst/>
                <a:cxnLst>
                  <a:cxn ang="0">
                    <a:pos x="T0" y="T1"/>
                  </a:cxn>
                  <a:cxn ang="0">
                    <a:pos x="T2" y="T3"/>
                  </a:cxn>
                </a:cxnLst>
                <a:rect l="0" t="0" r="r" b="b"/>
                <a:pathLst>
                  <a:path w="427" h="456">
                    <a:moveTo>
                      <a:pt x="0" y="0"/>
                    </a:moveTo>
                    <a:lnTo>
                      <a:pt x="426" y="455"/>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383"/>
              <p:cNvSpPr>
                <a:spLocks/>
              </p:cNvSpPr>
              <p:nvPr/>
            </p:nvSpPr>
            <p:spPr bwMode="auto">
              <a:xfrm>
                <a:off x="3842875" y="3603313"/>
                <a:ext cx="12694" cy="12703"/>
              </a:xfrm>
              <a:custGeom>
                <a:avLst/>
                <a:gdLst>
                  <a:gd name="T0" fmla="*/ 0 w 20"/>
                  <a:gd name="T1" fmla="*/ 0 h 20"/>
                  <a:gd name="T2" fmla="*/ 6 w 20"/>
                  <a:gd name="T3" fmla="*/ 11 h 20"/>
                </a:gdLst>
                <a:ahLst/>
                <a:cxnLst>
                  <a:cxn ang="0">
                    <a:pos x="T0" y="T1"/>
                  </a:cxn>
                  <a:cxn ang="0">
                    <a:pos x="T2" y="T3"/>
                  </a:cxn>
                </a:cxnLst>
                <a:rect l="0" t="0" r="r" b="b"/>
                <a:pathLst>
                  <a:path w="20" h="20">
                    <a:moveTo>
                      <a:pt x="0" y="0"/>
                    </a:moveTo>
                    <a:lnTo>
                      <a:pt x="6" y="11"/>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382"/>
              <p:cNvSpPr>
                <a:spLocks/>
              </p:cNvSpPr>
              <p:nvPr/>
            </p:nvSpPr>
            <p:spPr bwMode="auto">
              <a:xfrm>
                <a:off x="3848587"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381"/>
              <p:cNvSpPr>
                <a:spLocks/>
              </p:cNvSpPr>
              <p:nvPr/>
            </p:nvSpPr>
            <p:spPr bwMode="auto">
              <a:xfrm>
                <a:off x="3839702" y="4263249"/>
                <a:ext cx="16502" cy="12703"/>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380"/>
              <p:cNvSpPr>
                <a:spLocks/>
              </p:cNvSpPr>
              <p:nvPr/>
            </p:nvSpPr>
            <p:spPr bwMode="auto">
              <a:xfrm>
                <a:off x="3247539" y="4275952"/>
                <a:ext cx="601049" cy="1270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379"/>
              <p:cNvSpPr>
                <a:spLocks/>
              </p:cNvSpPr>
              <p:nvPr/>
            </p:nvSpPr>
            <p:spPr bwMode="auto">
              <a:xfrm>
                <a:off x="3276100" y="3330827"/>
                <a:ext cx="543292" cy="917813"/>
              </a:xfrm>
              <a:custGeom>
                <a:avLst/>
                <a:gdLst>
                  <a:gd name="T0" fmla="*/ 427 w 856"/>
                  <a:gd name="T1" fmla="*/ 0 h 1445"/>
                  <a:gd name="T2" fmla="*/ 0 w 856"/>
                  <a:gd name="T3" fmla="*/ 457 h 1445"/>
                  <a:gd name="T4" fmla="*/ 0 w 856"/>
                  <a:gd name="T5" fmla="*/ 1445 h 1445"/>
                  <a:gd name="T6" fmla="*/ 856 w 856"/>
                  <a:gd name="T7" fmla="*/ 1445 h 1445"/>
                  <a:gd name="T8" fmla="*/ 856 w 856"/>
                  <a:gd name="T9" fmla="*/ 457 h 1445"/>
                  <a:gd name="T10" fmla="*/ 427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7" y="0"/>
                    </a:moveTo>
                    <a:lnTo>
                      <a:pt x="0" y="457"/>
                    </a:lnTo>
                    <a:lnTo>
                      <a:pt x="0" y="1445"/>
                    </a:lnTo>
                    <a:lnTo>
                      <a:pt x="856" y="1445"/>
                    </a:lnTo>
                    <a:lnTo>
                      <a:pt x="856"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378"/>
              <p:cNvSpPr>
                <a:spLocks/>
              </p:cNvSpPr>
              <p:nvPr/>
            </p:nvSpPr>
            <p:spPr bwMode="auto">
              <a:xfrm>
                <a:off x="3548380" y="3330827"/>
                <a:ext cx="270377" cy="290270"/>
              </a:xfrm>
              <a:custGeom>
                <a:avLst/>
                <a:gdLst>
                  <a:gd name="T0" fmla="*/ 426 w 426"/>
                  <a:gd name="T1" fmla="*/ 457 h 457"/>
                  <a:gd name="T2" fmla="*/ 0 w 426"/>
                  <a:gd name="T3" fmla="*/ 0 h 457"/>
                </a:gdLst>
                <a:ahLst/>
                <a:cxnLst>
                  <a:cxn ang="0">
                    <a:pos x="T0" y="T1"/>
                  </a:cxn>
                  <a:cxn ang="0">
                    <a:pos x="T2" y="T3"/>
                  </a:cxn>
                </a:cxnLst>
                <a:rect l="0" t="0" r="r" b="b"/>
                <a:pathLst>
                  <a:path w="426"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377"/>
              <p:cNvSpPr>
                <a:spLocks/>
              </p:cNvSpPr>
              <p:nvPr/>
            </p:nvSpPr>
            <p:spPr bwMode="auto">
              <a:xfrm>
                <a:off x="3276100" y="3330827"/>
                <a:ext cx="271646" cy="290270"/>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376"/>
              <p:cNvSpPr>
                <a:spLocks/>
              </p:cNvSpPr>
              <p:nvPr/>
            </p:nvSpPr>
            <p:spPr bwMode="auto">
              <a:xfrm>
                <a:off x="3276100" y="3738603"/>
                <a:ext cx="380812" cy="406505"/>
              </a:xfrm>
              <a:custGeom>
                <a:avLst/>
                <a:gdLst>
                  <a:gd name="T0" fmla="*/ 427 w 600"/>
                  <a:gd name="T1" fmla="*/ 0 h 640"/>
                  <a:gd name="T2" fmla="*/ 0 w 600"/>
                  <a:gd name="T3" fmla="*/ 455 h 640"/>
                  <a:gd name="T4" fmla="*/ 0 w 600"/>
                  <a:gd name="T5" fmla="*/ 640 h 640"/>
                  <a:gd name="T6" fmla="*/ 427 w 600"/>
                  <a:gd name="T7" fmla="*/ 180 h 640"/>
                  <a:gd name="T8" fmla="*/ 600 w 600"/>
                  <a:gd name="T9" fmla="*/ 180 h 640"/>
                  <a:gd name="T10" fmla="*/ 427 w 600"/>
                  <a:gd name="T11" fmla="*/ 0 h 640"/>
                </a:gdLst>
                <a:ahLst/>
                <a:cxnLst>
                  <a:cxn ang="0">
                    <a:pos x="T0" y="T1"/>
                  </a:cxn>
                  <a:cxn ang="0">
                    <a:pos x="T2" y="T3"/>
                  </a:cxn>
                  <a:cxn ang="0">
                    <a:pos x="T4" y="T5"/>
                  </a:cxn>
                  <a:cxn ang="0">
                    <a:pos x="T6" y="T7"/>
                  </a:cxn>
                  <a:cxn ang="0">
                    <a:pos x="T8" y="T9"/>
                  </a:cxn>
                  <a:cxn ang="0">
                    <a:pos x="T10" y="T11"/>
                  </a:cxn>
                </a:cxnLst>
                <a:rect l="0" t="0" r="r" b="b"/>
                <a:pathLst>
                  <a:path w="600" h="640">
                    <a:moveTo>
                      <a:pt x="427" y="0"/>
                    </a:moveTo>
                    <a:lnTo>
                      <a:pt x="0" y="455"/>
                    </a:lnTo>
                    <a:lnTo>
                      <a:pt x="0" y="640"/>
                    </a:lnTo>
                    <a:lnTo>
                      <a:pt x="427" y="180"/>
                    </a:lnTo>
                    <a:lnTo>
                      <a:pt x="600" y="180"/>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375"/>
              <p:cNvSpPr>
                <a:spLocks/>
              </p:cNvSpPr>
              <p:nvPr/>
            </p:nvSpPr>
            <p:spPr bwMode="auto">
              <a:xfrm>
                <a:off x="3547746" y="3854838"/>
                <a:ext cx="270377" cy="290270"/>
              </a:xfrm>
              <a:custGeom>
                <a:avLst/>
                <a:gdLst>
                  <a:gd name="T0" fmla="*/ 171 w 426"/>
                  <a:gd name="T1" fmla="*/ 0 h 457"/>
                  <a:gd name="T2" fmla="*/ 0 w 426"/>
                  <a:gd name="T3" fmla="*/ 0 h 457"/>
                  <a:gd name="T4" fmla="*/ 426 w 426"/>
                  <a:gd name="T5" fmla="*/ 457 h 457"/>
                  <a:gd name="T6" fmla="*/ 426 w 426"/>
                  <a:gd name="T7" fmla="*/ 272 h 457"/>
                  <a:gd name="T8" fmla="*/ 171 w 426"/>
                  <a:gd name="T9" fmla="*/ 0 h 457"/>
                </a:gdLst>
                <a:ahLst/>
                <a:cxnLst>
                  <a:cxn ang="0">
                    <a:pos x="T0" y="T1"/>
                  </a:cxn>
                  <a:cxn ang="0">
                    <a:pos x="T2" y="T3"/>
                  </a:cxn>
                  <a:cxn ang="0">
                    <a:pos x="T4" y="T5"/>
                  </a:cxn>
                  <a:cxn ang="0">
                    <a:pos x="T6" y="T7"/>
                  </a:cxn>
                  <a:cxn ang="0">
                    <a:pos x="T8" y="T9"/>
                  </a:cxn>
                </a:cxnLst>
                <a:rect l="0" t="0" r="r" b="b"/>
                <a:pathLst>
                  <a:path w="426" h="457">
                    <a:moveTo>
                      <a:pt x="171" y="0"/>
                    </a:moveTo>
                    <a:lnTo>
                      <a:pt x="0" y="0"/>
                    </a:lnTo>
                    <a:lnTo>
                      <a:pt x="426" y="457"/>
                    </a:lnTo>
                    <a:lnTo>
                      <a:pt x="426" y="272"/>
                    </a:lnTo>
                    <a:lnTo>
                      <a:pt x="1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374"/>
              <p:cNvSpPr>
                <a:spLocks/>
              </p:cNvSpPr>
              <p:nvPr/>
            </p:nvSpPr>
            <p:spPr bwMode="auto">
              <a:xfrm>
                <a:off x="3283081" y="3588069"/>
                <a:ext cx="316074" cy="339813"/>
              </a:xfrm>
              <a:custGeom>
                <a:avLst/>
                <a:gdLst>
                  <a:gd name="T0" fmla="*/ 425 w 498"/>
                  <a:gd name="T1" fmla="*/ 0 h 535"/>
                  <a:gd name="T2" fmla="*/ 0 w 498"/>
                  <a:gd name="T3" fmla="*/ 455 h 535"/>
                  <a:gd name="T4" fmla="*/ 0 w 498"/>
                  <a:gd name="T5" fmla="*/ 535 h 535"/>
                  <a:gd name="T6" fmla="*/ 425 w 498"/>
                  <a:gd name="T7" fmla="*/ 75 h 535"/>
                  <a:gd name="T8" fmla="*/ 497 w 498"/>
                  <a:gd name="T9" fmla="*/ 75 h 535"/>
                  <a:gd name="T10" fmla="*/ 425 w 498"/>
                  <a:gd name="T11" fmla="*/ 0 h 535"/>
                </a:gdLst>
                <a:ahLst/>
                <a:cxnLst>
                  <a:cxn ang="0">
                    <a:pos x="T0" y="T1"/>
                  </a:cxn>
                  <a:cxn ang="0">
                    <a:pos x="T2" y="T3"/>
                  </a:cxn>
                  <a:cxn ang="0">
                    <a:pos x="T4" y="T5"/>
                  </a:cxn>
                  <a:cxn ang="0">
                    <a:pos x="T6" y="T7"/>
                  </a:cxn>
                  <a:cxn ang="0">
                    <a:pos x="T8" y="T9"/>
                  </a:cxn>
                  <a:cxn ang="0">
                    <a:pos x="T10" y="T11"/>
                  </a:cxn>
                </a:cxnLst>
                <a:rect l="0" t="0" r="r" b="b"/>
                <a:pathLst>
                  <a:path w="498" h="535">
                    <a:moveTo>
                      <a:pt x="425" y="0"/>
                    </a:moveTo>
                    <a:lnTo>
                      <a:pt x="0" y="455"/>
                    </a:lnTo>
                    <a:lnTo>
                      <a:pt x="0" y="535"/>
                    </a:lnTo>
                    <a:lnTo>
                      <a:pt x="425" y="75"/>
                    </a:lnTo>
                    <a:lnTo>
                      <a:pt x="497" y="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373"/>
              <p:cNvSpPr>
                <a:spLocks/>
              </p:cNvSpPr>
              <p:nvPr/>
            </p:nvSpPr>
            <p:spPr bwMode="auto">
              <a:xfrm>
                <a:off x="3553458" y="3636977"/>
                <a:ext cx="271011" cy="289635"/>
              </a:xfrm>
              <a:custGeom>
                <a:avLst/>
                <a:gdLst>
                  <a:gd name="T0" fmla="*/ 72 w 427"/>
                  <a:gd name="T1" fmla="*/ 0 h 456"/>
                  <a:gd name="T2" fmla="*/ 0 w 427"/>
                  <a:gd name="T3" fmla="*/ 0 h 456"/>
                  <a:gd name="T4" fmla="*/ 427 w 427"/>
                  <a:gd name="T5" fmla="*/ 455 h 456"/>
                  <a:gd name="T6" fmla="*/ 427 w 427"/>
                  <a:gd name="T7" fmla="*/ 380 h 456"/>
                  <a:gd name="T8" fmla="*/ 72 w 427"/>
                  <a:gd name="T9" fmla="*/ 0 h 456"/>
                </a:gdLst>
                <a:ahLst/>
                <a:cxnLst>
                  <a:cxn ang="0">
                    <a:pos x="T0" y="T1"/>
                  </a:cxn>
                  <a:cxn ang="0">
                    <a:pos x="T2" y="T3"/>
                  </a:cxn>
                  <a:cxn ang="0">
                    <a:pos x="T4" y="T5"/>
                  </a:cxn>
                  <a:cxn ang="0">
                    <a:pos x="T6" y="T7"/>
                  </a:cxn>
                  <a:cxn ang="0">
                    <a:pos x="T8" y="T9"/>
                  </a:cxn>
                </a:cxnLst>
                <a:rect l="0" t="0" r="r" b="b"/>
                <a:pathLst>
                  <a:path w="427" h="456">
                    <a:moveTo>
                      <a:pt x="72" y="0"/>
                    </a:moveTo>
                    <a:lnTo>
                      <a:pt x="0" y="0"/>
                    </a:lnTo>
                    <a:lnTo>
                      <a:pt x="427" y="455"/>
                    </a:lnTo>
                    <a:lnTo>
                      <a:pt x="427" y="38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0" name="TextBox 709"/>
              <p:cNvSpPr txBox="1"/>
              <p:nvPr/>
            </p:nvSpPr>
            <p:spPr>
              <a:xfrm>
                <a:off x="3222694" y="4295001"/>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LIEUTENANT COLONEL</a:t>
                </a:r>
              </a:p>
            </p:txBody>
          </p:sp>
        </p:grpSp>
        <p:grpSp>
          <p:nvGrpSpPr>
            <p:cNvPr id="676" name="Group 675"/>
            <p:cNvGrpSpPr/>
            <p:nvPr/>
          </p:nvGrpSpPr>
          <p:grpSpPr>
            <a:xfrm>
              <a:off x="5647802" y="1901997"/>
              <a:ext cx="676798" cy="1196003"/>
              <a:chOff x="4311003" y="3306827"/>
              <a:chExt cx="676798" cy="1196003"/>
            </a:xfrm>
          </p:grpSpPr>
          <p:sp>
            <p:nvSpPr>
              <p:cNvPr id="340" name="Freeform 338"/>
              <p:cNvSpPr>
                <a:spLocks/>
              </p:cNvSpPr>
              <p:nvPr/>
            </p:nvSpPr>
            <p:spPr bwMode="auto">
              <a:xfrm>
                <a:off x="4311003" y="4279729"/>
                <a:ext cx="16494" cy="12693"/>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337"/>
              <p:cNvSpPr>
                <a:spLocks/>
              </p:cNvSpPr>
              <p:nvPr/>
            </p:nvSpPr>
            <p:spPr bwMode="auto">
              <a:xfrm>
                <a:off x="4319884"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336"/>
              <p:cNvSpPr>
                <a:spLocks/>
              </p:cNvSpPr>
              <p:nvPr/>
            </p:nvSpPr>
            <p:spPr bwMode="auto">
              <a:xfrm>
                <a:off x="4319884" y="3620339"/>
                <a:ext cx="12688" cy="12693"/>
              </a:xfrm>
              <a:custGeom>
                <a:avLst/>
                <a:gdLst>
                  <a:gd name="T0" fmla="*/ 0 w 20"/>
                  <a:gd name="T1" fmla="*/ 11 h 20"/>
                  <a:gd name="T2" fmla="*/ 6 w 20"/>
                  <a:gd name="T3" fmla="*/ 0 h 20"/>
                </a:gdLst>
                <a:ahLst/>
                <a:cxnLst>
                  <a:cxn ang="0">
                    <a:pos x="T0" y="T1"/>
                  </a:cxn>
                  <a:cxn ang="0">
                    <a:pos x="T2" y="T3"/>
                  </a:cxn>
                </a:cxnLst>
                <a:rect l="0" t="0" r="r" b="b"/>
                <a:pathLst>
                  <a:path w="20" h="20">
                    <a:moveTo>
                      <a:pt x="0" y="11"/>
                    </a:moveTo>
                    <a:lnTo>
                      <a:pt x="6"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335"/>
              <p:cNvSpPr>
                <a:spLocks/>
              </p:cNvSpPr>
              <p:nvPr/>
            </p:nvSpPr>
            <p:spPr bwMode="auto">
              <a:xfrm>
                <a:off x="4325594" y="3330309"/>
                <a:ext cx="270878" cy="289396"/>
              </a:xfrm>
              <a:custGeom>
                <a:avLst/>
                <a:gdLst>
                  <a:gd name="T0" fmla="*/ 0 w 427"/>
                  <a:gd name="T1" fmla="*/ 455 h 456"/>
                  <a:gd name="T2" fmla="*/ 427 w 427"/>
                  <a:gd name="T3" fmla="*/ 0 h 456"/>
                </a:gdLst>
                <a:ahLst/>
                <a:cxnLst>
                  <a:cxn ang="0">
                    <a:pos x="T0" y="T1"/>
                  </a:cxn>
                  <a:cxn ang="0">
                    <a:pos x="T2" y="T3"/>
                  </a:cxn>
                </a:cxnLst>
                <a:rect l="0" t="0" r="r" b="b"/>
                <a:pathLst>
                  <a:path w="427" h="456">
                    <a:moveTo>
                      <a:pt x="0" y="455"/>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334"/>
              <p:cNvSpPr>
                <a:spLocks/>
              </p:cNvSpPr>
              <p:nvPr/>
            </p:nvSpPr>
            <p:spPr bwMode="auto">
              <a:xfrm>
                <a:off x="4597106" y="3306827"/>
                <a:ext cx="22203" cy="2221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333"/>
              <p:cNvSpPr>
                <a:spLocks/>
              </p:cNvSpPr>
              <p:nvPr/>
            </p:nvSpPr>
            <p:spPr bwMode="auto">
              <a:xfrm>
                <a:off x="4620578" y="3306827"/>
                <a:ext cx="23472" cy="22212"/>
              </a:xfrm>
              <a:custGeom>
                <a:avLst/>
                <a:gdLst>
                  <a:gd name="T0" fmla="*/ 0 w 37"/>
                  <a:gd name="T1" fmla="*/ 0 h 35"/>
                  <a:gd name="T2" fmla="*/ 37 w 37"/>
                  <a:gd name="T3" fmla="*/ 35 h 35"/>
                </a:gdLst>
                <a:ahLst/>
                <a:cxnLst>
                  <a:cxn ang="0">
                    <a:pos x="T0" y="T1"/>
                  </a:cxn>
                  <a:cxn ang="0">
                    <a:pos x="T2" y="T3"/>
                  </a:cxn>
                </a:cxnLst>
                <a:rect l="0" t="0" r="r" b="b"/>
                <a:pathLst>
                  <a:path w="37" h="35">
                    <a:moveTo>
                      <a:pt x="0" y="0"/>
                    </a:moveTo>
                    <a:lnTo>
                      <a:pt x="37" y="35"/>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332"/>
              <p:cNvSpPr>
                <a:spLocks/>
              </p:cNvSpPr>
              <p:nvPr/>
            </p:nvSpPr>
            <p:spPr bwMode="auto">
              <a:xfrm>
                <a:off x="4644684" y="3330309"/>
                <a:ext cx="269609" cy="289396"/>
              </a:xfrm>
              <a:custGeom>
                <a:avLst/>
                <a:gdLst>
                  <a:gd name="T0" fmla="*/ 0 w 425"/>
                  <a:gd name="T1" fmla="*/ 0 h 456"/>
                  <a:gd name="T2" fmla="*/ 425 w 425"/>
                  <a:gd name="T3" fmla="*/ 455 h 456"/>
                </a:gdLst>
                <a:ahLst/>
                <a:cxnLst>
                  <a:cxn ang="0">
                    <a:pos x="T0" y="T1"/>
                  </a:cxn>
                  <a:cxn ang="0">
                    <a:pos x="T2" y="T3"/>
                  </a:cxn>
                </a:cxnLst>
                <a:rect l="0" t="0" r="r" b="b"/>
                <a:pathLst>
                  <a:path w="425" h="456">
                    <a:moveTo>
                      <a:pt x="0" y="0"/>
                    </a:moveTo>
                    <a:lnTo>
                      <a:pt x="425" y="455"/>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331"/>
              <p:cNvSpPr>
                <a:spLocks/>
              </p:cNvSpPr>
              <p:nvPr/>
            </p:nvSpPr>
            <p:spPr bwMode="auto">
              <a:xfrm>
                <a:off x="4914928" y="3620339"/>
                <a:ext cx="12688" cy="12693"/>
              </a:xfrm>
              <a:custGeom>
                <a:avLst/>
                <a:gdLst>
                  <a:gd name="T0" fmla="*/ 0 w 20"/>
                  <a:gd name="T1" fmla="*/ 0 h 20"/>
                  <a:gd name="T2" fmla="*/ 10 w 20"/>
                  <a:gd name="T3" fmla="*/ 11 h 20"/>
                </a:gdLst>
                <a:ahLst/>
                <a:cxnLst>
                  <a:cxn ang="0">
                    <a:pos x="T0" y="T1"/>
                  </a:cxn>
                  <a:cxn ang="0">
                    <a:pos x="T2" y="T3"/>
                  </a:cxn>
                </a:cxnLst>
                <a:rect l="0" t="0" r="r" b="b"/>
                <a:pathLst>
                  <a:path w="20" h="20">
                    <a:moveTo>
                      <a:pt x="0" y="0"/>
                    </a:moveTo>
                    <a:lnTo>
                      <a:pt x="10" y="11"/>
                    </a:lnTo>
                  </a:path>
                </a:pathLst>
              </a:custGeom>
              <a:noFill/>
              <a:ln w="221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330"/>
              <p:cNvSpPr>
                <a:spLocks/>
              </p:cNvSpPr>
              <p:nvPr/>
            </p:nvSpPr>
            <p:spPr bwMode="auto">
              <a:xfrm>
                <a:off x="4921906"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329"/>
              <p:cNvSpPr>
                <a:spLocks/>
              </p:cNvSpPr>
              <p:nvPr/>
            </p:nvSpPr>
            <p:spPr bwMode="auto">
              <a:xfrm>
                <a:off x="4913025" y="4279729"/>
                <a:ext cx="17128" cy="12693"/>
              </a:xfrm>
              <a:custGeom>
                <a:avLst/>
                <a:gdLst>
                  <a:gd name="T0" fmla="*/ 0 w 27"/>
                  <a:gd name="T1" fmla="*/ 0 h 20"/>
                  <a:gd name="T2" fmla="*/ 27 w 27"/>
                  <a:gd name="T3" fmla="*/ 0 h 20"/>
                </a:gdLst>
                <a:ahLst/>
                <a:cxnLst>
                  <a:cxn ang="0">
                    <a:pos x="T0" y="T1"/>
                  </a:cxn>
                  <a:cxn ang="0">
                    <a:pos x="T2" y="T3"/>
                  </a:cxn>
                </a:cxnLst>
                <a:rect l="0" t="0" r="r" b="b"/>
                <a:pathLst>
                  <a:path w="27" h="20">
                    <a:moveTo>
                      <a:pt x="0" y="0"/>
                    </a:moveTo>
                    <a:lnTo>
                      <a:pt x="27"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328"/>
              <p:cNvSpPr>
                <a:spLocks/>
              </p:cNvSpPr>
              <p:nvPr/>
            </p:nvSpPr>
            <p:spPr bwMode="auto">
              <a:xfrm>
                <a:off x="4319884" y="4292422"/>
                <a:ext cx="600753" cy="1269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327"/>
              <p:cNvSpPr>
                <a:spLocks/>
              </p:cNvSpPr>
              <p:nvPr/>
            </p:nvSpPr>
            <p:spPr bwMode="auto">
              <a:xfrm>
                <a:off x="4349066" y="3321058"/>
                <a:ext cx="542391" cy="917054"/>
              </a:xfrm>
              <a:custGeom>
                <a:avLst/>
                <a:gdLst>
                  <a:gd name="T0" fmla="*/ 425 w 855"/>
                  <a:gd name="T1" fmla="*/ 0 h 1445"/>
                  <a:gd name="T2" fmla="*/ 0 w 855"/>
                  <a:gd name="T3" fmla="*/ 457 h 1445"/>
                  <a:gd name="T4" fmla="*/ 0 w 855"/>
                  <a:gd name="T5" fmla="*/ 1445 h 1445"/>
                  <a:gd name="T6" fmla="*/ 855 w 855"/>
                  <a:gd name="T7" fmla="*/ 1445 h 1445"/>
                  <a:gd name="T8" fmla="*/ 855 w 855"/>
                  <a:gd name="T9" fmla="*/ 457 h 1445"/>
                  <a:gd name="T10" fmla="*/ 425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5" y="0"/>
                    </a:moveTo>
                    <a:lnTo>
                      <a:pt x="0" y="457"/>
                    </a:lnTo>
                    <a:lnTo>
                      <a:pt x="0" y="1445"/>
                    </a:lnTo>
                    <a:lnTo>
                      <a:pt x="855" y="1445"/>
                    </a:lnTo>
                    <a:lnTo>
                      <a:pt x="855" y="457"/>
                    </a:lnTo>
                    <a:lnTo>
                      <a:pt x="4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326"/>
              <p:cNvSpPr>
                <a:spLocks/>
              </p:cNvSpPr>
              <p:nvPr/>
            </p:nvSpPr>
            <p:spPr bwMode="auto">
              <a:xfrm>
                <a:off x="4620578" y="3348078"/>
                <a:ext cx="270878" cy="290030"/>
              </a:xfrm>
              <a:custGeom>
                <a:avLst/>
                <a:gdLst>
                  <a:gd name="T0" fmla="*/ 427 w 427"/>
                  <a:gd name="T1" fmla="*/ 457 h 457"/>
                  <a:gd name="T2" fmla="*/ 0 w 427"/>
                  <a:gd name="T3" fmla="*/ 0 h 457"/>
                </a:gdLst>
                <a:ahLst/>
                <a:cxnLst>
                  <a:cxn ang="0">
                    <a:pos x="T0" y="T1"/>
                  </a:cxn>
                  <a:cxn ang="0">
                    <a:pos x="T2" y="T3"/>
                  </a:cxn>
                </a:cxnLst>
                <a:rect l="0" t="0" r="r" b="b"/>
                <a:pathLst>
                  <a:path w="427"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325"/>
              <p:cNvSpPr>
                <a:spLocks/>
              </p:cNvSpPr>
              <p:nvPr/>
            </p:nvSpPr>
            <p:spPr bwMode="auto">
              <a:xfrm>
                <a:off x="4349066" y="3348078"/>
                <a:ext cx="270244" cy="290030"/>
              </a:xfrm>
              <a:custGeom>
                <a:avLst/>
                <a:gdLst>
                  <a:gd name="T0" fmla="*/ 425 w 426"/>
                  <a:gd name="T1" fmla="*/ 0 h 457"/>
                  <a:gd name="T2" fmla="*/ 0 w 426"/>
                  <a:gd name="T3" fmla="*/ 457 h 457"/>
                </a:gdLst>
                <a:ahLst/>
                <a:cxnLst>
                  <a:cxn ang="0">
                    <a:pos x="T0" y="T1"/>
                  </a:cxn>
                  <a:cxn ang="0">
                    <a:pos x="T2" y="T3"/>
                  </a:cxn>
                </a:cxnLst>
                <a:rect l="0" t="0" r="r" b="b"/>
                <a:pathLst>
                  <a:path w="426" h="457">
                    <a:moveTo>
                      <a:pt x="425"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324"/>
              <p:cNvSpPr>
                <a:spLocks/>
              </p:cNvSpPr>
              <p:nvPr/>
            </p:nvSpPr>
            <p:spPr bwMode="auto">
              <a:xfrm>
                <a:off x="4349066" y="3797403"/>
                <a:ext cx="377453" cy="402996"/>
              </a:xfrm>
              <a:custGeom>
                <a:avLst/>
                <a:gdLst>
                  <a:gd name="T0" fmla="*/ 425 w 595"/>
                  <a:gd name="T1" fmla="*/ 0 h 635"/>
                  <a:gd name="T2" fmla="*/ 0 w 595"/>
                  <a:gd name="T3" fmla="*/ 455 h 635"/>
                  <a:gd name="T4" fmla="*/ 0 w 595"/>
                  <a:gd name="T5" fmla="*/ 635 h 635"/>
                  <a:gd name="T6" fmla="*/ 425 w 595"/>
                  <a:gd name="T7" fmla="*/ 175 h 635"/>
                  <a:gd name="T8" fmla="*/ 595 w 595"/>
                  <a:gd name="T9" fmla="*/ 175 h 635"/>
                  <a:gd name="T10" fmla="*/ 425 w 595"/>
                  <a:gd name="T11" fmla="*/ 0 h 635"/>
                </a:gdLst>
                <a:ahLst/>
                <a:cxnLst>
                  <a:cxn ang="0">
                    <a:pos x="T0" y="T1"/>
                  </a:cxn>
                  <a:cxn ang="0">
                    <a:pos x="T2" y="T3"/>
                  </a:cxn>
                  <a:cxn ang="0">
                    <a:pos x="T4" y="T5"/>
                  </a:cxn>
                  <a:cxn ang="0">
                    <a:pos x="T6" y="T7"/>
                  </a:cxn>
                  <a:cxn ang="0">
                    <a:pos x="T8" y="T9"/>
                  </a:cxn>
                  <a:cxn ang="0">
                    <a:pos x="T10" y="T11"/>
                  </a:cxn>
                </a:cxnLst>
                <a:rect l="0" t="0" r="r" b="b"/>
                <a:pathLst>
                  <a:path w="595" h="635">
                    <a:moveTo>
                      <a:pt x="425" y="0"/>
                    </a:moveTo>
                    <a:lnTo>
                      <a:pt x="0" y="455"/>
                    </a:lnTo>
                    <a:lnTo>
                      <a:pt x="0" y="635"/>
                    </a:lnTo>
                    <a:lnTo>
                      <a:pt x="425" y="175"/>
                    </a:lnTo>
                    <a:lnTo>
                      <a:pt x="595" y="1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323"/>
              <p:cNvSpPr>
                <a:spLocks/>
              </p:cNvSpPr>
              <p:nvPr/>
            </p:nvSpPr>
            <p:spPr bwMode="auto">
              <a:xfrm>
                <a:off x="4620578" y="3910369"/>
                <a:ext cx="270878" cy="290030"/>
              </a:xfrm>
              <a:custGeom>
                <a:avLst/>
                <a:gdLst>
                  <a:gd name="T0" fmla="*/ 167 w 427"/>
                  <a:gd name="T1" fmla="*/ 0 h 457"/>
                  <a:gd name="T2" fmla="*/ 0 w 427"/>
                  <a:gd name="T3" fmla="*/ 0 h 457"/>
                  <a:gd name="T4" fmla="*/ 427 w 427"/>
                  <a:gd name="T5" fmla="*/ 457 h 457"/>
                  <a:gd name="T6" fmla="*/ 427 w 427"/>
                  <a:gd name="T7" fmla="*/ 277 h 457"/>
                  <a:gd name="T8" fmla="*/ 167 w 427"/>
                  <a:gd name="T9" fmla="*/ 0 h 457"/>
                </a:gdLst>
                <a:ahLst/>
                <a:cxnLst>
                  <a:cxn ang="0">
                    <a:pos x="T0" y="T1"/>
                  </a:cxn>
                  <a:cxn ang="0">
                    <a:pos x="T2" y="T3"/>
                  </a:cxn>
                  <a:cxn ang="0">
                    <a:pos x="T4" y="T5"/>
                  </a:cxn>
                  <a:cxn ang="0">
                    <a:pos x="T6" y="T7"/>
                  </a:cxn>
                  <a:cxn ang="0">
                    <a:pos x="T8" y="T9"/>
                  </a:cxn>
                </a:cxnLst>
                <a:rect l="0" t="0" r="r" b="b"/>
                <a:pathLst>
                  <a:path w="427" h="457">
                    <a:moveTo>
                      <a:pt x="167" y="0"/>
                    </a:moveTo>
                    <a:lnTo>
                      <a:pt x="0" y="0"/>
                    </a:lnTo>
                    <a:lnTo>
                      <a:pt x="427" y="457"/>
                    </a:lnTo>
                    <a:lnTo>
                      <a:pt x="427" y="277"/>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322"/>
              <p:cNvSpPr>
                <a:spLocks/>
              </p:cNvSpPr>
              <p:nvPr/>
            </p:nvSpPr>
            <p:spPr bwMode="auto">
              <a:xfrm>
                <a:off x="4355409" y="3646994"/>
                <a:ext cx="314016" cy="336359"/>
              </a:xfrm>
              <a:custGeom>
                <a:avLst/>
                <a:gdLst>
                  <a:gd name="T0" fmla="*/ 425 w 495"/>
                  <a:gd name="T1" fmla="*/ 0 h 530"/>
                  <a:gd name="T2" fmla="*/ 0 w 495"/>
                  <a:gd name="T3" fmla="*/ 457 h 530"/>
                  <a:gd name="T4" fmla="*/ 0 w 495"/>
                  <a:gd name="T5" fmla="*/ 530 h 530"/>
                  <a:gd name="T6" fmla="*/ 425 w 495"/>
                  <a:gd name="T7" fmla="*/ 72 h 530"/>
                  <a:gd name="T8" fmla="*/ 495 w 495"/>
                  <a:gd name="T9" fmla="*/ 72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7"/>
                    </a:lnTo>
                    <a:lnTo>
                      <a:pt x="0" y="530"/>
                    </a:lnTo>
                    <a:lnTo>
                      <a:pt x="425" y="72"/>
                    </a:lnTo>
                    <a:lnTo>
                      <a:pt x="495" y="72"/>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321"/>
              <p:cNvSpPr>
                <a:spLocks/>
              </p:cNvSpPr>
              <p:nvPr/>
            </p:nvSpPr>
            <p:spPr bwMode="auto">
              <a:xfrm>
                <a:off x="4626288" y="3666302"/>
                <a:ext cx="270244" cy="290030"/>
              </a:xfrm>
              <a:custGeom>
                <a:avLst/>
                <a:gdLst>
                  <a:gd name="T0" fmla="*/ 65 w 426"/>
                  <a:gd name="T1" fmla="*/ 0 h 457"/>
                  <a:gd name="T2" fmla="*/ 0 w 426"/>
                  <a:gd name="T3" fmla="*/ 0 h 457"/>
                  <a:gd name="T4" fmla="*/ 425 w 426"/>
                  <a:gd name="T5" fmla="*/ 456 h 457"/>
                  <a:gd name="T6" fmla="*/ 425 w 426"/>
                  <a:gd name="T7" fmla="*/ 383 h 457"/>
                  <a:gd name="T8" fmla="*/ 65 w 426"/>
                  <a:gd name="T9" fmla="*/ 0 h 457"/>
                </a:gdLst>
                <a:ahLst/>
                <a:cxnLst>
                  <a:cxn ang="0">
                    <a:pos x="T0" y="T1"/>
                  </a:cxn>
                  <a:cxn ang="0">
                    <a:pos x="T2" y="T3"/>
                  </a:cxn>
                  <a:cxn ang="0">
                    <a:pos x="T4" y="T5"/>
                  </a:cxn>
                  <a:cxn ang="0">
                    <a:pos x="T6" y="T7"/>
                  </a:cxn>
                  <a:cxn ang="0">
                    <a:pos x="T8" y="T9"/>
                  </a:cxn>
                </a:cxnLst>
                <a:rect l="0" t="0" r="r" b="b"/>
                <a:pathLst>
                  <a:path w="426"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320"/>
              <p:cNvSpPr>
                <a:spLocks/>
              </p:cNvSpPr>
              <p:nvPr/>
            </p:nvSpPr>
            <p:spPr bwMode="auto">
              <a:xfrm>
                <a:off x="4355409" y="3493411"/>
                <a:ext cx="314016" cy="336359"/>
              </a:xfrm>
              <a:custGeom>
                <a:avLst/>
                <a:gdLst>
                  <a:gd name="T0" fmla="*/ 425 w 495"/>
                  <a:gd name="T1" fmla="*/ 0 h 530"/>
                  <a:gd name="T2" fmla="*/ 0 w 495"/>
                  <a:gd name="T3" fmla="*/ 456 h 530"/>
                  <a:gd name="T4" fmla="*/ 0 w 495"/>
                  <a:gd name="T5" fmla="*/ 530 h 530"/>
                  <a:gd name="T6" fmla="*/ 425 w 495"/>
                  <a:gd name="T7" fmla="*/ 71 h 530"/>
                  <a:gd name="T8" fmla="*/ 495 w 495"/>
                  <a:gd name="T9" fmla="*/ 71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6"/>
                    </a:lnTo>
                    <a:lnTo>
                      <a:pt x="0" y="530"/>
                    </a:lnTo>
                    <a:lnTo>
                      <a:pt x="425" y="71"/>
                    </a:lnTo>
                    <a:lnTo>
                      <a:pt x="495" y="71"/>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319"/>
              <p:cNvSpPr>
                <a:spLocks/>
              </p:cNvSpPr>
              <p:nvPr/>
            </p:nvSpPr>
            <p:spPr bwMode="auto">
              <a:xfrm>
                <a:off x="4626288" y="3539740"/>
                <a:ext cx="270244" cy="289396"/>
              </a:xfrm>
              <a:custGeom>
                <a:avLst/>
                <a:gdLst>
                  <a:gd name="T0" fmla="*/ 65 w 426"/>
                  <a:gd name="T1" fmla="*/ 0 h 456"/>
                  <a:gd name="T2" fmla="*/ 0 w 426"/>
                  <a:gd name="T3" fmla="*/ 0 h 456"/>
                  <a:gd name="T4" fmla="*/ 425 w 426"/>
                  <a:gd name="T5" fmla="*/ 455 h 456"/>
                  <a:gd name="T6" fmla="*/ 425 w 426"/>
                  <a:gd name="T7" fmla="*/ 385 h 456"/>
                  <a:gd name="T8" fmla="*/ 65 w 426"/>
                  <a:gd name="T9" fmla="*/ 0 h 456"/>
                </a:gdLst>
                <a:ahLst/>
                <a:cxnLst>
                  <a:cxn ang="0">
                    <a:pos x="T0" y="T1"/>
                  </a:cxn>
                  <a:cxn ang="0">
                    <a:pos x="T2" y="T3"/>
                  </a:cxn>
                  <a:cxn ang="0">
                    <a:pos x="T4" y="T5"/>
                  </a:cxn>
                  <a:cxn ang="0">
                    <a:pos x="T6" y="T7"/>
                  </a:cxn>
                  <a:cxn ang="0">
                    <a:pos x="T8" y="T9"/>
                  </a:cxn>
                </a:cxnLst>
                <a:rect l="0" t="0" r="r" b="b"/>
                <a:pathLst>
                  <a:path w="426" h="456">
                    <a:moveTo>
                      <a:pt x="65" y="0"/>
                    </a:moveTo>
                    <a:lnTo>
                      <a:pt x="0" y="0"/>
                    </a:lnTo>
                    <a:lnTo>
                      <a:pt x="425" y="455"/>
                    </a:lnTo>
                    <a:lnTo>
                      <a:pt x="425" y="385"/>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1" name="TextBox 710"/>
              <p:cNvSpPr txBox="1"/>
              <p:nvPr/>
            </p:nvSpPr>
            <p:spPr>
              <a:xfrm>
                <a:off x="4314215" y="4318164"/>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COLONEL</a:t>
                </a:r>
              </a:p>
            </p:txBody>
          </p:sp>
        </p:grpSp>
        <p:sp>
          <p:nvSpPr>
            <p:cNvPr id="679" name="TextBox 678"/>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AIR FORCE JROTC RANK INSIGNIA</a:t>
              </a:r>
            </a:p>
          </p:txBody>
        </p:sp>
        <p:sp>
          <p:nvSpPr>
            <p:cNvPr id="717" name="TextBox 716"/>
            <p:cNvSpPr txBox="1"/>
            <p:nvPr/>
          </p:nvSpPr>
          <p:spPr>
            <a:xfrm>
              <a:off x="270932" y="392668"/>
              <a:ext cx="1643783" cy="369332"/>
            </a:xfrm>
            <a:prstGeom prst="rect">
              <a:avLst/>
            </a:prstGeom>
            <a:noFill/>
          </p:spPr>
          <p:txBody>
            <a:bodyPr wrap="none" rtlCol="0">
              <a:spAutoFit/>
            </a:bodyPr>
            <a:lstStyle/>
            <a:p>
              <a:r>
                <a:rPr lang="en-US" dirty="0">
                  <a:latin typeface="Times New Roman" pitchFamily="18" charset="0"/>
                  <a:cs typeface="Times New Roman" pitchFamily="18" charset="0"/>
                </a:rPr>
                <a:t>Attachment 7-2</a:t>
              </a:r>
            </a:p>
          </p:txBody>
        </p:sp>
        <p:sp>
          <p:nvSpPr>
            <p:cNvPr id="721" name="TextBox 720"/>
            <p:cNvSpPr txBox="1"/>
            <p:nvPr/>
          </p:nvSpPr>
          <p:spPr>
            <a:xfrm>
              <a:off x="350413" y="4361179"/>
              <a:ext cx="990600" cy="292388"/>
            </a:xfrm>
            <a:prstGeom prst="rect">
              <a:avLst/>
            </a:prstGeom>
            <a:noFill/>
          </p:spPr>
          <p:txBody>
            <a:bodyPr wrap="square" rtlCol="0">
              <a:spAutoFit/>
            </a:bodyPr>
            <a:lstStyle/>
            <a:p>
              <a:pPr algn="ctr"/>
              <a:r>
                <a:rPr lang="en-US" sz="700" b="1" dirty="0">
                  <a:latin typeface="Times New Roman" pitchFamily="18" charset="0"/>
                  <a:cs typeface="Times New Roman" pitchFamily="18" charset="0"/>
                </a:rPr>
                <a:t>AIRMAN BASIC</a:t>
              </a:r>
              <a:r>
                <a:rPr lang="en-US" sz="600" dirty="0">
                  <a:latin typeface="Times New Roman" pitchFamily="18" charset="0"/>
                  <a:cs typeface="Times New Roman" pitchFamily="18" charset="0"/>
                </a:rPr>
                <a:t>:  </a:t>
              </a:r>
            </a:p>
            <a:p>
              <a:pPr algn="ctr"/>
              <a:r>
                <a:rPr lang="en-US" sz="600" dirty="0">
                  <a:latin typeface="Times New Roman" pitchFamily="18" charset="0"/>
                  <a:cs typeface="Times New Roman" pitchFamily="18" charset="0"/>
                </a:rPr>
                <a:t>NO RANK INSIGNIA</a:t>
              </a:r>
            </a:p>
          </p:txBody>
        </p:sp>
        <p:sp>
          <p:nvSpPr>
            <p:cNvPr id="722" name="TextBox 721"/>
            <p:cNvSpPr txBox="1"/>
            <p:nvPr/>
          </p:nvSpPr>
          <p:spPr>
            <a:xfrm>
              <a:off x="1829292" y="4750419"/>
              <a:ext cx="673586" cy="184666"/>
            </a:xfrm>
            <a:prstGeom prst="rect">
              <a:avLst/>
            </a:prstGeom>
            <a:solidFill>
              <a:schemeClr val="bg1"/>
            </a:solidFill>
          </p:spPr>
          <p:txBody>
            <a:bodyPr wrap="square" rtlCol="0">
              <a:spAutoFit/>
            </a:bodyPr>
            <a:lstStyle/>
            <a:p>
              <a:pPr algn="ctr"/>
              <a:r>
                <a:rPr lang="en-US" sz="600" b="1" dirty="0">
                  <a:latin typeface="Times New Roman" pitchFamily="18" charset="0"/>
                  <a:cs typeface="Times New Roman" pitchFamily="18" charset="0"/>
                </a:rPr>
                <a:t>AIRMAN</a:t>
              </a:r>
            </a:p>
          </p:txBody>
        </p:sp>
        <p:sp>
          <p:nvSpPr>
            <p:cNvPr id="683" name="TextBox 682"/>
            <p:cNvSpPr txBox="1"/>
            <p:nvPr/>
          </p:nvSpPr>
          <p:spPr>
            <a:xfrm>
              <a:off x="119062" y="1447800"/>
              <a:ext cx="65865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OFFICER RANK</a:t>
              </a:r>
            </a:p>
          </p:txBody>
        </p:sp>
        <p:cxnSp>
          <p:nvCxnSpPr>
            <p:cNvPr id="685" name="Straight Connector 684"/>
            <p:cNvCxnSpPr/>
            <p:nvPr/>
          </p:nvCxnSpPr>
          <p:spPr>
            <a:xfrm>
              <a:off x="381000" y="3471338"/>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6" name="TextBox 725"/>
            <p:cNvSpPr txBox="1"/>
            <p:nvPr/>
          </p:nvSpPr>
          <p:spPr>
            <a:xfrm>
              <a:off x="119062" y="3528938"/>
              <a:ext cx="64341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ENLISTED RANK</a:t>
              </a:r>
            </a:p>
          </p:txBody>
        </p:sp>
        <p:sp>
          <p:nvSpPr>
            <p:cNvPr id="727" name="TextBox 726"/>
            <p:cNvSpPr txBox="1"/>
            <p:nvPr/>
          </p:nvSpPr>
          <p:spPr>
            <a:xfrm>
              <a:off x="294388" y="8077200"/>
              <a:ext cx="6335011" cy="523220"/>
            </a:xfrm>
            <a:prstGeom prst="rect">
              <a:avLst/>
            </a:prstGeom>
            <a:noFill/>
          </p:spPr>
          <p:txBody>
            <a:bodyPr wrap="square" rtlCol="0">
              <a:spAutoFit/>
            </a:bodyPr>
            <a:lstStyle/>
            <a:p>
              <a:pPr algn="ctr"/>
              <a:r>
                <a:rPr lang="en-US" sz="1400" dirty="0">
                  <a:latin typeface="Times New Roman" pitchFamily="18" charset="0"/>
                  <a:cs typeface="Times New Roman" pitchFamily="18" charset="0"/>
                </a:rPr>
                <a:t>Rank insignia not listed here is unauthorized.  </a:t>
              </a:r>
            </a:p>
            <a:p>
              <a:pPr algn="ctr"/>
              <a:r>
                <a:rPr lang="en-US" sz="1400" dirty="0">
                  <a:latin typeface="Times New Roman" pitchFamily="18" charset="0"/>
                  <a:cs typeface="Times New Roman" pitchFamily="18" charset="0"/>
                </a:rPr>
                <a:t>The First Sergeant device is not authorized. </a:t>
              </a:r>
            </a:p>
          </p:txBody>
        </p:sp>
        <p:sp>
          <p:nvSpPr>
            <p:cNvPr id="687" name="TextBox 686"/>
            <p:cNvSpPr txBox="1"/>
            <p:nvPr/>
          </p:nvSpPr>
          <p:spPr>
            <a:xfrm>
              <a:off x="405419" y="324359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Officer rank used is either cloth epaulet or collar rank, depending on specific uniform worn. </a:t>
              </a:r>
            </a:p>
          </p:txBody>
        </p:sp>
        <p:sp>
          <p:nvSpPr>
            <p:cNvPr id="731" name="TextBox 730"/>
            <p:cNvSpPr txBox="1"/>
            <p:nvPr/>
          </p:nvSpPr>
          <p:spPr>
            <a:xfrm>
              <a:off x="334426" y="769620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Enlisted rank used is small collar rank only, regardless of uniform worn </a:t>
              </a:r>
            </a:p>
          </p:txBody>
        </p:sp>
        <p:cxnSp>
          <p:nvCxnSpPr>
            <p:cNvPr id="732" name="Straight Connector 731"/>
            <p:cNvCxnSpPr/>
            <p:nvPr/>
          </p:nvCxnSpPr>
          <p:spPr>
            <a:xfrm>
              <a:off x="365760" y="7924800"/>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711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38175"/>
            <a:ext cx="6858000" cy="8469007"/>
            <a:chOff x="0" y="0"/>
            <a:chExt cx="6858000" cy="8469007"/>
          </a:xfrm>
        </p:grpSpPr>
        <p:sp>
          <p:nvSpPr>
            <p:cNvPr id="12073" name="Text Box 2928"/>
            <p:cNvSpPr txBox="1">
              <a:spLocks noChangeArrowheads="1"/>
            </p:cNvSpPr>
            <p:nvPr/>
          </p:nvSpPr>
          <p:spPr bwMode="auto">
            <a:xfrm>
              <a:off x="1124940" y="7989479"/>
              <a:ext cx="4807464" cy="47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kumimoji="0" lang="en-US" sz="12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Enlisted Ranks will have no hat insignia on the flight cap. </a:t>
              </a:r>
            </a:p>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former officer flight cap emblem will not be worn on the flight cap.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dirty="0">
                <a:ln>
                  <a:noFill/>
                </a:ln>
                <a:solidFill>
                  <a:schemeClr val="tx1"/>
                </a:solidFill>
                <a:effectLst/>
                <a:latin typeface="Times New Roman" pitchFamily="18" charset="0"/>
                <a:cs typeface="Times New Roman" pitchFamily="18" charset="0"/>
              </a:endParaRPr>
            </a:p>
          </p:txBody>
        </p:sp>
        <p:sp>
          <p:nvSpPr>
            <p:cNvPr id="12074" name="Rectangle 3743"/>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075" name="Rectangle 3744"/>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077" name="Rectangle 3748"/>
            <p:cNvSpPr>
              <a:spLocks noChangeArrowheads="1"/>
            </p:cNvSpPr>
            <p:nvPr/>
          </p:nvSpPr>
          <p:spPr bwMode="auto">
            <a:xfrm>
              <a:off x="0" y="14557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2079" name="Group 12078"/>
            <p:cNvGrpSpPr/>
            <p:nvPr/>
          </p:nvGrpSpPr>
          <p:grpSpPr>
            <a:xfrm>
              <a:off x="954115" y="1081010"/>
              <a:ext cx="5365889" cy="4030185"/>
              <a:chOff x="342284" y="1927853"/>
              <a:chExt cx="5365889" cy="4030185"/>
            </a:xfrm>
          </p:grpSpPr>
          <p:sp>
            <p:nvSpPr>
              <p:cNvPr id="11265" name="Freeform 3739"/>
              <p:cNvSpPr>
                <a:spLocks/>
              </p:cNvSpPr>
              <p:nvPr/>
            </p:nvSpPr>
            <p:spPr bwMode="auto">
              <a:xfrm>
                <a:off x="1565363" y="1991351"/>
                <a:ext cx="63504" cy="38098"/>
              </a:xfrm>
              <a:custGeom>
                <a:avLst/>
                <a:gdLst>
                  <a:gd name="T0" fmla="*/ 50 w 100"/>
                  <a:gd name="T1" fmla="*/ 0 h 60"/>
                  <a:gd name="T2" fmla="*/ 48 w 100"/>
                  <a:gd name="T3" fmla="*/ 26 h 60"/>
                  <a:gd name="T4" fmla="*/ 33 w 100"/>
                  <a:gd name="T5" fmla="*/ 45 h 60"/>
                  <a:gd name="T6" fmla="*/ 18 w 100"/>
                  <a:gd name="T7" fmla="*/ 55 h 60"/>
                  <a:gd name="T8" fmla="*/ 0 w 100"/>
                  <a:gd name="T9" fmla="*/ 60 h 60"/>
                  <a:gd name="T10" fmla="*/ 83 w 100"/>
                  <a:gd name="T11" fmla="*/ 60 h 60"/>
                  <a:gd name="T12" fmla="*/ 85 w 100"/>
                  <a:gd name="T13" fmla="*/ 55 h 60"/>
                  <a:gd name="T14" fmla="*/ 100 w 100"/>
                  <a:gd name="T15" fmla="*/ 16 h 60"/>
                  <a:gd name="T16" fmla="*/ 50 w 100"/>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0">
                    <a:moveTo>
                      <a:pt x="50" y="0"/>
                    </a:moveTo>
                    <a:lnTo>
                      <a:pt x="48" y="26"/>
                    </a:lnTo>
                    <a:lnTo>
                      <a:pt x="33" y="45"/>
                    </a:lnTo>
                    <a:lnTo>
                      <a:pt x="18" y="55"/>
                    </a:lnTo>
                    <a:lnTo>
                      <a:pt x="0" y="60"/>
                    </a:lnTo>
                    <a:lnTo>
                      <a:pt x="83" y="60"/>
                    </a:lnTo>
                    <a:lnTo>
                      <a:pt x="85" y="55"/>
                    </a:lnTo>
                    <a:lnTo>
                      <a:pt x="100"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68" name="Freeform 3736"/>
              <p:cNvSpPr>
                <a:spLocks/>
              </p:cNvSpPr>
              <p:nvPr/>
            </p:nvSpPr>
            <p:spPr bwMode="auto">
              <a:xfrm>
                <a:off x="1744443" y="2014845"/>
                <a:ext cx="45088" cy="41273"/>
              </a:xfrm>
              <a:custGeom>
                <a:avLst/>
                <a:gdLst>
                  <a:gd name="T0" fmla="*/ 21 w 71"/>
                  <a:gd name="T1" fmla="*/ 0 h 65"/>
                  <a:gd name="T2" fmla="*/ 0 w 71"/>
                  <a:gd name="T3" fmla="*/ 0 h 65"/>
                  <a:gd name="T4" fmla="*/ 18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18"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72" name="Freeform 3732"/>
              <p:cNvSpPr>
                <a:spLocks/>
              </p:cNvSpPr>
              <p:nvPr/>
            </p:nvSpPr>
            <p:spPr bwMode="auto">
              <a:xfrm>
                <a:off x="1955274"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3" name="Freeform 3731"/>
              <p:cNvSpPr>
                <a:spLocks/>
              </p:cNvSpPr>
              <p:nvPr/>
            </p:nvSpPr>
            <p:spPr bwMode="auto">
              <a:xfrm>
                <a:off x="1955274" y="2002780"/>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4" name="Freeform 3730"/>
              <p:cNvSpPr>
                <a:spLocks/>
              </p:cNvSpPr>
              <p:nvPr/>
            </p:nvSpPr>
            <p:spPr bwMode="auto">
              <a:xfrm>
                <a:off x="1955274" y="1962777"/>
                <a:ext cx="106686" cy="12699"/>
              </a:xfrm>
              <a:custGeom>
                <a:avLst/>
                <a:gdLst>
                  <a:gd name="T0" fmla="*/ 0 w 168"/>
                  <a:gd name="T1" fmla="*/ 0 h 20"/>
                  <a:gd name="T2" fmla="*/ 168 w 168"/>
                  <a:gd name="T3" fmla="*/ 0 h 20"/>
                </a:gdLst>
                <a:ahLst/>
                <a:cxnLst>
                  <a:cxn ang="0">
                    <a:pos x="T0" y="T1"/>
                  </a:cxn>
                  <a:cxn ang="0">
                    <a:pos x="T2" y="T3"/>
                  </a:cxn>
                </a:cxnLst>
                <a:rect l="0" t="0" r="r" b="b"/>
                <a:pathLst>
                  <a:path w="168" h="20">
                    <a:moveTo>
                      <a:pt x="0" y="0"/>
                    </a:moveTo>
                    <a:lnTo>
                      <a:pt x="168"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5" name="Freeform 3729"/>
              <p:cNvSpPr>
                <a:spLocks/>
              </p:cNvSpPr>
              <p:nvPr/>
            </p:nvSpPr>
            <p:spPr bwMode="auto">
              <a:xfrm>
                <a:off x="1955274" y="1927853"/>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3" name="Freeform 3721"/>
              <p:cNvSpPr>
                <a:spLocks/>
              </p:cNvSpPr>
              <p:nvPr/>
            </p:nvSpPr>
            <p:spPr bwMode="auto">
              <a:xfrm>
                <a:off x="2545222" y="2014845"/>
                <a:ext cx="44452" cy="41273"/>
              </a:xfrm>
              <a:custGeom>
                <a:avLst/>
                <a:gdLst>
                  <a:gd name="T0" fmla="*/ 20 w 70"/>
                  <a:gd name="T1" fmla="*/ 0 h 65"/>
                  <a:gd name="T2" fmla="*/ 0 w 70"/>
                  <a:gd name="T3" fmla="*/ 0 h 65"/>
                  <a:gd name="T4" fmla="*/ 16 w 70"/>
                  <a:gd name="T5" fmla="*/ 65 h 65"/>
                  <a:gd name="T6" fmla="*/ 70 w 70"/>
                  <a:gd name="T7" fmla="*/ 65 h 65"/>
                  <a:gd name="T8" fmla="*/ 20 w 70"/>
                  <a:gd name="T9" fmla="*/ 0 h 65"/>
                </a:gdLst>
                <a:ahLst/>
                <a:cxnLst>
                  <a:cxn ang="0">
                    <a:pos x="T0" y="T1"/>
                  </a:cxn>
                  <a:cxn ang="0">
                    <a:pos x="T2" y="T3"/>
                  </a:cxn>
                  <a:cxn ang="0">
                    <a:pos x="T4" y="T5"/>
                  </a:cxn>
                  <a:cxn ang="0">
                    <a:pos x="T6" y="T7"/>
                  </a:cxn>
                  <a:cxn ang="0">
                    <a:pos x="T8" y="T9"/>
                  </a:cxn>
                </a:cxnLst>
                <a:rect l="0" t="0" r="r" b="b"/>
                <a:pathLst>
                  <a:path w="70" h="65">
                    <a:moveTo>
                      <a:pt x="20" y="0"/>
                    </a:moveTo>
                    <a:lnTo>
                      <a:pt x="0" y="0"/>
                    </a:lnTo>
                    <a:lnTo>
                      <a:pt x="16" y="65"/>
                    </a:lnTo>
                    <a:lnTo>
                      <a:pt x="70" y="6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85" name="Freeform 3719"/>
              <p:cNvSpPr>
                <a:spLocks/>
              </p:cNvSpPr>
              <p:nvPr/>
            </p:nvSpPr>
            <p:spPr bwMode="auto">
              <a:xfrm>
                <a:off x="2605551" y="2040879"/>
                <a:ext cx="241949" cy="12699"/>
              </a:xfrm>
              <a:custGeom>
                <a:avLst/>
                <a:gdLst>
                  <a:gd name="T0" fmla="*/ 0 w 381"/>
                  <a:gd name="T1" fmla="*/ 0 h 20"/>
                  <a:gd name="T2" fmla="*/ 381 w 381"/>
                  <a:gd name="T3" fmla="*/ 0 h 20"/>
                </a:gdLst>
                <a:ahLst/>
                <a:cxnLst>
                  <a:cxn ang="0">
                    <a:pos x="T0" y="T1"/>
                  </a:cxn>
                  <a:cxn ang="0">
                    <a:pos x="T2" y="T3"/>
                  </a:cxn>
                </a:cxnLst>
                <a:rect l="0" t="0" r="r" b="b"/>
                <a:pathLst>
                  <a:path w="381" h="20">
                    <a:moveTo>
                      <a:pt x="0" y="0"/>
                    </a:moveTo>
                    <a:lnTo>
                      <a:pt x="3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7" name="Freeform 3717"/>
              <p:cNvSpPr>
                <a:spLocks/>
              </p:cNvSpPr>
              <p:nvPr/>
            </p:nvSpPr>
            <p:spPr bwMode="auto">
              <a:xfrm>
                <a:off x="2732558"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8" name="Freeform 3716"/>
              <p:cNvSpPr>
                <a:spLocks/>
              </p:cNvSpPr>
              <p:nvPr/>
            </p:nvSpPr>
            <p:spPr bwMode="auto">
              <a:xfrm>
                <a:off x="2732558"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9" name="Freeform 3715"/>
              <p:cNvSpPr>
                <a:spLocks/>
              </p:cNvSpPr>
              <p:nvPr/>
            </p:nvSpPr>
            <p:spPr bwMode="auto">
              <a:xfrm>
                <a:off x="2732558"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2" name="Freeform 3712"/>
              <p:cNvSpPr>
                <a:spLocks/>
              </p:cNvSpPr>
              <p:nvPr/>
            </p:nvSpPr>
            <p:spPr bwMode="auto">
              <a:xfrm>
                <a:off x="2933229" y="1962777"/>
                <a:ext cx="254649" cy="12699"/>
              </a:xfrm>
              <a:custGeom>
                <a:avLst/>
                <a:gdLst>
                  <a:gd name="T0" fmla="*/ 0 w 401"/>
                  <a:gd name="T1" fmla="*/ 0 h 20"/>
                  <a:gd name="T2" fmla="*/ 400 w 401"/>
                  <a:gd name="T3" fmla="*/ 0 h 20"/>
                </a:gdLst>
                <a:ahLst/>
                <a:cxnLst>
                  <a:cxn ang="0">
                    <a:pos x="T0" y="T1"/>
                  </a:cxn>
                  <a:cxn ang="0">
                    <a:pos x="T2" y="T3"/>
                  </a:cxn>
                </a:cxnLst>
                <a:rect l="0" t="0" r="r" b="b"/>
                <a:pathLst>
                  <a:path w="401" h="20">
                    <a:moveTo>
                      <a:pt x="0" y="0"/>
                    </a:moveTo>
                    <a:lnTo>
                      <a:pt x="400"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4" name="Freeform 3710"/>
              <p:cNvSpPr>
                <a:spLocks/>
              </p:cNvSpPr>
              <p:nvPr/>
            </p:nvSpPr>
            <p:spPr bwMode="auto">
              <a:xfrm>
                <a:off x="3081827"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5" name="Freeform 3709"/>
              <p:cNvSpPr>
                <a:spLocks/>
              </p:cNvSpPr>
              <p:nvPr/>
            </p:nvSpPr>
            <p:spPr bwMode="auto">
              <a:xfrm>
                <a:off x="3081827"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6" name="Freeform 3708"/>
              <p:cNvSpPr>
                <a:spLocks/>
              </p:cNvSpPr>
              <p:nvPr/>
            </p:nvSpPr>
            <p:spPr bwMode="auto">
              <a:xfrm>
                <a:off x="3081827"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9" name="Freeform 3705"/>
              <p:cNvSpPr>
                <a:spLocks/>
              </p:cNvSpPr>
              <p:nvPr/>
            </p:nvSpPr>
            <p:spPr bwMode="auto">
              <a:xfrm>
                <a:off x="3310440" y="2014845"/>
                <a:ext cx="45088" cy="41273"/>
              </a:xfrm>
              <a:custGeom>
                <a:avLst/>
                <a:gdLst>
                  <a:gd name="T0" fmla="*/ 21 w 71"/>
                  <a:gd name="T1" fmla="*/ 0 h 65"/>
                  <a:gd name="T2" fmla="*/ 0 w 71"/>
                  <a:gd name="T3" fmla="*/ 0 h 65"/>
                  <a:gd name="T4" fmla="*/ 21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1"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4" name="Freeform 3700"/>
              <p:cNvSpPr>
                <a:spLocks/>
              </p:cNvSpPr>
              <p:nvPr/>
            </p:nvSpPr>
            <p:spPr bwMode="auto">
              <a:xfrm>
                <a:off x="3591761" y="1961507"/>
                <a:ext cx="67314" cy="67307"/>
              </a:xfrm>
              <a:custGeom>
                <a:avLst/>
                <a:gdLst>
                  <a:gd name="T0" fmla="*/ 106 w 106"/>
                  <a:gd name="T1" fmla="*/ 0 h 106"/>
                  <a:gd name="T2" fmla="*/ 0 w 106"/>
                  <a:gd name="T3" fmla="*/ 0 h 106"/>
                  <a:gd name="T4" fmla="*/ 0 w 106"/>
                  <a:gd name="T5" fmla="*/ 45 h 106"/>
                  <a:gd name="T6" fmla="*/ 56 w 106"/>
                  <a:gd name="T7" fmla="*/ 45 h 106"/>
                  <a:gd name="T8" fmla="*/ 56 w 106"/>
                  <a:gd name="T9" fmla="*/ 82 h 106"/>
                  <a:gd name="T10" fmla="*/ 42 w 106"/>
                  <a:gd name="T11" fmla="*/ 90 h 106"/>
                  <a:gd name="T12" fmla="*/ 27 w 106"/>
                  <a:gd name="T13" fmla="*/ 95 h 106"/>
                  <a:gd name="T14" fmla="*/ 15 w 106"/>
                  <a:gd name="T15" fmla="*/ 100 h 106"/>
                  <a:gd name="T16" fmla="*/ 0 w 106"/>
                  <a:gd name="T17" fmla="*/ 105 h 106"/>
                  <a:gd name="T18" fmla="*/ 106 w 106"/>
                  <a:gd name="T19" fmla="*/ 105 h 106"/>
                  <a:gd name="T20" fmla="*/ 106 w 10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06" y="0"/>
                    </a:moveTo>
                    <a:lnTo>
                      <a:pt x="0" y="0"/>
                    </a:lnTo>
                    <a:lnTo>
                      <a:pt x="0" y="45"/>
                    </a:lnTo>
                    <a:lnTo>
                      <a:pt x="56" y="45"/>
                    </a:lnTo>
                    <a:lnTo>
                      <a:pt x="56" y="82"/>
                    </a:lnTo>
                    <a:lnTo>
                      <a:pt x="42" y="90"/>
                    </a:lnTo>
                    <a:lnTo>
                      <a:pt x="27" y="95"/>
                    </a:lnTo>
                    <a:lnTo>
                      <a:pt x="15" y="100"/>
                    </a:lnTo>
                    <a:lnTo>
                      <a:pt x="0" y="105"/>
                    </a:lnTo>
                    <a:lnTo>
                      <a:pt x="106" y="105"/>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6" name="Freeform 3698"/>
              <p:cNvSpPr>
                <a:spLocks/>
              </p:cNvSpPr>
              <p:nvPr/>
            </p:nvSpPr>
            <p:spPr bwMode="auto">
              <a:xfrm>
                <a:off x="3687016"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7" name="Freeform 3697"/>
              <p:cNvSpPr>
                <a:spLocks/>
              </p:cNvSpPr>
              <p:nvPr/>
            </p:nvSpPr>
            <p:spPr bwMode="auto">
              <a:xfrm>
                <a:off x="3687016"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8" name="Freeform 3696"/>
              <p:cNvSpPr>
                <a:spLocks/>
              </p:cNvSpPr>
              <p:nvPr/>
            </p:nvSpPr>
            <p:spPr bwMode="auto">
              <a:xfrm>
                <a:off x="3687016"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9" name="Freeform 3695"/>
              <p:cNvSpPr>
                <a:spLocks/>
              </p:cNvSpPr>
              <p:nvPr/>
            </p:nvSpPr>
            <p:spPr bwMode="auto">
              <a:xfrm>
                <a:off x="3687016"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12" name="Freeform 3692"/>
              <p:cNvSpPr>
                <a:spLocks/>
              </p:cNvSpPr>
              <p:nvPr/>
            </p:nvSpPr>
            <p:spPr bwMode="auto">
              <a:xfrm>
                <a:off x="3913724" y="2014845"/>
                <a:ext cx="45088" cy="41273"/>
              </a:xfrm>
              <a:custGeom>
                <a:avLst/>
                <a:gdLst>
                  <a:gd name="T0" fmla="*/ 21 w 71"/>
                  <a:gd name="T1" fmla="*/ 0 h 65"/>
                  <a:gd name="T2" fmla="*/ 0 w 71"/>
                  <a:gd name="T3" fmla="*/ 0 h 65"/>
                  <a:gd name="T4" fmla="*/ 20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0"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16" name="Freeform 3688"/>
              <p:cNvSpPr>
                <a:spLocks/>
              </p:cNvSpPr>
              <p:nvPr/>
            </p:nvSpPr>
            <p:spPr bwMode="auto">
              <a:xfrm>
                <a:off x="4015330" y="1981826"/>
                <a:ext cx="95890" cy="74292"/>
              </a:xfrm>
              <a:custGeom>
                <a:avLst/>
                <a:gdLst>
                  <a:gd name="T0" fmla="*/ 81 w 151"/>
                  <a:gd name="T1" fmla="*/ 0 h 117"/>
                  <a:gd name="T2" fmla="*/ 0 w 151"/>
                  <a:gd name="T3" fmla="*/ 0 h 117"/>
                  <a:gd name="T4" fmla="*/ 21 w 151"/>
                  <a:gd name="T5" fmla="*/ 5 h 117"/>
                  <a:gd name="T6" fmla="*/ 36 w 151"/>
                  <a:gd name="T7" fmla="*/ 15 h 117"/>
                  <a:gd name="T8" fmla="*/ 61 w 151"/>
                  <a:gd name="T9" fmla="*/ 56 h 117"/>
                  <a:gd name="T10" fmla="*/ 96 w 151"/>
                  <a:gd name="T11" fmla="*/ 116 h 117"/>
                  <a:gd name="T12" fmla="*/ 151 w 151"/>
                  <a:gd name="T13" fmla="*/ 116 h 117"/>
                  <a:gd name="T14" fmla="*/ 121 w 151"/>
                  <a:gd name="T15" fmla="*/ 60 h 117"/>
                  <a:gd name="T16" fmla="*/ 96 w 151"/>
                  <a:gd name="T17" fmla="*/ 15 h 117"/>
                  <a:gd name="T18" fmla="*/ 81 w 151"/>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17">
                    <a:moveTo>
                      <a:pt x="81" y="0"/>
                    </a:moveTo>
                    <a:lnTo>
                      <a:pt x="0" y="0"/>
                    </a:lnTo>
                    <a:lnTo>
                      <a:pt x="21" y="5"/>
                    </a:lnTo>
                    <a:lnTo>
                      <a:pt x="36" y="15"/>
                    </a:lnTo>
                    <a:lnTo>
                      <a:pt x="61" y="56"/>
                    </a:lnTo>
                    <a:lnTo>
                      <a:pt x="96" y="116"/>
                    </a:lnTo>
                    <a:lnTo>
                      <a:pt x="151" y="116"/>
                    </a:lnTo>
                    <a:lnTo>
                      <a:pt x="121" y="60"/>
                    </a:lnTo>
                    <a:lnTo>
                      <a:pt x="96" y="15"/>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98" name="Freeform 3606"/>
              <p:cNvSpPr>
                <a:spLocks/>
              </p:cNvSpPr>
              <p:nvPr/>
            </p:nvSpPr>
            <p:spPr bwMode="auto">
              <a:xfrm>
                <a:off x="556926" y="41128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99" name="Freeform 3605"/>
              <p:cNvSpPr>
                <a:spLocks/>
              </p:cNvSpPr>
              <p:nvPr/>
            </p:nvSpPr>
            <p:spPr bwMode="auto">
              <a:xfrm>
                <a:off x="556926" y="4053749"/>
                <a:ext cx="51438" cy="57783"/>
              </a:xfrm>
              <a:custGeom>
                <a:avLst/>
                <a:gdLst>
                  <a:gd name="T0" fmla="*/ 0 w 81"/>
                  <a:gd name="T1" fmla="*/ 90 h 91"/>
                  <a:gd name="T2" fmla="*/ 81 w 81"/>
                  <a:gd name="T3" fmla="*/ 0 h 91"/>
                </a:gdLst>
                <a:ahLst/>
                <a:cxnLst>
                  <a:cxn ang="0">
                    <a:pos x="T0" y="T1"/>
                  </a:cxn>
                  <a:cxn ang="0">
                    <a:pos x="T2" y="T3"/>
                  </a:cxn>
                </a:cxnLst>
                <a:rect l="0" t="0" r="r" b="b"/>
                <a:pathLst>
                  <a:path w="81" h="91">
                    <a:moveTo>
                      <a:pt x="0" y="90"/>
                    </a:moveTo>
                    <a:lnTo>
                      <a:pt x="8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0" name="Freeform 3604"/>
              <p:cNvSpPr>
                <a:spLocks/>
              </p:cNvSpPr>
              <p:nvPr/>
            </p:nvSpPr>
            <p:spPr bwMode="auto">
              <a:xfrm>
                <a:off x="607729" y="3997236"/>
                <a:ext cx="53978" cy="55243"/>
              </a:xfrm>
              <a:custGeom>
                <a:avLst/>
                <a:gdLst>
                  <a:gd name="T0" fmla="*/ 0 w 85"/>
                  <a:gd name="T1" fmla="*/ 87 h 87"/>
                  <a:gd name="T2" fmla="*/ 85 w 85"/>
                  <a:gd name="T3" fmla="*/ 0 h 87"/>
                </a:gdLst>
                <a:ahLst/>
                <a:cxnLst>
                  <a:cxn ang="0">
                    <a:pos x="T0" y="T1"/>
                  </a:cxn>
                  <a:cxn ang="0">
                    <a:pos x="T2" y="T3"/>
                  </a:cxn>
                </a:cxnLst>
                <a:rect l="0" t="0" r="r" b="b"/>
                <a:pathLst>
                  <a:path w="85" h="87">
                    <a:moveTo>
                      <a:pt x="0" y="8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1" name="Freeform 3603"/>
              <p:cNvSpPr>
                <a:spLocks/>
              </p:cNvSpPr>
              <p:nvPr/>
            </p:nvSpPr>
            <p:spPr bwMode="auto">
              <a:xfrm>
                <a:off x="662342" y="3944533"/>
                <a:ext cx="53978" cy="52068"/>
              </a:xfrm>
              <a:custGeom>
                <a:avLst/>
                <a:gdLst>
                  <a:gd name="T0" fmla="*/ 0 w 85"/>
                  <a:gd name="T1" fmla="*/ 82 h 82"/>
                  <a:gd name="T2" fmla="*/ 85 w 85"/>
                  <a:gd name="T3" fmla="*/ 0 h 82"/>
                </a:gdLst>
                <a:ahLst/>
                <a:cxnLst>
                  <a:cxn ang="0">
                    <a:pos x="T0" y="T1"/>
                  </a:cxn>
                  <a:cxn ang="0">
                    <a:pos x="T2" y="T3"/>
                  </a:cxn>
                </a:cxnLst>
                <a:rect l="0" t="0" r="r" b="b"/>
                <a:pathLst>
                  <a:path w="85" h="82">
                    <a:moveTo>
                      <a:pt x="0" y="82"/>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2" name="Freeform 3602"/>
              <p:cNvSpPr>
                <a:spLocks/>
              </p:cNvSpPr>
              <p:nvPr/>
            </p:nvSpPr>
            <p:spPr bwMode="auto">
              <a:xfrm>
                <a:off x="717590" y="3891195"/>
                <a:ext cx="57153" cy="52068"/>
              </a:xfrm>
              <a:custGeom>
                <a:avLst/>
                <a:gdLst>
                  <a:gd name="T0" fmla="*/ 0 w 90"/>
                  <a:gd name="T1" fmla="*/ 82 h 82"/>
                  <a:gd name="T2" fmla="*/ 90 w 90"/>
                  <a:gd name="T3" fmla="*/ 0 h 82"/>
                </a:gdLst>
                <a:ahLst/>
                <a:cxnLst>
                  <a:cxn ang="0">
                    <a:pos x="T0" y="T1"/>
                  </a:cxn>
                  <a:cxn ang="0">
                    <a:pos x="T2" y="T3"/>
                  </a:cxn>
                </a:cxnLst>
                <a:rect l="0" t="0" r="r" b="b"/>
                <a:pathLst>
                  <a:path w="90" h="82">
                    <a:moveTo>
                      <a:pt x="0" y="82"/>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3" name="Freeform 3601"/>
              <p:cNvSpPr>
                <a:spLocks/>
              </p:cNvSpPr>
              <p:nvPr/>
            </p:nvSpPr>
            <p:spPr bwMode="auto">
              <a:xfrm>
                <a:off x="776013" y="3841032"/>
                <a:ext cx="57153" cy="49528"/>
              </a:xfrm>
              <a:custGeom>
                <a:avLst/>
                <a:gdLst>
                  <a:gd name="T0" fmla="*/ 0 w 90"/>
                  <a:gd name="T1" fmla="*/ 77 h 78"/>
                  <a:gd name="T2" fmla="*/ 90 w 90"/>
                  <a:gd name="T3" fmla="*/ 0 h 78"/>
                </a:gdLst>
                <a:ahLst/>
                <a:cxnLst>
                  <a:cxn ang="0">
                    <a:pos x="T0" y="T1"/>
                  </a:cxn>
                  <a:cxn ang="0">
                    <a:pos x="T2" y="T3"/>
                  </a:cxn>
                </a:cxnLst>
                <a:rect l="0" t="0" r="r" b="b"/>
                <a:pathLst>
                  <a:path w="90" h="78">
                    <a:moveTo>
                      <a:pt x="0" y="77"/>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4" name="Freeform 3600"/>
              <p:cNvSpPr>
                <a:spLocks/>
              </p:cNvSpPr>
              <p:nvPr/>
            </p:nvSpPr>
            <p:spPr bwMode="auto">
              <a:xfrm>
                <a:off x="833167" y="3794044"/>
                <a:ext cx="60963" cy="45718"/>
              </a:xfrm>
              <a:custGeom>
                <a:avLst/>
                <a:gdLst>
                  <a:gd name="T0" fmla="*/ 0 w 96"/>
                  <a:gd name="T1" fmla="*/ 72 h 72"/>
                  <a:gd name="T2" fmla="*/ 96 w 96"/>
                  <a:gd name="T3" fmla="*/ 0 h 72"/>
                </a:gdLst>
                <a:ahLst/>
                <a:cxnLst>
                  <a:cxn ang="0">
                    <a:pos x="T0" y="T1"/>
                  </a:cxn>
                  <a:cxn ang="0">
                    <a:pos x="T2" y="T3"/>
                  </a:cxn>
                </a:cxnLst>
                <a:rect l="0" t="0" r="r" b="b"/>
                <a:pathLst>
                  <a:path w="96" h="72">
                    <a:moveTo>
                      <a:pt x="0" y="72"/>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5" name="Freeform 3599"/>
              <p:cNvSpPr>
                <a:spLocks/>
              </p:cNvSpPr>
              <p:nvPr/>
            </p:nvSpPr>
            <p:spPr bwMode="auto">
              <a:xfrm>
                <a:off x="893495" y="3746421"/>
                <a:ext cx="63504" cy="47623"/>
              </a:xfrm>
              <a:custGeom>
                <a:avLst/>
                <a:gdLst>
                  <a:gd name="T0" fmla="*/ 0 w 100"/>
                  <a:gd name="T1" fmla="*/ 75 h 75"/>
                  <a:gd name="T2" fmla="*/ 100 w 100"/>
                  <a:gd name="T3" fmla="*/ 0 h 75"/>
                </a:gdLst>
                <a:ahLst/>
                <a:cxnLst>
                  <a:cxn ang="0">
                    <a:pos x="T0" y="T1"/>
                  </a:cxn>
                  <a:cxn ang="0">
                    <a:pos x="T2" y="T3"/>
                  </a:cxn>
                </a:cxnLst>
                <a:rect l="0" t="0" r="r" b="b"/>
                <a:pathLst>
                  <a:path w="100" h="75">
                    <a:moveTo>
                      <a:pt x="0" y="7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6" name="Freeform 3598"/>
              <p:cNvSpPr>
                <a:spLocks/>
              </p:cNvSpPr>
              <p:nvPr/>
            </p:nvSpPr>
            <p:spPr bwMode="auto">
              <a:xfrm>
                <a:off x="956999" y="3705148"/>
                <a:ext cx="63504" cy="41273"/>
              </a:xfrm>
              <a:custGeom>
                <a:avLst/>
                <a:gdLst>
                  <a:gd name="T0" fmla="*/ 0 w 100"/>
                  <a:gd name="T1" fmla="*/ 65 h 65"/>
                  <a:gd name="T2" fmla="*/ 100 w 100"/>
                  <a:gd name="T3" fmla="*/ 0 h 65"/>
                </a:gdLst>
                <a:ahLst/>
                <a:cxnLst>
                  <a:cxn ang="0">
                    <a:pos x="T0" y="T1"/>
                  </a:cxn>
                  <a:cxn ang="0">
                    <a:pos x="T2" y="T3"/>
                  </a:cxn>
                </a:cxnLst>
                <a:rect l="0" t="0" r="r" b="b"/>
                <a:pathLst>
                  <a:path w="100" h="65">
                    <a:moveTo>
                      <a:pt x="0" y="6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7" name="Freeform 3597"/>
              <p:cNvSpPr>
                <a:spLocks/>
              </p:cNvSpPr>
              <p:nvPr/>
            </p:nvSpPr>
            <p:spPr bwMode="auto">
              <a:xfrm>
                <a:off x="1020502" y="3660699"/>
                <a:ext cx="66679" cy="44448"/>
              </a:xfrm>
              <a:custGeom>
                <a:avLst/>
                <a:gdLst>
                  <a:gd name="T0" fmla="*/ 0 w 105"/>
                  <a:gd name="T1" fmla="*/ 70 h 70"/>
                  <a:gd name="T2" fmla="*/ 105 w 105"/>
                  <a:gd name="T3" fmla="*/ 0 h 70"/>
                </a:gdLst>
                <a:ahLst/>
                <a:cxnLst>
                  <a:cxn ang="0">
                    <a:pos x="T0" y="T1"/>
                  </a:cxn>
                  <a:cxn ang="0">
                    <a:pos x="T2" y="T3"/>
                  </a:cxn>
                </a:cxnLst>
                <a:rect l="0" t="0" r="r" b="b"/>
                <a:pathLst>
                  <a:path w="105" h="70">
                    <a:moveTo>
                      <a:pt x="0" y="70"/>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8" name="Freeform 3596"/>
              <p:cNvSpPr>
                <a:spLocks/>
              </p:cNvSpPr>
              <p:nvPr/>
            </p:nvSpPr>
            <p:spPr bwMode="auto">
              <a:xfrm>
                <a:off x="1087181" y="3622601"/>
                <a:ext cx="63504" cy="38098"/>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9" name="Freeform 3595"/>
              <p:cNvSpPr>
                <a:spLocks/>
              </p:cNvSpPr>
              <p:nvPr/>
            </p:nvSpPr>
            <p:spPr bwMode="auto">
              <a:xfrm>
                <a:off x="1150684" y="3584502"/>
                <a:ext cx="69854" cy="38098"/>
              </a:xfrm>
              <a:custGeom>
                <a:avLst/>
                <a:gdLst>
                  <a:gd name="T0" fmla="*/ 0 w 110"/>
                  <a:gd name="T1" fmla="*/ 60 h 60"/>
                  <a:gd name="T2" fmla="*/ 110 w 110"/>
                  <a:gd name="T3" fmla="*/ 0 h 60"/>
                </a:gdLst>
                <a:ahLst/>
                <a:cxnLst>
                  <a:cxn ang="0">
                    <a:pos x="T0" y="T1"/>
                  </a:cxn>
                  <a:cxn ang="0">
                    <a:pos x="T2" y="T3"/>
                  </a:cxn>
                </a:cxnLst>
                <a:rect l="0" t="0" r="r" b="b"/>
                <a:pathLst>
                  <a:path w="110" h="60">
                    <a:moveTo>
                      <a:pt x="0" y="6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0" name="Freeform 3594"/>
              <p:cNvSpPr>
                <a:spLocks/>
              </p:cNvSpPr>
              <p:nvPr/>
            </p:nvSpPr>
            <p:spPr bwMode="auto">
              <a:xfrm>
                <a:off x="1220538" y="3548944"/>
                <a:ext cx="69854" cy="34924"/>
              </a:xfrm>
              <a:custGeom>
                <a:avLst/>
                <a:gdLst>
                  <a:gd name="T0" fmla="*/ 0 w 110"/>
                  <a:gd name="T1" fmla="*/ 55 h 55"/>
                  <a:gd name="T2" fmla="*/ 110 w 110"/>
                  <a:gd name="T3" fmla="*/ 0 h 55"/>
                </a:gdLst>
                <a:ahLst/>
                <a:cxnLst>
                  <a:cxn ang="0">
                    <a:pos x="T0" y="T1"/>
                  </a:cxn>
                  <a:cxn ang="0">
                    <a:pos x="T2" y="T3"/>
                  </a:cxn>
                </a:cxnLst>
                <a:rect l="0" t="0" r="r" b="b"/>
                <a:pathLst>
                  <a:path w="110" h="55">
                    <a:moveTo>
                      <a:pt x="0" y="5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1" name="Freeform 3593"/>
              <p:cNvSpPr>
                <a:spLocks/>
              </p:cNvSpPr>
              <p:nvPr/>
            </p:nvSpPr>
            <p:spPr bwMode="auto">
              <a:xfrm>
                <a:off x="1290392" y="3516560"/>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2" name="Freeform 3592"/>
              <p:cNvSpPr>
                <a:spLocks/>
              </p:cNvSpPr>
              <p:nvPr/>
            </p:nvSpPr>
            <p:spPr bwMode="auto">
              <a:xfrm>
                <a:off x="1360246" y="3484176"/>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3" name="Freeform 3591"/>
              <p:cNvSpPr>
                <a:spLocks/>
              </p:cNvSpPr>
              <p:nvPr/>
            </p:nvSpPr>
            <p:spPr bwMode="auto">
              <a:xfrm>
                <a:off x="1430100" y="3454333"/>
                <a:ext cx="73029" cy="29844"/>
              </a:xfrm>
              <a:custGeom>
                <a:avLst/>
                <a:gdLst>
                  <a:gd name="T0" fmla="*/ 0 w 115"/>
                  <a:gd name="T1" fmla="*/ 47 h 47"/>
                  <a:gd name="T2" fmla="*/ 115 w 115"/>
                  <a:gd name="T3" fmla="*/ 0 h 47"/>
                </a:gdLst>
                <a:ahLst/>
                <a:cxnLst>
                  <a:cxn ang="0">
                    <a:pos x="T0" y="T1"/>
                  </a:cxn>
                  <a:cxn ang="0">
                    <a:pos x="T2" y="T3"/>
                  </a:cxn>
                </a:cxnLst>
                <a:rect l="0" t="0" r="r" b="b"/>
                <a:pathLst>
                  <a:path w="115" h="47">
                    <a:moveTo>
                      <a:pt x="0" y="47"/>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4" name="Freeform 3590"/>
              <p:cNvSpPr>
                <a:spLocks/>
              </p:cNvSpPr>
              <p:nvPr/>
            </p:nvSpPr>
            <p:spPr bwMode="auto">
              <a:xfrm>
                <a:off x="1503129" y="3425124"/>
                <a:ext cx="73029" cy="28574"/>
              </a:xfrm>
              <a:custGeom>
                <a:avLst/>
                <a:gdLst>
                  <a:gd name="T0" fmla="*/ 0 w 115"/>
                  <a:gd name="T1" fmla="*/ 45 h 45"/>
                  <a:gd name="T2" fmla="*/ 115 w 115"/>
                  <a:gd name="T3" fmla="*/ 0 h 45"/>
                </a:gdLst>
                <a:ahLst/>
                <a:cxnLst>
                  <a:cxn ang="0">
                    <a:pos x="T0" y="T1"/>
                  </a:cxn>
                  <a:cxn ang="0">
                    <a:pos x="T2" y="T3"/>
                  </a:cxn>
                </a:cxnLst>
                <a:rect l="0" t="0" r="r" b="b"/>
                <a:pathLst>
                  <a:path w="115" h="45">
                    <a:moveTo>
                      <a:pt x="0" y="45"/>
                    </a:moveTo>
                    <a:lnTo>
                      <a:pt x="1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5" name="Freeform 3589"/>
              <p:cNvSpPr>
                <a:spLocks/>
              </p:cNvSpPr>
              <p:nvPr/>
            </p:nvSpPr>
            <p:spPr bwMode="auto">
              <a:xfrm>
                <a:off x="1576158" y="3401630"/>
                <a:ext cx="74934" cy="23494"/>
              </a:xfrm>
              <a:custGeom>
                <a:avLst/>
                <a:gdLst>
                  <a:gd name="T0" fmla="*/ 0 w 118"/>
                  <a:gd name="T1" fmla="*/ 37 h 37"/>
                  <a:gd name="T2" fmla="*/ 118 w 118"/>
                  <a:gd name="T3" fmla="*/ 0 h 37"/>
                </a:gdLst>
                <a:ahLst/>
                <a:cxnLst>
                  <a:cxn ang="0">
                    <a:pos x="T0" y="T1"/>
                  </a:cxn>
                  <a:cxn ang="0">
                    <a:pos x="T2" y="T3"/>
                  </a:cxn>
                </a:cxnLst>
                <a:rect l="0" t="0" r="r" b="b"/>
                <a:pathLst>
                  <a:path w="118" h="37">
                    <a:moveTo>
                      <a:pt x="0" y="37"/>
                    </a:moveTo>
                    <a:lnTo>
                      <a:pt x="11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6" name="Freeform 3588"/>
              <p:cNvSpPr>
                <a:spLocks/>
              </p:cNvSpPr>
              <p:nvPr/>
            </p:nvSpPr>
            <p:spPr bwMode="auto">
              <a:xfrm>
                <a:off x="1652997" y="3374961"/>
                <a:ext cx="73029" cy="25399"/>
              </a:xfrm>
              <a:custGeom>
                <a:avLst/>
                <a:gdLst>
                  <a:gd name="T0" fmla="*/ 0 w 115"/>
                  <a:gd name="T1" fmla="*/ 40 h 40"/>
                  <a:gd name="T2" fmla="*/ 115 w 115"/>
                  <a:gd name="T3" fmla="*/ 0 h 40"/>
                </a:gdLst>
                <a:ahLst/>
                <a:cxnLst>
                  <a:cxn ang="0">
                    <a:pos x="T0" y="T1"/>
                  </a:cxn>
                  <a:cxn ang="0">
                    <a:pos x="T2" y="T3"/>
                  </a:cxn>
                </a:cxnLst>
                <a:rect l="0" t="0" r="r" b="b"/>
                <a:pathLst>
                  <a:path w="115" h="40">
                    <a:moveTo>
                      <a:pt x="0" y="40"/>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7" name="Freeform 3587"/>
              <p:cNvSpPr>
                <a:spLocks/>
              </p:cNvSpPr>
              <p:nvPr/>
            </p:nvSpPr>
            <p:spPr bwMode="auto">
              <a:xfrm>
                <a:off x="1726027" y="3354007"/>
                <a:ext cx="76204" cy="19049"/>
              </a:xfrm>
              <a:custGeom>
                <a:avLst/>
                <a:gdLst>
                  <a:gd name="T0" fmla="*/ 0 w 120"/>
                  <a:gd name="T1" fmla="*/ 30 h 30"/>
                  <a:gd name="T2" fmla="*/ 120 w 120"/>
                  <a:gd name="T3" fmla="*/ 0 h 30"/>
                </a:gdLst>
                <a:ahLst/>
                <a:cxnLst>
                  <a:cxn ang="0">
                    <a:pos x="T0" y="T1"/>
                  </a:cxn>
                  <a:cxn ang="0">
                    <a:pos x="T2" y="T3"/>
                  </a:cxn>
                </a:cxnLst>
                <a:rect l="0" t="0" r="r" b="b"/>
                <a:pathLst>
                  <a:path w="120" h="30">
                    <a:moveTo>
                      <a:pt x="0" y="30"/>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8" name="Freeform 3586"/>
              <p:cNvSpPr>
                <a:spLocks/>
              </p:cNvSpPr>
              <p:nvPr/>
            </p:nvSpPr>
            <p:spPr bwMode="auto">
              <a:xfrm>
                <a:off x="1802231" y="3333687"/>
                <a:ext cx="76204" cy="20319"/>
              </a:xfrm>
              <a:custGeom>
                <a:avLst/>
                <a:gdLst>
                  <a:gd name="T0" fmla="*/ 0 w 120"/>
                  <a:gd name="T1" fmla="*/ 32 h 32"/>
                  <a:gd name="T2" fmla="*/ 120 w 120"/>
                  <a:gd name="T3" fmla="*/ 0 h 32"/>
                </a:gdLst>
                <a:ahLst/>
                <a:cxnLst>
                  <a:cxn ang="0">
                    <a:pos x="T0" y="T1"/>
                  </a:cxn>
                  <a:cxn ang="0">
                    <a:pos x="T2" y="T3"/>
                  </a:cxn>
                </a:cxnLst>
                <a:rect l="0" t="0" r="r" b="b"/>
                <a:pathLst>
                  <a:path w="120" h="32">
                    <a:moveTo>
                      <a:pt x="0" y="32"/>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9" name="Freeform 3585"/>
              <p:cNvSpPr>
                <a:spLocks/>
              </p:cNvSpPr>
              <p:nvPr/>
            </p:nvSpPr>
            <p:spPr bwMode="auto">
              <a:xfrm>
                <a:off x="1880975" y="3315908"/>
                <a:ext cx="74934" cy="15874"/>
              </a:xfrm>
              <a:custGeom>
                <a:avLst/>
                <a:gdLst>
                  <a:gd name="T0" fmla="*/ 0 w 118"/>
                  <a:gd name="T1" fmla="*/ 25 h 25"/>
                  <a:gd name="T2" fmla="*/ 118 w 118"/>
                  <a:gd name="T3" fmla="*/ 0 h 25"/>
                </a:gdLst>
                <a:ahLst/>
                <a:cxnLst>
                  <a:cxn ang="0">
                    <a:pos x="T0" y="T1"/>
                  </a:cxn>
                  <a:cxn ang="0">
                    <a:pos x="T2" y="T3"/>
                  </a:cxn>
                </a:cxnLst>
                <a:rect l="0" t="0" r="r" b="b"/>
                <a:pathLst>
                  <a:path w="118" h="25">
                    <a:moveTo>
                      <a:pt x="0" y="25"/>
                    </a:moveTo>
                    <a:lnTo>
                      <a:pt x="11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0" name="Freeform 3584"/>
              <p:cNvSpPr>
                <a:spLocks/>
              </p:cNvSpPr>
              <p:nvPr/>
            </p:nvSpPr>
            <p:spPr bwMode="auto">
              <a:xfrm>
                <a:off x="1955274" y="3298764"/>
                <a:ext cx="79379" cy="17144"/>
              </a:xfrm>
              <a:custGeom>
                <a:avLst/>
                <a:gdLst>
                  <a:gd name="T0" fmla="*/ 0 w 125"/>
                  <a:gd name="T1" fmla="*/ 27 h 27"/>
                  <a:gd name="T2" fmla="*/ 125 w 125"/>
                  <a:gd name="T3" fmla="*/ 0 h 27"/>
                </a:gdLst>
                <a:ahLst/>
                <a:cxnLst>
                  <a:cxn ang="0">
                    <a:pos x="T0" y="T1"/>
                  </a:cxn>
                  <a:cxn ang="0">
                    <a:pos x="T2" y="T3"/>
                  </a:cxn>
                </a:cxnLst>
                <a:rect l="0" t="0" r="r" b="b"/>
                <a:pathLst>
                  <a:path w="125" h="27">
                    <a:moveTo>
                      <a:pt x="0" y="2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1" name="Freeform 3583"/>
              <p:cNvSpPr>
                <a:spLocks/>
              </p:cNvSpPr>
              <p:nvPr/>
            </p:nvSpPr>
            <p:spPr bwMode="auto">
              <a:xfrm>
                <a:off x="2034654" y="3284159"/>
                <a:ext cx="78109" cy="13969"/>
              </a:xfrm>
              <a:custGeom>
                <a:avLst/>
                <a:gdLst>
                  <a:gd name="T0" fmla="*/ 0 w 123"/>
                  <a:gd name="T1" fmla="*/ 22 h 22"/>
                  <a:gd name="T2" fmla="*/ 123 w 123"/>
                  <a:gd name="T3" fmla="*/ 0 h 22"/>
                </a:gdLst>
                <a:ahLst/>
                <a:cxnLst>
                  <a:cxn ang="0">
                    <a:pos x="T0" y="T1"/>
                  </a:cxn>
                  <a:cxn ang="0">
                    <a:pos x="T2" y="T3"/>
                  </a:cxn>
                </a:cxnLst>
                <a:rect l="0" t="0" r="r" b="b"/>
                <a:pathLst>
                  <a:path w="123" h="22">
                    <a:moveTo>
                      <a:pt x="0" y="22"/>
                    </a:moveTo>
                    <a:lnTo>
                      <a:pt x="123"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2" name="Freeform 3582"/>
              <p:cNvSpPr>
                <a:spLocks/>
              </p:cNvSpPr>
              <p:nvPr/>
            </p:nvSpPr>
            <p:spPr bwMode="auto">
              <a:xfrm>
                <a:off x="2113398" y="3271460"/>
                <a:ext cx="77474" cy="12699"/>
              </a:xfrm>
              <a:custGeom>
                <a:avLst/>
                <a:gdLst>
                  <a:gd name="T0" fmla="*/ 0 w 122"/>
                  <a:gd name="T1" fmla="*/ 17 h 20"/>
                  <a:gd name="T2" fmla="*/ 121 w 122"/>
                  <a:gd name="T3" fmla="*/ 0 h 20"/>
                </a:gdLst>
                <a:ahLst/>
                <a:cxnLst>
                  <a:cxn ang="0">
                    <a:pos x="T0" y="T1"/>
                  </a:cxn>
                  <a:cxn ang="0">
                    <a:pos x="T2" y="T3"/>
                  </a:cxn>
                </a:cxnLst>
                <a:rect l="0" t="0" r="r" b="b"/>
                <a:pathLst>
                  <a:path w="122" h="20">
                    <a:moveTo>
                      <a:pt x="0" y="17"/>
                    </a:moveTo>
                    <a:lnTo>
                      <a:pt x="1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3" name="Freeform 3581"/>
              <p:cNvSpPr>
                <a:spLocks/>
              </p:cNvSpPr>
              <p:nvPr/>
            </p:nvSpPr>
            <p:spPr bwMode="auto">
              <a:xfrm>
                <a:off x="2192778" y="3260030"/>
                <a:ext cx="79379" cy="12699"/>
              </a:xfrm>
              <a:custGeom>
                <a:avLst/>
                <a:gdLst>
                  <a:gd name="T0" fmla="*/ 0 w 125"/>
                  <a:gd name="T1" fmla="*/ 17 h 20"/>
                  <a:gd name="T2" fmla="*/ 125 w 125"/>
                  <a:gd name="T3" fmla="*/ 0 h 20"/>
                </a:gdLst>
                <a:ahLst/>
                <a:cxnLst>
                  <a:cxn ang="0">
                    <a:pos x="T0" y="T1"/>
                  </a:cxn>
                  <a:cxn ang="0">
                    <a:pos x="T2" y="T3"/>
                  </a:cxn>
                </a:cxnLst>
                <a:rect l="0" t="0" r="r" b="b"/>
                <a:pathLst>
                  <a:path w="125" h="20">
                    <a:moveTo>
                      <a:pt x="0" y="1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4" name="Freeform 3580"/>
              <p:cNvSpPr>
                <a:spLocks/>
              </p:cNvSpPr>
              <p:nvPr/>
            </p:nvSpPr>
            <p:spPr bwMode="auto">
              <a:xfrm>
                <a:off x="2272157" y="3251141"/>
                <a:ext cx="76839" cy="12699"/>
              </a:xfrm>
              <a:custGeom>
                <a:avLst/>
                <a:gdLst>
                  <a:gd name="T0" fmla="*/ 0 w 121"/>
                  <a:gd name="T1" fmla="*/ 14 h 20"/>
                  <a:gd name="T2" fmla="*/ 121 w 121"/>
                  <a:gd name="T3" fmla="*/ 0 h 20"/>
                </a:gdLst>
                <a:ahLst/>
                <a:cxnLst>
                  <a:cxn ang="0">
                    <a:pos x="T0" y="T1"/>
                  </a:cxn>
                  <a:cxn ang="0">
                    <a:pos x="T2" y="T3"/>
                  </a:cxn>
                </a:cxnLst>
                <a:rect l="0" t="0" r="r" b="b"/>
                <a:pathLst>
                  <a:path w="121" h="20">
                    <a:moveTo>
                      <a:pt x="0" y="14"/>
                    </a:moveTo>
                    <a:lnTo>
                      <a:pt x="12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5" name="Freeform 3579"/>
              <p:cNvSpPr>
                <a:spLocks/>
              </p:cNvSpPr>
              <p:nvPr/>
            </p:nvSpPr>
            <p:spPr bwMode="auto">
              <a:xfrm>
                <a:off x="2351537" y="3244791"/>
                <a:ext cx="76839" cy="12699"/>
              </a:xfrm>
              <a:custGeom>
                <a:avLst/>
                <a:gdLst>
                  <a:gd name="T0" fmla="*/ 0 w 121"/>
                  <a:gd name="T1" fmla="*/ 7 h 20"/>
                  <a:gd name="T2" fmla="*/ 121 w 121"/>
                  <a:gd name="T3" fmla="*/ 0 h 20"/>
                </a:gdLst>
                <a:ahLst/>
                <a:cxnLst>
                  <a:cxn ang="0">
                    <a:pos x="T0" y="T1"/>
                  </a:cxn>
                  <a:cxn ang="0">
                    <a:pos x="T2" y="T3"/>
                  </a:cxn>
                </a:cxnLst>
                <a:rect l="0" t="0" r="r" b="b"/>
                <a:pathLst>
                  <a:path w="121" h="20">
                    <a:moveTo>
                      <a:pt x="0" y="7"/>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6" name="Freeform 3578"/>
              <p:cNvSpPr>
                <a:spLocks/>
              </p:cNvSpPr>
              <p:nvPr/>
            </p:nvSpPr>
            <p:spPr bwMode="auto">
              <a:xfrm>
                <a:off x="2430281" y="3239711"/>
                <a:ext cx="80014" cy="12699"/>
              </a:xfrm>
              <a:custGeom>
                <a:avLst/>
                <a:gdLst>
                  <a:gd name="T0" fmla="*/ 0 w 126"/>
                  <a:gd name="T1" fmla="*/ 7 h 20"/>
                  <a:gd name="T2" fmla="*/ 126 w 126"/>
                  <a:gd name="T3" fmla="*/ 0 h 20"/>
                </a:gdLst>
                <a:ahLst/>
                <a:cxnLst>
                  <a:cxn ang="0">
                    <a:pos x="T0" y="T1"/>
                  </a:cxn>
                  <a:cxn ang="0">
                    <a:pos x="T2" y="T3"/>
                  </a:cxn>
                </a:cxnLst>
                <a:rect l="0" t="0" r="r" b="b"/>
                <a:pathLst>
                  <a:path w="126" h="20">
                    <a:moveTo>
                      <a:pt x="0" y="7"/>
                    </a:moveTo>
                    <a:lnTo>
                      <a:pt x="12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7" name="Freeform 3577"/>
              <p:cNvSpPr>
                <a:spLocks/>
              </p:cNvSpPr>
              <p:nvPr/>
            </p:nvSpPr>
            <p:spPr bwMode="auto">
              <a:xfrm>
                <a:off x="2510930" y="3236536"/>
                <a:ext cx="79379" cy="12699"/>
              </a:xfrm>
              <a:custGeom>
                <a:avLst/>
                <a:gdLst>
                  <a:gd name="T0" fmla="*/ 0 w 125"/>
                  <a:gd name="T1" fmla="*/ 5 h 20"/>
                  <a:gd name="T2" fmla="*/ 125 w 125"/>
                  <a:gd name="T3" fmla="*/ 0 h 20"/>
                </a:gdLst>
                <a:ahLst/>
                <a:cxnLst>
                  <a:cxn ang="0">
                    <a:pos x="T0" y="T1"/>
                  </a:cxn>
                  <a:cxn ang="0">
                    <a:pos x="T2" y="T3"/>
                  </a:cxn>
                </a:cxnLst>
                <a:rect l="0" t="0" r="r" b="b"/>
                <a:pathLst>
                  <a:path w="125" h="20">
                    <a:moveTo>
                      <a:pt x="0" y="5"/>
                    </a:moveTo>
                    <a:lnTo>
                      <a:pt x="12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8" name="Freeform 3576"/>
              <p:cNvSpPr>
                <a:spLocks/>
              </p:cNvSpPr>
              <p:nvPr/>
            </p:nvSpPr>
            <p:spPr bwMode="auto">
              <a:xfrm>
                <a:off x="2590310" y="3233361"/>
                <a:ext cx="77474" cy="12699"/>
              </a:xfrm>
              <a:custGeom>
                <a:avLst/>
                <a:gdLst>
                  <a:gd name="T0" fmla="*/ 0 w 122"/>
                  <a:gd name="T1" fmla="*/ 2 h 20"/>
                  <a:gd name="T2" fmla="*/ 121 w 122"/>
                  <a:gd name="T3" fmla="*/ 0 h 20"/>
                </a:gdLst>
                <a:ahLst/>
                <a:cxnLst>
                  <a:cxn ang="0">
                    <a:pos x="T0" y="T1"/>
                  </a:cxn>
                  <a:cxn ang="0">
                    <a:pos x="T2" y="T3"/>
                  </a:cxn>
                </a:cxnLst>
                <a:rect l="0" t="0" r="r" b="b"/>
                <a:pathLst>
                  <a:path w="122" h="20">
                    <a:moveTo>
                      <a:pt x="0" y="2"/>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9" name="Freeform 3575"/>
              <p:cNvSpPr>
                <a:spLocks/>
              </p:cNvSpPr>
              <p:nvPr/>
            </p:nvSpPr>
            <p:spPr bwMode="auto">
              <a:xfrm>
                <a:off x="2669054" y="3233361"/>
                <a:ext cx="159394" cy="12699"/>
              </a:xfrm>
              <a:custGeom>
                <a:avLst/>
                <a:gdLst>
                  <a:gd name="T0" fmla="*/ 0 w 251"/>
                  <a:gd name="T1" fmla="*/ 0 h 20"/>
                  <a:gd name="T2" fmla="*/ 251 w 251"/>
                  <a:gd name="T3" fmla="*/ 2 h 20"/>
                </a:gdLst>
                <a:ahLst/>
                <a:cxnLst>
                  <a:cxn ang="0">
                    <a:pos x="T0" y="T1"/>
                  </a:cxn>
                  <a:cxn ang="0">
                    <a:pos x="T2" y="T3"/>
                  </a:cxn>
                </a:cxnLst>
                <a:rect l="0" t="0" r="r" b="b"/>
                <a:pathLst>
                  <a:path w="251" h="20">
                    <a:moveTo>
                      <a:pt x="0" y="0"/>
                    </a:moveTo>
                    <a:lnTo>
                      <a:pt x="25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0" name="Freeform 3574"/>
              <p:cNvSpPr>
                <a:spLocks/>
              </p:cNvSpPr>
              <p:nvPr/>
            </p:nvSpPr>
            <p:spPr bwMode="auto">
              <a:xfrm>
                <a:off x="2830988" y="3236536"/>
                <a:ext cx="159394" cy="12699"/>
              </a:xfrm>
              <a:custGeom>
                <a:avLst/>
                <a:gdLst>
                  <a:gd name="T0" fmla="*/ 0 w 251"/>
                  <a:gd name="T1" fmla="*/ 0 h 20"/>
                  <a:gd name="T2" fmla="*/ 251 w 251"/>
                  <a:gd name="T3" fmla="*/ 7 h 20"/>
                </a:gdLst>
                <a:ahLst/>
                <a:cxnLst>
                  <a:cxn ang="0">
                    <a:pos x="T0" y="T1"/>
                  </a:cxn>
                  <a:cxn ang="0">
                    <a:pos x="T2" y="T3"/>
                  </a:cxn>
                </a:cxnLst>
                <a:rect l="0" t="0" r="r" b="b"/>
                <a:pathLst>
                  <a:path w="251" h="20">
                    <a:moveTo>
                      <a:pt x="0" y="0"/>
                    </a:moveTo>
                    <a:lnTo>
                      <a:pt x="251" y="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1" name="Freeform 3573"/>
              <p:cNvSpPr>
                <a:spLocks/>
              </p:cNvSpPr>
              <p:nvPr/>
            </p:nvSpPr>
            <p:spPr bwMode="auto">
              <a:xfrm>
                <a:off x="2992287" y="3241616"/>
                <a:ext cx="159394" cy="17144"/>
              </a:xfrm>
              <a:custGeom>
                <a:avLst/>
                <a:gdLst>
                  <a:gd name="T0" fmla="*/ 0 w 251"/>
                  <a:gd name="T1" fmla="*/ 0 h 27"/>
                  <a:gd name="T2" fmla="*/ 251 w 251"/>
                  <a:gd name="T3" fmla="*/ 27 h 27"/>
                </a:gdLst>
                <a:ahLst/>
                <a:cxnLst>
                  <a:cxn ang="0">
                    <a:pos x="T0" y="T1"/>
                  </a:cxn>
                  <a:cxn ang="0">
                    <a:pos x="T2" y="T3"/>
                  </a:cxn>
                </a:cxnLst>
                <a:rect l="0" t="0" r="r" b="b"/>
                <a:pathLst>
                  <a:path w="251" h="27">
                    <a:moveTo>
                      <a:pt x="0" y="0"/>
                    </a:moveTo>
                    <a:lnTo>
                      <a:pt x="251" y="2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2" name="Freeform 3572"/>
              <p:cNvSpPr>
                <a:spLocks/>
              </p:cNvSpPr>
              <p:nvPr/>
            </p:nvSpPr>
            <p:spPr bwMode="auto">
              <a:xfrm>
                <a:off x="3151681" y="3260030"/>
                <a:ext cx="156854" cy="19684"/>
              </a:xfrm>
              <a:custGeom>
                <a:avLst/>
                <a:gdLst>
                  <a:gd name="T0" fmla="*/ 0 w 247"/>
                  <a:gd name="T1" fmla="*/ 0 h 31"/>
                  <a:gd name="T2" fmla="*/ 246 w 247"/>
                  <a:gd name="T3" fmla="*/ 30 h 31"/>
                </a:gdLst>
                <a:ahLst/>
                <a:cxnLst>
                  <a:cxn ang="0">
                    <a:pos x="T0" y="T1"/>
                  </a:cxn>
                  <a:cxn ang="0">
                    <a:pos x="T2" y="T3"/>
                  </a:cxn>
                </a:cxnLst>
                <a:rect l="0" t="0" r="r" b="b"/>
                <a:pathLst>
                  <a:path w="247" h="31">
                    <a:moveTo>
                      <a:pt x="0" y="0"/>
                    </a:moveTo>
                    <a:lnTo>
                      <a:pt x="246" y="3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3" name="Freeform 3571"/>
              <p:cNvSpPr>
                <a:spLocks/>
              </p:cNvSpPr>
              <p:nvPr/>
            </p:nvSpPr>
            <p:spPr bwMode="auto">
              <a:xfrm>
                <a:off x="3310440" y="3280984"/>
                <a:ext cx="153044" cy="28574"/>
              </a:xfrm>
              <a:custGeom>
                <a:avLst/>
                <a:gdLst>
                  <a:gd name="T0" fmla="*/ 0 w 241"/>
                  <a:gd name="T1" fmla="*/ 0 h 45"/>
                  <a:gd name="T2" fmla="*/ 241 w 241"/>
                  <a:gd name="T3" fmla="*/ 45 h 45"/>
                </a:gdLst>
                <a:ahLst/>
                <a:cxnLst>
                  <a:cxn ang="0">
                    <a:pos x="T0" y="T1"/>
                  </a:cxn>
                  <a:cxn ang="0">
                    <a:pos x="T2" y="T3"/>
                  </a:cxn>
                </a:cxnLst>
                <a:rect l="0" t="0" r="r" b="b"/>
                <a:pathLst>
                  <a:path w="241" h="45">
                    <a:moveTo>
                      <a:pt x="0" y="0"/>
                    </a:moveTo>
                    <a:lnTo>
                      <a:pt x="241" y="4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4" name="Freeform 3570"/>
              <p:cNvSpPr>
                <a:spLocks/>
              </p:cNvSpPr>
              <p:nvPr/>
            </p:nvSpPr>
            <p:spPr bwMode="auto">
              <a:xfrm>
                <a:off x="3464754" y="3309558"/>
                <a:ext cx="153044" cy="34924"/>
              </a:xfrm>
              <a:custGeom>
                <a:avLst/>
                <a:gdLst>
                  <a:gd name="T0" fmla="*/ 0 w 241"/>
                  <a:gd name="T1" fmla="*/ 0 h 55"/>
                  <a:gd name="T2" fmla="*/ 241 w 241"/>
                  <a:gd name="T3" fmla="*/ 55 h 55"/>
                </a:gdLst>
                <a:ahLst/>
                <a:cxnLst>
                  <a:cxn ang="0">
                    <a:pos x="T0" y="T1"/>
                  </a:cxn>
                  <a:cxn ang="0">
                    <a:pos x="T2" y="T3"/>
                  </a:cxn>
                </a:cxnLst>
                <a:rect l="0" t="0" r="r" b="b"/>
                <a:pathLst>
                  <a:path w="241" h="55">
                    <a:moveTo>
                      <a:pt x="0" y="0"/>
                    </a:moveTo>
                    <a:lnTo>
                      <a:pt x="241" y="5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5" name="Freeform 3569"/>
              <p:cNvSpPr>
                <a:spLocks/>
              </p:cNvSpPr>
              <p:nvPr/>
            </p:nvSpPr>
            <p:spPr bwMode="auto">
              <a:xfrm>
                <a:off x="3620338" y="3345752"/>
                <a:ext cx="146693" cy="41273"/>
              </a:xfrm>
              <a:custGeom>
                <a:avLst/>
                <a:gdLst>
                  <a:gd name="T0" fmla="*/ 0 w 231"/>
                  <a:gd name="T1" fmla="*/ 0 h 65"/>
                  <a:gd name="T2" fmla="*/ 231 w 231"/>
                  <a:gd name="T3" fmla="*/ 65 h 65"/>
                </a:gdLst>
                <a:ahLst/>
                <a:cxnLst>
                  <a:cxn ang="0">
                    <a:pos x="T0" y="T1"/>
                  </a:cxn>
                  <a:cxn ang="0">
                    <a:pos x="T2" y="T3"/>
                  </a:cxn>
                </a:cxnLst>
                <a:rect l="0" t="0" r="r" b="b"/>
                <a:pathLst>
                  <a:path w="231" h="65">
                    <a:moveTo>
                      <a:pt x="0" y="0"/>
                    </a:moveTo>
                    <a:lnTo>
                      <a:pt x="23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6" name="Freeform 3568"/>
              <p:cNvSpPr>
                <a:spLocks/>
              </p:cNvSpPr>
              <p:nvPr/>
            </p:nvSpPr>
            <p:spPr bwMode="auto">
              <a:xfrm>
                <a:off x="3768936" y="3386390"/>
                <a:ext cx="147328" cy="47623"/>
              </a:xfrm>
              <a:custGeom>
                <a:avLst/>
                <a:gdLst>
                  <a:gd name="T0" fmla="*/ 0 w 232"/>
                  <a:gd name="T1" fmla="*/ 0 h 75"/>
                  <a:gd name="T2" fmla="*/ 232 w 232"/>
                  <a:gd name="T3" fmla="*/ 75 h 75"/>
                </a:gdLst>
                <a:ahLst/>
                <a:cxnLst>
                  <a:cxn ang="0">
                    <a:pos x="T0" y="T1"/>
                  </a:cxn>
                  <a:cxn ang="0">
                    <a:pos x="T2" y="T3"/>
                  </a:cxn>
                </a:cxnLst>
                <a:rect l="0" t="0" r="r" b="b"/>
                <a:pathLst>
                  <a:path w="232" h="75">
                    <a:moveTo>
                      <a:pt x="0" y="0"/>
                    </a:moveTo>
                    <a:lnTo>
                      <a:pt x="232" y="7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7" name="Freeform 3567"/>
              <p:cNvSpPr>
                <a:spLocks/>
              </p:cNvSpPr>
              <p:nvPr/>
            </p:nvSpPr>
            <p:spPr bwMode="auto">
              <a:xfrm>
                <a:off x="3916899" y="3434013"/>
                <a:ext cx="69854" cy="25399"/>
              </a:xfrm>
              <a:custGeom>
                <a:avLst/>
                <a:gdLst>
                  <a:gd name="T0" fmla="*/ 0 w 110"/>
                  <a:gd name="T1" fmla="*/ 0 h 40"/>
                  <a:gd name="T2" fmla="*/ 110 w 110"/>
                  <a:gd name="T3" fmla="*/ 40 h 40"/>
                </a:gdLst>
                <a:ahLst/>
                <a:cxnLst>
                  <a:cxn ang="0">
                    <a:pos x="T0" y="T1"/>
                  </a:cxn>
                  <a:cxn ang="0">
                    <a:pos x="T2" y="T3"/>
                  </a:cxn>
                </a:cxnLst>
                <a:rect l="0" t="0" r="r" b="b"/>
                <a:pathLst>
                  <a:path w="110" h="40">
                    <a:moveTo>
                      <a:pt x="0" y="0"/>
                    </a:moveTo>
                    <a:lnTo>
                      <a:pt x="11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8" name="Freeform 3566"/>
              <p:cNvSpPr>
                <a:spLocks/>
              </p:cNvSpPr>
              <p:nvPr/>
            </p:nvSpPr>
            <p:spPr bwMode="auto">
              <a:xfrm>
                <a:off x="3986753" y="3460047"/>
                <a:ext cx="73029" cy="26034"/>
              </a:xfrm>
              <a:custGeom>
                <a:avLst/>
                <a:gdLst>
                  <a:gd name="T0" fmla="*/ 0 w 115"/>
                  <a:gd name="T1" fmla="*/ 0 h 41"/>
                  <a:gd name="T2" fmla="*/ 115 w 115"/>
                  <a:gd name="T3" fmla="*/ 40 h 41"/>
                </a:gdLst>
                <a:ahLst/>
                <a:cxnLst>
                  <a:cxn ang="0">
                    <a:pos x="T0" y="T1"/>
                  </a:cxn>
                  <a:cxn ang="0">
                    <a:pos x="T2" y="T3"/>
                  </a:cxn>
                </a:cxnLst>
                <a:rect l="0" t="0" r="r" b="b"/>
                <a:pathLst>
                  <a:path w="115" h="41">
                    <a:moveTo>
                      <a:pt x="0" y="0"/>
                    </a:moveTo>
                    <a:lnTo>
                      <a:pt x="115" y="4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9" name="Freeform 3565"/>
              <p:cNvSpPr>
                <a:spLocks/>
              </p:cNvSpPr>
              <p:nvPr/>
            </p:nvSpPr>
            <p:spPr bwMode="auto">
              <a:xfrm>
                <a:off x="4059782" y="3487351"/>
                <a:ext cx="69854" cy="29844"/>
              </a:xfrm>
              <a:custGeom>
                <a:avLst/>
                <a:gdLst>
                  <a:gd name="T0" fmla="*/ 0 w 110"/>
                  <a:gd name="T1" fmla="*/ 0 h 47"/>
                  <a:gd name="T2" fmla="*/ 110 w 110"/>
                  <a:gd name="T3" fmla="*/ 47 h 47"/>
                </a:gdLst>
                <a:ahLst/>
                <a:cxnLst>
                  <a:cxn ang="0">
                    <a:pos x="T0" y="T1"/>
                  </a:cxn>
                  <a:cxn ang="0">
                    <a:pos x="T2" y="T3"/>
                  </a:cxn>
                </a:cxnLst>
                <a:rect l="0" t="0" r="r" b="b"/>
                <a:pathLst>
                  <a:path w="110" h="47">
                    <a:moveTo>
                      <a:pt x="0" y="0"/>
                    </a:moveTo>
                    <a:lnTo>
                      <a:pt x="110" y="47"/>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0" name="Freeform 3564"/>
              <p:cNvSpPr>
                <a:spLocks/>
              </p:cNvSpPr>
              <p:nvPr/>
            </p:nvSpPr>
            <p:spPr bwMode="auto">
              <a:xfrm>
                <a:off x="4129636" y="3516560"/>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1" name="Freeform 3563"/>
              <p:cNvSpPr>
                <a:spLocks/>
              </p:cNvSpPr>
              <p:nvPr/>
            </p:nvSpPr>
            <p:spPr bwMode="auto">
              <a:xfrm>
                <a:off x="4199490" y="3545769"/>
                <a:ext cx="66679" cy="31749"/>
              </a:xfrm>
              <a:custGeom>
                <a:avLst/>
                <a:gdLst>
                  <a:gd name="T0" fmla="*/ 0 w 105"/>
                  <a:gd name="T1" fmla="*/ 0 h 50"/>
                  <a:gd name="T2" fmla="*/ 105 w 105"/>
                  <a:gd name="T3" fmla="*/ 50 h 50"/>
                </a:gdLst>
                <a:ahLst/>
                <a:cxnLst>
                  <a:cxn ang="0">
                    <a:pos x="T0" y="T1"/>
                  </a:cxn>
                  <a:cxn ang="0">
                    <a:pos x="T2" y="T3"/>
                  </a:cxn>
                </a:cxnLst>
                <a:rect l="0" t="0" r="r" b="b"/>
                <a:pathLst>
                  <a:path w="105" h="50">
                    <a:moveTo>
                      <a:pt x="0" y="0"/>
                    </a:moveTo>
                    <a:lnTo>
                      <a:pt x="105" y="5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2" name="Freeform 3562"/>
              <p:cNvSpPr>
                <a:spLocks/>
              </p:cNvSpPr>
              <p:nvPr/>
            </p:nvSpPr>
            <p:spPr bwMode="auto">
              <a:xfrm>
                <a:off x="4266169" y="3578153"/>
                <a:ext cx="66679" cy="34924"/>
              </a:xfrm>
              <a:custGeom>
                <a:avLst/>
                <a:gdLst>
                  <a:gd name="T0" fmla="*/ 0 w 105"/>
                  <a:gd name="T1" fmla="*/ 0 h 55"/>
                  <a:gd name="T2" fmla="*/ 105 w 105"/>
                  <a:gd name="T3" fmla="*/ 55 h 55"/>
                </a:gdLst>
                <a:ahLst/>
                <a:cxnLst>
                  <a:cxn ang="0">
                    <a:pos x="T0" y="T1"/>
                  </a:cxn>
                  <a:cxn ang="0">
                    <a:pos x="T2" y="T3"/>
                  </a:cxn>
                </a:cxnLst>
                <a:rect l="0" t="0" r="r" b="b"/>
                <a:pathLst>
                  <a:path w="105" h="55">
                    <a:moveTo>
                      <a:pt x="0" y="0"/>
                    </a:moveTo>
                    <a:lnTo>
                      <a:pt x="105" y="5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3" name="Freeform 3561"/>
              <p:cNvSpPr>
                <a:spLocks/>
              </p:cNvSpPr>
              <p:nvPr/>
            </p:nvSpPr>
            <p:spPr bwMode="auto">
              <a:xfrm>
                <a:off x="4332847" y="3614346"/>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4" name="Freeform 3560"/>
              <p:cNvSpPr>
                <a:spLocks/>
              </p:cNvSpPr>
              <p:nvPr/>
            </p:nvSpPr>
            <p:spPr bwMode="auto">
              <a:xfrm>
                <a:off x="4396351" y="3649270"/>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5" name="Freeform 3559"/>
              <p:cNvSpPr>
                <a:spLocks/>
              </p:cNvSpPr>
              <p:nvPr/>
            </p:nvSpPr>
            <p:spPr bwMode="auto">
              <a:xfrm>
                <a:off x="4461125" y="3684828"/>
                <a:ext cx="60328" cy="38098"/>
              </a:xfrm>
              <a:custGeom>
                <a:avLst/>
                <a:gdLst>
                  <a:gd name="T0" fmla="*/ 0 w 95"/>
                  <a:gd name="T1" fmla="*/ 0 h 60"/>
                  <a:gd name="T2" fmla="*/ 95 w 95"/>
                  <a:gd name="T3" fmla="*/ 60 h 60"/>
                </a:gdLst>
                <a:ahLst/>
                <a:cxnLst>
                  <a:cxn ang="0">
                    <a:pos x="T0" y="T1"/>
                  </a:cxn>
                  <a:cxn ang="0">
                    <a:pos x="T2" y="T3"/>
                  </a:cxn>
                </a:cxnLst>
                <a:rect l="0" t="0" r="r" b="b"/>
                <a:pathLst>
                  <a:path w="95" h="60">
                    <a:moveTo>
                      <a:pt x="0" y="0"/>
                    </a:moveTo>
                    <a:lnTo>
                      <a:pt x="9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6" name="Freeform 3558"/>
              <p:cNvSpPr>
                <a:spLocks/>
              </p:cNvSpPr>
              <p:nvPr/>
            </p:nvSpPr>
            <p:spPr bwMode="auto">
              <a:xfrm>
                <a:off x="4521453" y="3722927"/>
                <a:ext cx="60963" cy="38098"/>
              </a:xfrm>
              <a:custGeom>
                <a:avLst/>
                <a:gdLst>
                  <a:gd name="T0" fmla="*/ 0 w 96"/>
                  <a:gd name="T1" fmla="*/ 0 h 60"/>
                  <a:gd name="T2" fmla="*/ 96 w 96"/>
                  <a:gd name="T3" fmla="*/ 60 h 60"/>
                </a:gdLst>
                <a:ahLst/>
                <a:cxnLst>
                  <a:cxn ang="0">
                    <a:pos x="T0" y="T1"/>
                  </a:cxn>
                  <a:cxn ang="0">
                    <a:pos x="T2" y="T3"/>
                  </a:cxn>
                </a:cxnLst>
                <a:rect l="0" t="0" r="r" b="b"/>
                <a:pathLst>
                  <a:path w="96" h="60">
                    <a:moveTo>
                      <a:pt x="0" y="0"/>
                    </a:moveTo>
                    <a:lnTo>
                      <a:pt x="96"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7" name="Freeform 3557"/>
              <p:cNvSpPr>
                <a:spLocks/>
              </p:cNvSpPr>
              <p:nvPr/>
            </p:nvSpPr>
            <p:spPr bwMode="auto">
              <a:xfrm>
                <a:off x="4582416" y="3761025"/>
                <a:ext cx="60963" cy="41273"/>
              </a:xfrm>
              <a:custGeom>
                <a:avLst/>
                <a:gdLst>
                  <a:gd name="T0" fmla="*/ 0 w 96"/>
                  <a:gd name="T1" fmla="*/ 0 h 65"/>
                  <a:gd name="T2" fmla="*/ 96 w 96"/>
                  <a:gd name="T3" fmla="*/ 65 h 65"/>
                </a:gdLst>
                <a:ahLst/>
                <a:cxnLst>
                  <a:cxn ang="0">
                    <a:pos x="T0" y="T1"/>
                  </a:cxn>
                  <a:cxn ang="0">
                    <a:pos x="T2" y="T3"/>
                  </a:cxn>
                </a:cxnLst>
                <a:rect l="0" t="0" r="r" b="b"/>
                <a:pathLst>
                  <a:path w="96" h="65">
                    <a:moveTo>
                      <a:pt x="0" y="0"/>
                    </a:moveTo>
                    <a:lnTo>
                      <a:pt x="96"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8" name="Freeform 3556"/>
              <p:cNvSpPr>
                <a:spLocks/>
              </p:cNvSpPr>
              <p:nvPr/>
            </p:nvSpPr>
            <p:spPr bwMode="auto">
              <a:xfrm>
                <a:off x="4642745" y="3802934"/>
                <a:ext cx="57788" cy="43178"/>
              </a:xfrm>
              <a:custGeom>
                <a:avLst/>
                <a:gdLst>
                  <a:gd name="T0" fmla="*/ 0 w 91"/>
                  <a:gd name="T1" fmla="*/ 0 h 68"/>
                  <a:gd name="T2" fmla="*/ 91 w 91"/>
                  <a:gd name="T3" fmla="*/ 67 h 68"/>
                </a:gdLst>
                <a:ahLst/>
                <a:cxnLst>
                  <a:cxn ang="0">
                    <a:pos x="T0" y="T1"/>
                  </a:cxn>
                  <a:cxn ang="0">
                    <a:pos x="T2" y="T3"/>
                  </a:cxn>
                </a:cxnLst>
                <a:rect l="0" t="0" r="r" b="b"/>
                <a:pathLst>
                  <a:path w="91" h="68">
                    <a:moveTo>
                      <a:pt x="0" y="0"/>
                    </a:moveTo>
                    <a:lnTo>
                      <a:pt x="91" y="6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9" name="Freeform 3555"/>
              <p:cNvSpPr>
                <a:spLocks/>
              </p:cNvSpPr>
              <p:nvPr/>
            </p:nvSpPr>
            <p:spPr bwMode="auto">
              <a:xfrm>
                <a:off x="4701168" y="3846747"/>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0" name="Freeform 3554"/>
              <p:cNvSpPr>
                <a:spLocks/>
              </p:cNvSpPr>
              <p:nvPr/>
            </p:nvSpPr>
            <p:spPr bwMode="auto">
              <a:xfrm>
                <a:off x="4755146" y="3891195"/>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1" name="Freeform 3553"/>
              <p:cNvSpPr>
                <a:spLocks/>
              </p:cNvSpPr>
              <p:nvPr/>
            </p:nvSpPr>
            <p:spPr bwMode="auto">
              <a:xfrm>
                <a:off x="4810394" y="3935644"/>
                <a:ext cx="51438" cy="45718"/>
              </a:xfrm>
              <a:custGeom>
                <a:avLst/>
                <a:gdLst>
                  <a:gd name="T0" fmla="*/ 0 w 81"/>
                  <a:gd name="T1" fmla="*/ 0 h 72"/>
                  <a:gd name="T2" fmla="*/ 81 w 81"/>
                  <a:gd name="T3" fmla="*/ 72 h 72"/>
                </a:gdLst>
                <a:ahLst/>
                <a:cxnLst>
                  <a:cxn ang="0">
                    <a:pos x="T0" y="T1"/>
                  </a:cxn>
                  <a:cxn ang="0">
                    <a:pos x="T2" y="T3"/>
                  </a:cxn>
                </a:cxnLst>
                <a:rect l="0" t="0" r="r" b="b"/>
                <a:pathLst>
                  <a:path w="81" h="72">
                    <a:moveTo>
                      <a:pt x="0" y="0"/>
                    </a:moveTo>
                    <a:lnTo>
                      <a:pt x="81"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2" name="Freeform 3552"/>
              <p:cNvSpPr>
                <a:spLocks/>
              </p:cNvSpPr>
              <p:nvPr/>
            </p:nvSpPr>
            <p:spPr bwMode="auto">
              <a:xfrm>
                <a:off x="4861832" y="3982632"/>
                <a:ext cx="48263" cy="45718"/>
              </a:xfrm>
              <a:custGeom>
                <a:avLst/>
                <a:gdLst>
                  <a:gd name="T0" fmla="*/ 0 w 76"/>
                  <a:gd name="T1" fmla="*/ 0 h 72"/>
                  <a:gd name="T2" fmla="*/ 76 w 76"/>
                  <a:gd name="T3" fmla="*/ 72 h 72"/>
                </a:gdLst>
                <a:ahLst/>
                <a:cxnLst>
                  <a:cxn ang="0">
                    <a:pos x="T0" y="T1"/>
                  </a:cxn>
                  <a:cxn ang="0">
                    <a:pos x="T2" y="T3"/>
                  </a:cxn>
                </a:cxnLst>
                <a:rect l="0" t="0" r="r" b="b"/>
                <a:pathLst>
                  <a:path w="76" h="72">
                    <a:moveTo>
                      <a:pt x="0" y="0"/>
                    </a:moveTo>
                    <a:lnTo>
                      <a:pt x="76"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3" name="Freeform 3551"/>
              <p:cNvSpPr>
                <a:spLocks/>
              </p:cNvSpPr>
              <p:nvPr/>
            </p:nvSpPr>
            <p:spPr bwMode="auto">
              <a:xfrm>
                <a:off x="4909460" y="4030255"/>
                <a:ext cx="48263" cy="49528"/>
              </a:xfrm>
              <a:custGeom>
                <a:avLst/>
                <a:gdLst>
                  <a:gd name="T0" fmla="*/ 0 w 76"/>
                  <a:gd name="T1" fmla="*/ 0 h 78"/>
                  <a:gd name="T2" fmla="*/ 76 w 76"/>
                  <a:gd name="T3" fmla="*/ 77 h 78"/>
                </a:gdLst>
                <a:ahLst/>
                <a:cxnLst>
                  <a:cxn ang="0">
                    <a:pos x="T0" y="T1"/>
                  </a:cxn>
                  <a:cxn ang="0">
                    <a:pos x="T2" y="T3"/>
                  </a:cxn>
                </a:cxnLst>
                <a:rect l="0" t="0" r="r" b="b"/>
                <a:pathLst>
                  <a:path w="76" h="78">
                    <a:moveTo>
                      <a:pt x="0" y="0"/>
                    </a:moveTo>
                    <a:lnTo>
                      <a:pt x="76"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4" name="Freeform 3550"/>
              <p:cNvSpPr>
                <a:spLocks/>
              </p:cNvSpPr>
              <p:nvPr/>
            </p:nvSpPr>
            <p:spPr bwMode="auto">
              <a:xfrm>
                <a:off x="4958357" y="4079783"/>
                <a:ext cx="45088" cy="48893"/>
              </a:xfrm>
              <a:custGeom>
                <a:avLst/>
                <a:gdLst>
                  <a:gd name="T0" fmla="*/ 0 w 71"/>
                  <a:gd name="T1" fmla="*/ 0 h 77"/>
                  <a:gd name="T2" fmla="*/ 71 w 71"/>
                  <a:gd name="T3" fmla="*/ 77 h 77"/>
                </a:gdLst>
                <a:ahLst/>
                <a:cxnLst>
                  <a:cxn ang="0">
                    <a:pos x="T0" y="T1"/>
                  </a:cxn>
                  <a:cxn ang="0">
                    <a:pos x="T2" y="T3"/>
                  </a:cxn>
                </a:cxnLst>
                <a:rect l="0" t="0" r="r" b="b"/>
                <a:pathLst>
                  <a:path w="71" h="77">
                    <a:moveTo>
                      <a:pt x="0" y="0"/>
                    </a:moveTo>
                    <a:lnTo>
                      <a:pt x="71"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5" name="Freeform 3549"/>
              <p:cNvSpPr>
                <a:spLocks/>
              </p:cNvSpPr>
              <p:nvPr/>
            </p:nvSpPr>
            <p:spPr bwMode="auto">
              <a:xfrm>
                <a:off x="1200217" y="5145271"/>
                <a:ext cx="12701" cy="217161"/>
              </a:xfrm>
              <a:custGeom>
                <a:avLst/>
                <a:gdLst>
                  <a:gd name="T0" fmla="*/ 0 w 20"/>
                  <a:gd name="T1" fmla="*/ 0 h 342"/>
                  <a:gd name="T2" fmla="*/ 5 w 20"/>
                  <a:gd name="T3" fmla="*/ 341 h 342"/>
                </a:gdLst>
                <a:ahLst/>
                <a:cxnLst>
                  <a:cxn ang="0">
                    <a:pos x="T0" y="T1"/>
                  </a:cxn>
                  <a:cxn ang="0">
                    <a:pos x="T2" y="T3"/>
                  </a:cxn>
                </a:cxnLst>
                <a:rect l="0" t="0" r="r" b="b"/>
                <a:pathLst>
                  <a:path w="20" h="342">
                    <a:moveTo>
                      <a:pt x="0" y="0"/>
                    </a:moveTo>
                    <a:lnTo>
                      <a:pt x="5" y="34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6" name="Freeform 3548"/>
              <p:cNvSpPr>
                <a:spLocks/>
              </p:cNvSpPr>
              <p:nvPr/>
            </p:nvSpPr>
            <p:spPr bwMode="auto">
              <a:xfrm>
                <a:off x="1203392" y="536306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7" name="Freeform 3547"/>
              <p:cNvSpPr>
                <a:spLocks/>
              </p:cNvSpPr>
              <p:nvPr/>
            </p:nvSpPr>
            <p:spPr bwMode="auto">
              <a:xfrm>
                <a:off x="1203392" y="5363067"/>
                <a:ext cx="12701" cy="19684"/>
              </a:xfrm>
              <a:custGeom>
                <a:avLst/>
                <a:gdLst>
                  <a:gd name="T0" fmla="*/ 0 w 20"/>
                  <a:gd name="T1" fmla="*/ 0 h 31"/>
                  <a:gd name="T2" fmla="*/ 18 w 20"/>
                  <a:gd name="T3" fmla="*/ 31 h 31"/>
                </a:gdLst>
                <a:ahLst/>
                <a:cxnLst>
                  <a:cxn ang="0">
                    <a:pos x="T0" y="T1"/>
                  </a:cxn>
                  <a:cxn ang="0">
                    <a:pos x="T2" y="T3"/>
                  </a:cxn>
                </a:cxnLst>
                <a:rect l="0" t="0" r="r" b="b"/>
                <a:pathLst>
                  <a:path w="20" h="31">
                    <a:moveTo>
                      <a:pt x="0" y="0"/>
                    </a:moveTo>
                    <a:lnTo>
                      <a:pt x="18"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8" name="Freeform 3546"/>
              <p:cNvSpPr>
                <a:spLocks/>
              </p:cNvSpPr>
              <p:nvPr/>
            </p:nvSpPr>
            <p:spPr bwMode="auto">
              <a:xfrm>
                <a:off x="1216093" y="5384656"/>
                <a:ext cx="14606" cy="19684"/>
              </a:xfrm>
              <a:custGeom>
                <a:avLst/>
                <a:gdLst>
                  <a:gd name="T0" fmla="*/ 0 w 23"/>
                  <a:gd name="T1" fmla="*/ 0 h 31"/>
                  <a:gd name="T2" fmla="*/ 23 w 23"/>
                  <a:gd name="T3" fmla="*/ 31 h 31"/>
                </a:gdLst>
                <a:ahLst/>
                <a:cxnLst>
                  <a:cxn ang="0">
                    <a:pos x="T0" y="T1"/>
                  </a:cxn>
                  <a:cxn ang="0">
                    <a:pos x="T2" y="T3"/>
                  </a:cxn>
                </a:cxnLst>
                <a:rect l="0" t="0" r="r" b="b"/>
                <a:pathLst>
                  <a:path w="23" h="31">
                    <a:moveTo>
                      <a:pt x="0" y="0"/>
                    </a:moveTo>
                    <a:lnTo>
                      <a:pt x="23"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9" name="Freeform 3545"/>
              <p:cNvSpPr>
                <a:spLocks/>
              </p:cNvSpPr>
              <p:nvPr/>
            </p:nvSpPr>
            <p:spPr bwMode="auto">
              <a:xfrm>
                <a:off x="1230064" y="5404340"/>
                <a:ext cx="31752" cy="44448"/>
              </a:xfrm>
              <a:custGeom>
                <a:avLst/>
                <a:gdLst>
                  <a:gd name="T0" fmla="*/ 0 w 50"/>
                  <a:gd name="T1" fmla="*/ 0 h 70"/>
                  <a:gd name="T2" fmla="*/ 50 w 50"/>
                  <a:gd name="T3" fmla="*/ 70 h 70"/>
                </a:gdLst>
                <a:ahLst/>
                <a:cxnLst>
                  <a:cxn ang="0">
                    <a:pos x="T0" y="T1"/>
                  </a:cxn>
                  <a:cxn ang="0">
                    <a:pos x="T2" y="T3"/>
                  </a:cxn>
                </a:cxnLst>
                <a:rect l="0" t="0" r="r" b="b"/>
                <a:pathLst>
                  <a:path w="50" h="70">
                    <a:moveTo>
                      <a:pt x="0" y="0"/>
                    </a:moveTo>
                    <a:lnTo>
                      <a:pt x="5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0" name="Freeform 3544"/>
              <p:cNvSpPr>
                <a:spLocks/>
              </p:cNvSpPr>
              <p:nvPr/>
            </p:nvSpPr>
            <p:spPr bwMode="auto">
              <a:xfrm>
                <a:off x="1263721" y="5448789"/>
                <a:ext cx="44452" cy="41273"/>
              </a:xfrm>
              <a:custGeom>
                <a:avLst/>
                <a:gdLst>
                  <a:gd name="T0" fmla="*/ 0 w 70"/>
                  <a:gd name="T1" fmla="*/ 0 h 65"/>
                  <a:gd name="T2" fmla="*/ 70 w 70"/>
                  <a:gd name="T3" fmla="*/ 65 h 65"/>
                </a:gdLst>
                <a:ahLst/>
                <a:cxnLst>
                  <a:cxn ang="0">
                    <a:pos x="T0" y="T1"/>
                  </a:cxn>
                  <a:cxn ang="0">
                    <a:pos x="T2" y="T3"/>
                  </a:cxn>
                </a:cxnLst>
                <a:rect l="0" t="0" r="r" b="b"/>
                <a:pathLst>
                  <a:path w="70" h="65">
                    <a:moveTo>
                      <a:pt x="0" y="0"/>
                    </a:moveTo>
                    <a:lnTo>
                      <a:pt x="70"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1" name="Freeform 3543"/>
              <p:cNvSpPr>
                <a:spLocks/>
              </p:cNvSpPr>
              <p:nvPr/>
            </p:nvSpPr>
            <p:spPr bwMode="auto">
              <a:xfrm>
                <a:off x="1309443" y="5490062"/>
                <a:ext cx="50803" cy="44448"/>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2" name="Freeform 3542"/>
              <p:cNvSpPr>
                <a:spLocks/>
              </p:cNvSpPr>
              <p:nvPr/>
            </p:nvSpPr>
            <p:spPr bwMode="auto">
              <a:xfrm>
                <a:off x="1360246" y="5534510"/>
                <a:ext cx="60328" cy="4127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lnTo>
                      <a:pt x="9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3" name="Freeform 3541"/>
              <p:cNvSpPr>
                <a:spLocks/>
              </p:cNvSpPr>
              <p:nvPr/>
            </p:nvSpPr>
            <p:spPr bwMode="auto">
              <a:xfrm>
                <a:off x="1422480" y="5575784"/>
                <a:ext cx="66679" cy="41273"/>
              </a:xfrm>
              <a:custGeom>
                <a:avLst/>
                <a:gdLst>
                  <a:gd name="T0" fmla="*/ 0 w 105"/>
                  <a:gd name="T1" fmla="*/ 0 h 65"/>
                  <a:gd name="T2" fmla="*/ 105 w 105"/>
                  <a:gd name="T3" fmla="*/ 65 h 65"/>
                </a:gdLst>
                <a:ahLst/>
                <a:cxnLst>
                  <a:cxn ang="0">
                    <a:pos x="T0" y="T1"/>
                  </a:cxn>
                  <a:cxn ang="0">
                    <a:pos x="T2" y="T3"/>
                  </a:cxn>
                </a:cxnLst>
                <a:rect l="0" t="0" r="r" b="b"/>
                <a:pathLst>
                  <a:path w="105" h="65">
                    <a:moveTo>
                      <a:pt x="0" y="0"/>
                    </a:moveTo>
                    <a:lnTo>
                      <a:pt x="10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4" name="Freeform 3540"/>
              <p:cNvSpPr>
                <a:spLocks/>
              </p:cNvSpPr>
              <p:nvPr/>
            </p:nvSpPr>
            <p:spPr bwMode="auto">
              <a:xfrm>
                <a:off x="1489158" y="5617057"/>
                <a:ext cx="76204" cy="38098"/>
              </a:xfrm>
              <a:custGeom>
                <a:avLst/>
                <a:gdLst>
                  <a:gd name="T0" fmla="*/ 0 w 120"/>
                  <a:gd name="T1" fmla="*/ 0 h 60"/>
                  <a:gd name="T2" fmla="*/ 120 w 120"/>
                  <a:gd name="T3" fmla="*/ 60 h 60"/>
                </a:gdLst>
                <a:ahLst/>
                <a:cxnLst>
                  <a:cxn ang="0">
                    <a:pos x="T0" y="T1"/>
                  </a:cxn>
                  <a:cxn ang="0">
                    <a:pos x="T2" y="T3"/>
                  </a:cxn>
                </a:cxnLst>
                <a:rect l="0" t="0" r="r" b="b"/>
                <a:pathLst>
                  <a:path w="120" h="60">
                    <a:moveTo>
                      <a:pt x="0" y="0"/>
                    </a:moveTo>
                    <a:lnTo>
                      <a:pt x="120"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5" name="Freeform 3539"/>
              <p:cNvSpPr>
                <a:spLocks/>
              </p:cNvSpPr>
              <p:nvPr/>
            </p:nvSpPr>
            <p:spPr bwMode="auto">
              <a:xfrm>
                <a:off x="1565363" y="5655155"/>
                <a:ext cx="81285" cy="38098"/>
              </a:xfrm>
              <a:custGeom>
                <a:avLst/>
                <a:gdLst>
                  <a:gd name="T0" fmla="*/ 0 w 128"/>
                  <a:gd name="T1" fmla="*/ 0 h 60"/>
                  <a:gd name="T2" fmla="*/ 128 w 128"/>
                  <a:gd name="T3" fmla="*/ 60 h 60"/>
                </a:gdLst>
                <a:ahLst/>
                <a:cxnLst>
                  <a:cxn ang="0">
                    <a:pos x="T0" y="T1"/>
                  </a:cxn>
                  <a:cxn ang="0">
                    <a:pos x="T2" y="T3"/>
                  </a:cxn>
                </a:cxnLst>
                <a:rect l="0" t="0" r="r" b="b"/>
                <a:pathLst>
                  <a:path w="128" h="60">
                    <a:moveTo>
                      <a:pt x="0" y="0"/>
                    </a:moveTo>
                    <a:lnTo>
                      <a:pt x="128" y="6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6" name="Freeform 3538"/>
              <p:cNvSpPr>
                <a:spLocks/>
              </p:cNvSpPr>
              <p:nvPr/>
            </p:nvSpPr>
            <p:spPr bwMode="auto">
              <a:xfrm>
                <a:off x="1646647" y="5694524"/>
                <a:ext cx="89540" cy="38098"/>
              </a:xfrm>
              <a:custGeom>
                <a:avLst/>
                <a:gdLst>
                  <a:gd name="T0" fmla="*/ 0 w 141"/>
                  <a:gd name="T1" fmla="*/ 0 h 60"/>
                  <a:gd name="T2" fmla="*/ 140 w 141"/>
                  <a:gd name="T3" fmla="*/ 60 h 60"/>
                </a:gdLst>
                <a:ahLst/>
                <a:cxnLst>
                  <a:cxn ang="0">
                    <a:pos x="T0" y="T1"/>
                  </a:cxn>
                  <a:cxn ang="0">
                    <a:pos x="T2" y="T3"/>
                  </a:cxn>
                </a:cxnLst>
                <a:rect l="0" t="0" r="r" b="b"/>
                <a:pathLst>
                  <a:path w="141" h="60">
                    <a:moveTo>
                      <a:pt x="0" y="0"/>
                    </a:moveTo>
                    <a:lnTo>
                      <a:pt x="140" y="6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7" name="Freeform 3537"/>
              <p:cNvSpPr>
                <a:spLocks/>
              </p:cNvSpPr>
              <p:nvPr/>
            </p:nvSpPr>
            <p:spPr bwMode="auto">
              <a:xfrm>
                <a:off x="1738092" y="5732622"/>
                <a:ext cx="93985" cy="35559"/>
              </a:xfrm>
              <a:custGeom>
                <a:avLst/>
                <a:gdLst>
                  <a:gd name="T0" fmla="*/ 0 w 148"/>
                  <a:gd name="T1" fmla="*/ 0 h 56"/>
                  <a:gd name="T2" fmla="*/ 148 w 148"/>
                  <a:gd name="T3" fmla="*/ 56 h 56"/>
                </a:gdLst>
                <a:ahLst/>
                <a:cxnLst>
                  <a:cxn ang="0">
                    <a:pos x="T0" y="T1"/>
                  </a:cxn>
                  <a:cxn ang="0">
                    <a:pos x="T2" y="T3"/>
                  </a:cxn>
                </a:cxnLst>
                <a:rect l="0" t="0" r="r" b="b"/>
                <a:pathLst>
                  <a:path w="148" h="56">
                    <a:moveTo>
                      <a:pt x="0" y="0"/>
                    </a:moveTo>
                    <a:lnTo>
                      <a:pt x="148"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8" name="Freeform 3536"/>
              <p:cNvSpPr>
                <a:spLocks/>
              </p:cNvSpPr>
              <p:nvPr/>
            </p:nvSpPr>
            <p:spPr bwMode="auto">
              <a:xfrm>
                <a:off x="1830807" y="5768816"/>
                <a:ext cx="99066" cy="32384"/>
              </a:xfrm>
              <a:custGeom>
                <a:avLst/>
                <a:gdLst>
                  <a:gd name="T0" fmla="*/ 0 w 156"/>
                  <a:gd name="T1" fmla="*/ 0 h 51"/>
                  <a:gd name="T2" fmla="*/ 155 w 156"/>
                  <a:gd name="T3" fmla="*/ 51 h 51"/>
                </a:gdLst>
                <a:ahLst/>
                <a:cxnLst>
                  <a:cxn ang="0">
                    <a:pos x="T0" y="T1"/>
                  </a:cxn>
                  <a:cxn ang="0">
                    <a:pos x="T2" y="T3"/>
                  </a:cxn>
                </a:cxnLst>
                <a:rect l="0" t="0" r="r" b="b"/>
                <a:pathLst>
                  <a:path w="156" h="51">
                    <a:moveTo>
                      <a:pt x="0" y="0"/>
                    </a:moveTo>
                    <a:lnTo>
                      <a:pt x="155" y="51"/>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9" name="Freeform 3535"/>
              <p:cNvSpPr>
                <a:spLocks/>
              </p:cNvSpPr>
              <p:nvPr/>
            </p:nvSpPr>
            <p:spPr bwMode="auto">
              <a:xfrm>
                <a:off x="1932413" y="5800565"/>
                <a:ext cx="104781" cy="29209"/>
              </a:xfrm>
              <a:custGeom>
                <a:avLst/>
                <a:gdLst>
                  <a:gd name="T0" fmla="*/ 0 w 165"/>
                  <a:gd name="T1" fmla="*/ 0 h 46"/>
                  <a:gd name="T2" fmla="*/ 165 w 165"/>
                  <a:gd name="T3" fmla="*/ 46 h 46"/>
                </a:gdLst>
                <a:ahLst/>
                <a:cxnLst>
                  <a:cxn ang="0">
                    <a:pos x="T0" y="T1"/>
                  </a:cxn>
                  <a:cxn ang="0">
                    <a:pos x="T2" y="T3"/>
                  </a:cxn>
                </a:cxnLst>
                <a:rect l="0" t="0" r="r" b="b"/>
                <a:pathLst>
                  <a:path w="165" h="46">
                    <a:moveTo>
                      <a:pt x="0" y="0"/>
                    </a:moveTo>
                    <a:lnTo>
                      <a:pt x="165"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0" name="Freeform 3534"/>
              <p:cNvSpPr>
                <a:spLocks/>
              </p:cNvSpPr>
              <p:nvPr/>
            </p:nvSpPr>
            <p:spPr bwMode="auto">
              <a:xfrm>
                <a:off x="2037829" y="5829774"/>
                <a:ext cx="107956" cy="25399"/>
              </a:xfrm>
              <a:custGeom>
                <a:avLst/>
                <a:gdLst>
                  <a:gd name="T0" fmla="*/ 0 w 170"/>
                  <a:gd name="T1" fmla="*/ 0 h 40"/>
                  <a:gd name="T2" fmla="*/ 170 w 170"/>
                  <a:gd name="T3" fmla="*/ 40 h 40"/>
                </a:gdLst>
                <a:ahLst/>
                <a:cxnLst>
                  <a:cxn ang="0">
                    <a:pos x="T0" y="T1"/>
                  </a:cxn>
                  <a:cxn ang="0">
                    <a:pos x="T2" y="T3"/>
                  </a:cxn>
                </a:cxnLst>
                <a:rect l="0" t="0" r="r" b="b"/>
                <a:pathLst>
                  <a:path w="170" h="40">
                    <a:moveTo>
                      <a:pt x="0" y="0"/>
                    </a:moveTo>
                    <a:lnTo>
                      <a:pt x="170" y="4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1" name="Freeform 3533"/>
              <p:cNvSpPr>
                <a:spLocks/>
              </p:cNvSpPr>
              <p:nvPr/>
            </p:nvSpPr>
            <p:spPr bwMode="auto">
              <a:xfrm>
                <a:off x="2148325" y="5856443"/>
                <a:ext cx="111766" cy="26669"/>
              </a:xfrm>
              <a:custGeom>
                <a:avLst/>
                <a:gdLst>
                  <a:gd name="T0" fmla="*/ 0 w 176"/>
                  <a:gd name="T1" fmla="*/ 0 h 42"/>
                  <a:gd name="T2" fmla="*/ 176 w 176"/>
                  <a:gd name="T3" fmla="*/ 41 h 42"/>
                </a:gdLst>
                <a:ahLst/>
                <a:cxnLst>
                  <a:cxn ang="0">
                    <a:pos x="T0" y="T1"/>
                  </a:cxn>
                  <a:cxn ang="0">
                    <a:pos x="T2" y="T3"/>
                  </a:cxn>
                </a:cxnLst>
                <a:rect l="0" t="0" r="r" b="b"/>
                <a:pathLst>
                  <a:path w="176" h="42">
                    <a:moveTo>
                      <a:pt x="0" y="0"/>
                    </a:moveTo>
                    <a:lnTo>
                      <a:pt x="176" y="4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2" name="Freeform 3532"/>
              <p:cNvSpPr>
                <a:spLocks/>
              </p:cNvSpPr>
              <p:nvPr/>
            </p:nvSpPr>
            <p:spPr bwMode="auto">
              <a:xfrm>
                <a:off x="2259456" y="588311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3" name="Freeform 3531"/>
              <p:cNvSpPr>
                <a:spLocks/>
              </p:cNvSpPr>
              <p:nvPr/>
            </p:nvSpPr>
            <p:spPr bwMode="auto">
              <a:xfrm>
                <a:off x="2377573" y="5904066"/>
                <a:ext cx="120657" cy="13969"/>
              </a:xfrm>
              <a:custGeom>
                <a:avLst/>
                <a:gdLst>
                  <a:gd name="T0" fmla="*/ 0 w 190"/>
                  <a:gd name="T1" fmla="*/ 0 h 22"/>
                  <a:gd name="T2" fmla="*/ 190 w 190"/>
                  <a:gd name="T3" fmla="*/ 21 h 22"/>
                </a:gdLst>
                <a:ahLst/>
                <a:cxnLst>
                  <a:cxn ang="0">
                    <a:pos x="T0" y="T1"/>
                  </a:cxn>
                  <a:cxn ang="0">
                    <a:pos x="T2" y="T3"/>
                  </a:cxn>
                </a:cxnLst>
                <a:rect l="0" t="0" r="r" b="b"/>
                <a:pathLst>
                  <a:path w="190" h="22">
                    <a:moveTo>
                      <a:pt x="0" y="0"/>
                    </a:moveTo>
                    <a:lnTo>
                      <a:pt x="190" y="2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4" name="Freeform 3530"/>
              <p:cNvSpPr>
                <a:spLocks/>
              </p:cNvSpPr>
              <p:nvPr/>
            </p:nvSpPr>
            <p:spPr bwMode="auto">
              <a:xfrm>
                <a:off x="2500135" y="5918670"/>
                <a:ext cx="123832" cy="13334"/>
              </a:xfrm>
              <a:custGeom>
                <a:avLst/>
                <a:gdLst>
                  <a:gd name="T0" fmla="*/ 0 w 195"/>
                  <a:gd name="T1" fmla="*/ 0 h 21"/>
                  <a:gd name="T2" fmla="*/ 195 w 195"/>
                  <a:gd name="T3" fmla="*/ 21 h 21"/>
                </a:gdLst>
                <a:ahLst/>
                <a:cxnLst>
                  <a:cxn ang="0">
                    <a:pos x="T0" y="T1"/>
                  </a:cxn>
                  <a:cxn ang="0">
                    <a:pos x="T2" y="T3"/>
                  </a:cxn>
                </a:cxnLst>
                <a:rect l="0" t="0" r="r" b="b"/>
                <a:pathLst>
                  <a:path w="195" h="21">
                    <a:moveTo>
                      <a:pt x="0" y="0"/>
                    </a:moveTo>
                    <a:lnTo>
                      <a:pt x="195"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5" name="Freeform 3529"/>
              <p:cNvSpPr>
                <a:spLocks/>
              </p:cNvSpPr>
              <p:nvPr/>
            </p:nvSpPr>
            <p:spPr bwMode="auto">
              <a:xfrm>
                <a:off x="2624602" y="5933909"/>
                <a:ext cx="124467" cy="12699"/>
              </a:xfrm>
              <a:custGeom>
                <a:avLst/>
                <a:gdLst>
                  <a:gd name="T0" fmla="*/ 0 w 196"/>
                  <a:gd name="T1" fmla="*/ 0 h 20"/>
                  <a:gd name="T2" fmla="*/ 196 w 196"/>
                  <a:gd name="T3" fmla="*/ 11 h 20"/>
                </a:gdLst>
                <a:ahLst/>
                <a:cxnLst>
                  <a:cxn ang="0">
                    <a:pos x="T0" y="T1"/>
                  </a:cxn>
                  <a:cxn ang="0">
                    <a:pos x="T2" y="T3"/>
                  </a:cxn>
                </a:cxnLst>
                <a:rect l="0" t="0" r="r" b="b"/>
                <a:pathLst>
                  <a:path w="196" h="20">
                    <a:moveTo>
                      <a:pt x="0" y="0"/>
                    </a:moveTo>
                    <a:lnTo>
                      <a:pt x="19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6" name="Freeform 3528"/>
              <p:cNvSpPr>
                <a:spLocks/>
              </p:cNvSpPr>
              <p:nvPr/>
            </p:nvSpPr>
            <p:spPr bwMode="auto">
              <a:xfrm>
                <a:off x="2748434" y="5942164"/>
                <a:ext cx="130182" cy="12699"/>
              </a:xfrm>
              <a:custGeom>
                <a:avLst/>
                <a:gdLst>
                  <a:gd name="T0" fmla="*/ 0 w 205"/>
                  <a:gd name="T1" fmla="*/ 0 h 20"/>
                  <a:gd name="T2" fmla="*/ 205 w 205"/>
                  <a:gd name="T3" fmla="*/ 5 h 20"/>
                </a:gdLst>
                <a:ahLst/>
                <a:cxnLst>
                  <a:cxn ang="0">
                    <a:pos x="T0" y="T1"/>
                  </a:cxn>
                  <a:cxn ang="0">
                    <a:pos x="T2" y="T3"/>
                  </a:cxn>
                </a:cxnLst>
                <a:rect l="0" t="0" r="r" b="b"/>
                <a:pathLst>
                  <a:path w="205" h="20">
                    <a:moveTo>
                      <a:pt x="0" y="0"/>
                    </a:moveTo>
                    <a:lnTo>
                      <a:pt x="20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7" name="Freeform 3527"/>
              <p:cNvSpPr>
                <a:spLocks/>
              </p:cNvSpPr>
              <p:nvPr/>
            </p:nvSpPr>
            <p:spPr bwMode="auto">
              <a:xfrm>
                <a:off x="2878616" y="5945339"/>
                <a:ext cx="127007" cy="12699"/>
              </a:xfrm>
              <a:custGeom>
                <a:avLst/>
                <a:gdLst>
                  <a:gd name="T0" fmla="*/ 0 w 200"/>
                  <a:gd name="T1" fmla="*/ 0 h 20"/>
                  <a:gd name="T2" fmla="*/ 200 w 200"/>
                  <a:gd name="T3" fmla="*/ 0 h 20"/>
                </a:gdLst>
                <a:ahLst/>
                <a:cxnLst>
                  <a:cxn ang="0">
                    <a:pos x="T0" y="T1"/>
                  </a:cxn>
                  <a:cxn ang="0">
                    <a:pos x="T2" y="T3"/>
                  </a:cxn>
                </a:cxnLst>
                <a:rect l="0" t="0" r="r" b="b"/>
                <a:pathLst>
                  <a:path w="200" h="20">
                    <a:moveTo>
                      <a:pt x="0" y="0"/>
                    </a:moveTo>
                    <a:lnTo>
                      <a:pt x="20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8" name="Freeform 3526"/>
              <p:cNvSpPr>
                <a:spLocks/>
              </p:cNvSpPr>
              <p:nvPr/>
            </p:nvSpPr>
            <p:spPr bwMode="auto">
              <a:xfrm>
                <a:off x="3006258" y="5938989"/>
                <a:ext cx="133357" cy="12699"/>
              </a:xfrm>
              <a:custGeom>
                <a:avLst/>
                <a:gdLst>
                  <a:gd name="T0" fmla="*/ 0 w 210"/>
                  <a:gd name="T1" fmla="*/ 10 h 20"/>
                  <a:gd name="T2" fmla="*/ 210 w 210"/>
                  <a:gd name="T3" fmla="*/ 0 h 20"/>
                </a:gdLst>
                <a:ahLst/>
                <a:cxnLst>
                  <a:cxn ang="0">
                    <a:pos x="T0" y="T1"/>
                  </a:cxn>
                  <a:cxn ang="0">
                    <a:pos x="T2" y="T3"/>
                  </a:cxn>
                </a:cxnLst>
                <a:rect l="0" t="0" r="r" b="b"/>
                <a:pathLst>
                  <a:path w="210" h="20">
                    <a:moveTo>
                      <a:pt x="0" y="10"/>
                    </a:moveTo>
                    <a:lnTo>
                      <a:pt x="21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9" name="Freeform 3525"/>
              <p:cNvSpPr>
                <a:spLocks/>
              </p:cNvSpPr>
              <p:nvPr/>
            </p:nvSpPr>
            <p:spPr bwMode="auto">
              <a:xfrm>
                <a:off x="3139616" y="5927560"/>
                <a:ext cx="130182" cy="12699"/>
              </a:xfrm>
              <a:custGeom>
                <a:avLst/>
                <a:gdLst>
                  <a:gd name="T0" fmla="*/ 0 w 205"/>
                  <a:gd name="T1" fmla="*/ 16 h 20"/>
                  <a:gd name="T2" fmla="*/ 205 w 205"/>
                  <a:gd name="T3" fmla="*/ 0 h 20"/>
                </a:gdLst>
                <a:ahLst/>
                <a:cxnLst>
                  <a:cxn ang="0">
                    <a:pos x="T0" y="T1"/>
                  </a:cxn>
                  <a:cxn ang="0">
                    <a:pos x="T2" y="T3"/>
                  </a:cxn>
                </a:cxnLst>
                <a:rect l="0" t="0" r="r" b="b"/>
                <a:pathLst>
                  <a:path w="205" h="20">
                    <a:moveTo>
                      <a:pt x="0" y="16"/>
                    </a:moveTo>
                    <a:lnTo>
                      <a:pt x="20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0" name="Freeform 3524"/>
              <p:cNvSpPr>
                <a:spLocks/>
              </p:cNvSpPr>
              <p:nvPr/>
            </p:nvSpPr>
            <p:spPr bwMode="auto">
              <a:xfrm>
                <a:off x="3271068" y="5909145"/>
                <a:ext cx="130182" cy="16509"/>
              </a:xfrm>
              <a:custGeom>
                <a:avLst/>
                <a:gdLst>
                  <a:gd name="T0" fmla="*/ 0 w 205"/>
                  <a:gd name="T1" fmla="*/ 26 h 26"/>
                  <a:gd name="T2" fmla="*/ 205 w 205"/>
                  <a:gd name="T3" fmla="*/ 0 h 26"/>
                </a:gdLst>
                <a:ahLst/>
                <a:cxnLst>
                  <a:cxn ang="0">
                    <a:pos x="T0" y="T1"/>
                  </a:cxn>
                  <a:cxn ang="0">
                    <a:pos x="T2" y="T3"/>
                  </a:cxn>
                </a:cxnLst>
                <a:rect l="0" t="0" r="r" b="b"/>
                <a:pathLst>
                  <a:path w="205" h="26">
                    <a:moveTo>
                      <a:pt x="0" y="26"/>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1" name="Freeform 3523"/>
              <p:cNvSpPr>
                <a:spLocks/>
              </p:cNvSpPr>
              <p:nvPr/>
            </p:nvSpPr>
            <p:spPr bwMode="auto">
              <a:xfrm>
                <a:off x="3401250" y="5886286"/>
                <a:ext cx="133992" cy="22859"/>
              </a:xfrm>
              <a:custGeom>
                <a:avLst/>
                <a:gdLst>
                  <a:gd name="T0" fmla="*/ 0 w 211"/>
                  <a:gd name="T1" fmla="*/ 36 h 36"/>
                  <a:gd name="T2" fmla="*/ 211 w 211"/>
                  <a:gd name="T3" fmla="*/ 0 h 36"/>
                </a:gdLst>
                <a:ahLst/>
                <a:cxnLst>
                  <a:cxn ang="0">
                    <a:pos x="T0" y="T1"/>
                  </a:cxn>
                  <a:cxn ang="0">
                    <a:pos x="T2" y="T3"/>
                  </a:cxn>
                </a:cxnLst>
                <a:rect l="0" t="0" r="r" b="b"/>
                <a:pathLst>
                  <a:path w="211" h="36">
                    <a:moveTo>
                      <a:pt x="0" y="36"/>
                    </a:moveTo>
                    <a:lnTo>
                      <a:pt x="21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2" name="Freeform 3522"/>
              <p:cNvSpPr>
                <a:spLocks/>
              </p:cNvSpPr>
              <p:nvPr/>
            </p:nvSpPr>
            <p:spPr bwMode="auto">
              <a:xfrm>
                <a:off x="3534608" y="5854538"/>
                <a:ext cx="130182" cy="32384"/>
              </a:xfrm>
              <a:custGeom>
                <a:avLst/>
                <a:gdLst>
                  <a:gd name="T0" fmla="*/ 0 w 205"/>
                  <a:gd name="T1" fmla="*/ 51 h 51"/>
                  <a:gd name="T2" fmla="*/ 205 w 205"/>
                  <a:gd name="T3" fmla="*/ 0 h 51"/>
                </a:gdLst>
                <a:ahLst/>
                <a:cxnLst>
                  <a:cxn ang="0">
                    <a:pos x="T0" y="T1"/>
                  </a:cxn>
                  <a:cxn ang="0">
                    <a:pos x="T2" y="T3"/>
                  </a:cxn>
                </a:cxnLst>
                <a:rect l="0" t="0" r="r" b="b"/>
                <a:pathLst>
                  <a:path w="205" h="51">
                    <a:moveTo>
                      <a:pt x="0" y="51"/>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3" name="Freeform 3521"/>
              <p:cNvSpPr>
                <a:spLocks/>
              </p:cNvSpPr>
              <p:nvPr/>
            </p:nvSpPr>
            <p:spPr bwMode="auto">
              <a:xfrm>
                <a:off x="3664790" y="5818344"/>
                <a:ext cx="130817" cy="35559"/>
              </a:xfrm>
              <a:custGeom>
                <a:avLst/>
                <a:gdLst>
                  <a:gd name="T0" fmla="*/ 0 w 206"/>
                  <a:gd name="T1" fmla="*/ 56 h 56"/>
                  <a:gd name="T2" fmla="*/ 206 w 206"/>
                  <a:gd name="T3" fmla="*/ 0 h 56"/>
                </a:gdLst>
                <a:ahLst/>
                <a:cxnLst>
                  <a:cxn ang="0">
                    <a:pos x="T0" y="T1"/>
                  </a:cxn>
                  <a:cxn ang="0">
                    <a:pos x="T2" y="T3"/>
                  </a:cxn>
                </a:cxnLst>
                <a:rect l="0" t="0" r="r" b="b"/>
                <a:pathLst>
                  <a:path w="206" h="56">
                    <a:moveTo>
                      <a:pt x="0" y="56"/>
                    </a:moveTo>
                    <a:lnTo>
                      <a:pt x="20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4" name="Freeform 3520"/>
              <p:cNvSpPr>
                <a:spLocks/>
              </p:cNvSpPr>
              <p:nvPr/>
            </p:nvSpPr>
            <p:spPr bwMode="auto">
              <a:xfrm>
                <a:off x="3796242" y="5797390"/>
                <a:ext cx="63504" cy="19684"/>
              </a:xfrm>
              <a:custGeom>
                <a:avLst/>
                <a:gdLst>
                  <a:gd name="T0" fmla="*/ 0 w 100"/>
                  <a:gd name="T1" fmla="*/ 31 h 31"/>
                  <a:gd name="T2" fmla="*/ 100 w 100"/>
                  <a:gd name="T3" fmla="*/ 0 h 31"/>
                </a:gdLst>
                <a:ahLst/>
                <a:cxnLst>
                  <a:cxn ang="0">
                    <a:pos x="T0" y="T1"/>
                  </a:cxn>
                  <a:cxn ang="0">
                    <a:pos x="T2" y="T3"/>
                  </a:cxn>
                </a:cxnLst>
                <a:rect l="0" t="0" r="r" b="b"/>
                <a:pathLst>
                  <a:path w="100" h="31">
                    <a:moveTo>
                      <a:pt x="0" y="31"/>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5" name="Freeform 3519"/>
              <p:cNvSpPr>
                <a:spLocks/>
              </p:cNvSpPr>
              <p:nvPr/>
            </p:nvSpPr>
            <p:spPr bwMode="auto">
              <a:xfrm>
                <a:off x="3859746" y="5773896"/>
                <a:ext cx="63504" cy="23494"/>
              </a:xfrm>
              <a:custGeom>
                <a:avLst/>
                <a:gdLst>
                  <a:gd name="T0" fmla="*/ 0 w 100"/>
                  <a:gd name="T1" fmla="*/ 36 h 37"/>
                  <a:gd name="T2" fmla="*/ 100 w 100"/>
                  <a:gd name="T3" fmla="*/ 0 h 37"/>
                </a:gdLst>
                <a:ahLst/>
                <a:cxnLst>
                  <a:cxn ang="0">
                    <a:pos x="T0" y="T1"/>
                  </a:cxn>
                  <a:cxn ang="0">
                    <a:pos x="T2" y="T3"/>
                  </a:cxn>
                </a:cxnLst>
                <a:rect l="0" t="0" r="r" b="b"/>
                <a:pathLst>
                  <a:path w="100" h="37">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6" name="Freeform 3518"/>
              <p:cNvSpPr>
                <a:spLocks/>
              </p:cNvSpPr>
              <p:nvPr/>
            </p:nvSpPr>
            <p:spPr bwMode="auto">
              <a:xfrm>
                <a:off x="3923249" y="5750402"/>
                <a:ext cx="63504" cy="22859"/>
              </a:xfrm>
              <a:custGeom>
                <a:avLst/>
                <a:gdLst>
                  <a:gd name="T0" fmla="*/ 0 w 100"/>
                  <a:gd name="T1" fmla="*/ 36 h 36"/>
                  <a:gd name="T2" fmla="*/ 100 w 100"/>
                  <a:gd name="T3" fmla="*/ 0 h 36"/>
                </a:gdLst>
                <a:ahLst/>
                <a:cxnLst>
                  <a:cxn ang="0">
                    <a:pos x="T0" y="T1"/>
                  </a:cxn>
                  <a:cxn ang="0">
                    <a:pos x="T2" y="T3"/>
                  </a:cxn>
                </a:cxnLst>
                <a:rect l="0" t="0" r="r" b="b"/>
                <a:pathLst>
                  <a:path w="100" h="36">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7" name="Freeform 3517"/>
              <p:cNvSpPr>
                <a:spLocks/>
              </p:cNvSpPr>
              <p:nvPr/>
            </p:nvSpPr>
            <p:spPr bwMode="auto">
              <a:xfrm>
                <a:off x="3986753" y="5724368"/>
                <a:ext cx="63504" cy="26034"/>
              </a:xfrm>
              <a:custGeom>
                <a:avLst/>
                <a:gdLst>
                  <a:gd name="T0" fmla="*/ 0 w 100"/>
                  <a:gd name="T1" fmla="*/ 41 h 41"/>
                  <a:gd name="T2" fmla="*/ 100 w 100"/>
                  <a:gd name="T3" fmla="*/ 0 h 41"/>
                </a:gdLst>
                <a:ahLst/>
                <a:cxnLst>
                  <a:cxn ang="0">
                    <a:pos x="T0" y="T1"/>
                  </a:cxn>
                  <a:cxn ang="0">
                    <a:pos x="T2" y="T3"/>
                  </a:cxn>
                </a:cxnLst>
                <a:rect l="0" t="0" r="r" b="b"/>
                <a:pathLst>
                  <a:path w="100" h="41">
                    <a:moveTo>
                      <a:pt x="0" y="41"/>
                    </a:moveTo>
                    <a:lnTo>
                      <a:pt x="10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8" name="Freeform 3516"/>
              <p:cNvSpPr>
                <a:spLocks/>
              </p:cNvSpPr>
              <p:nvPr/>
            </p:nvSpPr>
            <p:spPr bwMode="auto">
              <a:xfrm>
                <a:off x="4050257" y="5694524"/>
                <a:ext cx="60328" cy="29209"/>
              </a:xfrm>
              <a:custGeom>
                <a:avLst/>
                <a:gdLst>
                  <a:gd name="T0" fmla="*/ 0 w 95"/>
                  <a:gd name="T1" fmla="*/ 46 h 46"/>
                  <a:gd name="T2" fmla="*/ 95 w 95"/>
                  <a:gd name="T3" fmla="*/ 0 h 46"/>
                </a:gdLst>
                <a:ahLst/>
                <a:cxnLst>
                  <a:cxn ang="0">
                    <a:pos x="T0" y="T1"/>
                  </a:cxn>
                  <a:cxn ang="0">
                    <a:pos x="T2" y="T3"/>
                  </a:cxn>
                </a:cxnLst>
                <a:rect l="0" t="0" r="r" b="b"/>
                <a:pathLst>
                  <a:path w="95" h="46">
                    <a:moveTo>
                      <a:pt x="0" y="46"/>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9" name="Freeform 3515"/>
              <p:cNvSpPr>
                <a:spLocks/>
              </p:cNvSpPr>
              <p:nvPr/>
            </p:nvSpPr>
            <p:spPr bwMode="auto">
              <a:xfrm>
                <a:off x="4111855" y="5664680"/>
                <a:ext cx="60963" cy="29209"/>
              </a:xfrm>
              <a:custGeom>
                <a:avLst/>
                <a:gdLst>
                  <a:gd name="T0" fmla="*/ 0 w 96"/>
                  <a:gd name="T1" fmla="*/ 46 h 46"/>
                  <a:gd name="T2" fmla="*/ 96 w 96"/>
                  <a:gd name="T3" fmla="*/ 0 h 46"/>
                </a:gdLst>
                <a:ahLst/>
                <a:cxnLst>
                  <a:cxn ang="0">
                    <a:pos x="T0" y="T1"/>
                  </a:cxn>
                  <a:cxn ang="0">
                    <a:pos x="T2" y="T3"/>
                  </a:cxn>
                </a:cxnLst>
                <a:rect l="0" t="0" r="r" b="b"/>
                <a:pathLst>
                  <a:path w="96" h="46">
                    <a:moveTo>
                      <a:pt x="0" y="4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0" name="Freeform 3514"/>
              <p:cNvSpPr>
                <a:spLocks/>
              </p:cNvSpPr>
              <p:nvPr/>
            </p:nvSpPr>
            <p:spPr bwMode="auto">
              <a:xfrm>
                <a:off x="4172818" y="5632296"/>
                <a:ext cx="60328" cy="31749"/>
              </a:xfrm>
              <a:custGeom>
                <a:avLst/>
                <a:gdLst>
                  <a:gd name="T0" fmla="*/ 0 w 95"/>
                  <a:gd name="T1" fmla="*/ 50 h 50"/>
                  <a:gd name="T2" fmla="*/ 95 w 95"/>
                  <a:gd name="T3" fmla="*/ 0 h 50"/>
                </a:gdLst>
                <a:ahLst/>
                <a:cxnLst>
                  <a:cxn ang="0">
                    <a:pos x="T0" y="T1"/>
                  </a:cxn>
                  <a:cxn ang="0">
                    <a:pos x="T2" y="T3"/>
                  </a:cxn>
                </a:cxnLst>
                <a:rect l="0" t="0" r="r" b="b"/>
                <a:pathLst>
                  <a:path w="95" h="50">
                    <a:moveTo>
                      <a:pt x="0" y="50"/>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1" name="Freeform 3513"/>
              <p:cNvSpPr>
                <a:spLocks/>
              </p:cNvSpPr>
              <p:nvPr/>
            </p:nvSpPr>
            <p:spPr bwMode="auto">
              <a:xfrm>
                <a:off x="4233147" y="5597373"/>
                <a:ext cx="60963" cy="35559"/>
              </a:xfrm>
              <a:custGeom>
                <a:avLst/>
                <a:gdLst>
                  <a:gd name="T0" fmla="*/ 0 w 96"/>
                  <a:gd name="T1" fmla="*/ 56 h 56"/>
                  <a:gd name="T2" fmla="*/ 96 w 96"/>
                  <a:gd name="T3" fmla="*/ 0 h 56"/>
                </a:gdLst>
                <a:ahLst/>
                <a:cxnLst>
                  <a:cxn ang="0">
                    <a:pos x="T0" y="T1"/>
                  </a:cxn>
                  <a:cxn ang="0">
                    <a:pos x="T2" y="T3"/>
                  </a:cxn>
                </a:cxnLst>
                <a:rect l="0" t="0" r="r" b="b"/>
                <a:pathLst>
                  <a:path w="96" h="56">
                    <a:moveTo>
                      <a:pt x="0" y="5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2" name="Freeform 3512"/>
              <p:cNvSpPr>
                <a:spLocks/>
              </p:cNvSpPr>
              <p:nvPr/>
            </p:nvSpPr>
            <p:spPr bwMode="auto">
              <a:xfrm>
                <a:off x="4293475" y="5562449"/>
                <a:ext cx="60963" cy="34924"/>
              </a:xfrm>
              <a:custGeom>
                <a:avLst/>
                <a:gdLst>
                  <a:gd name="T0" fmla="*/ 0 w 96"/>
                  <a:gd name="T1" fmla="*/ 55 h 55"/>
                  <a:gd name="T2" fmla="*/ 96 w 96"/>
                  <a:gd name="T3" fmla="*/ 0 h 55"/>
                </a:gdLst>
                <a:ahLst/>
                <a:cxnLst>
                  <a:cxn ang="0">
                    <a:pos x="T0" y="T1"/>
                  </a:cxn>
                  <a:cxn ang="0">
                    <a:pos x="T2" y="T3"/>
                  </a:cxn>
                </a:cxnLst>
                <a:rect l="0" t="0" r="r" b="b"/>
                <a:pathLst>
                  <a:path w="96" h="55">
                    <a:moveTo>
                      <a:pt x="0" y="55"/>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3" name="Freeform 3511"/>
              <p:cNvSpPr>
                <a:spLocks/>
              </p:cNvSpPr>
              <p:nvPr/>
            </p:nvSpPr>
            <p:spPr bwMode="auto">
              <a:xfrm>
                <a:off x="4355074" y="5523081"/>
                <a:ext cx="57153" cy="38733"/>
              </a:xfrm>
              <a:custGeom>
                <a:avLst/>
                <a:gdLst>
                  <a:gd name="T0" fmla="*/ 0 w 90"/>
                  <a:gd name="T1" fmla="*/ 61 h 61"/>
                  <a:gd name="T2" fmla="*/ 90 w 90"/>
                  <a:gd name="T3" fmla="*/ 0 h 61"/>
                </a:gdLst>
                <a:ahLst/>
                <a:cxnLst>
                  <a:cxn ang="0">
                    <a:pos x="T0" y="T1"/>
                  </a:cxn>
                  <a:cxn ang="0">
                    <a:pos x="T2" y="T3"/>
                  </a:cxn>
                </a:cxnLst>
                <a:rect l="0" t="0" r="r" b="b"/>
                <a:pathLst>
                  <a:path w="90" h="61">
                    <a:moveTo>
                      <a:pt x="0" y="61"/>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4" name="Freeform 3510"/>
              <p:cNvSpPr>
                <a:spLocks/>
              </p:cNvSpPr>
              <p:nvPr/>
            </p:nvSpPr>
            <p:spPr bwMode="auto">
              <a:xfrm>
                <a:off x="4412227" y="5481807"/>
                <a:ext cx="57153" cy="41273"/>
              </a:xfrm>
              <a:custGeom>
                <a:avLst/>
                <a:gdLst>
                  <a:gd name="T0" fmla="*/ 0 w 90"/>
                  <a:gd name="T1" fmla="*/ 65 h 65"/>
                  <a:gd name="T2" fmla="*/ 90 w 90"/>
                  <a:gd name="T3" fmla="*/ 0 h 65"/>
                </a:gdLst>
                <a:ahLst/>
                <a:cxnLst>
                  <a:cxn ang="0">
                    <a:pos x="T0" y="T1"/>
                  </a:cxn>
                  <a:cxn ang="0">
                    <a:pos x="T2" y="T3"/>
                  </a:cxn>
                </a:cxnLst>
                <a:rect l="0" t="0" r="r" b="b"/>
                <a:pathLst>
                  <a:path w="90" h="65">
                    <a:moveTo>
                      <a:pt x="0" y="65"/>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5" name="Freeform 3509"/>
              <p:cNvSpPr>
                <a:spLocks/>
              </p:cNvSpPr>
              <p:nvPr/>
            </p:nvSpPr>
            <p:spPr bwMode="auto">
              <a:xfrm>
                <a:off x="4469380" y="5437359"/>
                <a:ext cx="57153" cy="44448"/>
              </a:xfrm>
              <a:custGeom>
                <a:avLst/>
                <a:gdLst>
                  <a:gd name="T0" fmla="*/ 0 w 90"/>
                  <a:gd name="T1" fmla="*/ 70 h 70"/>
                  <a:gd name="T2" fmla="*/ 90 w 90"/>
                  <a:gd name="T3" fmla="*/ 0 h 70"/>
                </a:gdLst>
                <a:ahLst/>
                <a:cxnLst>
                  <a:cxn ang="0">
                    <a:pos x="T0" y="T1"/>
                  </a:cxn>
                  <a:cxn ang="0">
                    <a:pos x="T2" y="T3"/>
                  </a:cxn>
                </a:cxnLst>
                <a:rect l="0" t="0" r="r" b="b"/>
                <a:pathLst>
                  <a:path w="90" h="70">
                    <a:moveTo>
                      <a:pt x="0" y="70"/>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6" name="Freeform 3508"/>
              <p:cNvSpPr>
                <a:spLocks/>
              </p:cNvSpPr>
              <p:nvPr/>
            </p:nvSpPr>
            <p:spPr bwMode="auto">
              <a:xfrm>
                <a:off x="4527803" y="543735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7" name="Freeform 3507"/>
              <p:cNvSpPr>
                <a:spLocks/>
              </p:cNvSpPr>
              <p:nvPr/>
            </p:nvSpPr>
            <p:spPr bwMode="auto">
              <a:xfrm>
                <a:off x="4527803" y="5422755"/>
                <a:ext cx="20321" cy="13334"/>
              </a:xfrm>
              <a:custGeom>
                <a:avLst/>
                <a:gdLst>
                  <a:gd name="T0" fmla="*/ 0 w 32"/>
                  <a:gd name="T1" fmla="*/ 21 h 21"/>
                  <a:gd name="T2" fmla="*/ 32 w 32"/>
                  <a:gd name="T3" fmla="*/ 0 h 21"/>
                </a:gdLst>
                <a:ahLst/>
                <a:cxnLst>
                  <a:cxn ang="0">
                    <a:pos x="T0" y="T1"/>
                  </a:cxn>
                  <a:cxn ang="0">
                    <a:pos x="T2" y="T3"/>
                  </a:cxn>
                </a:cxnLst>
                <a:rect l="0" t="0" r="r" b="b"/>
                <a:pathLst>
                  <a:path w="32" h="21">
                    <a:moveTo>
                      <a:pt x="0" y="21"/>
                    </a:moveTo>
                    <a:lnTo>
                      <a:pt x="32"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8" name="Freeform 3506"/>
              <p:cNvSpPr>
                <a:spLocks/>
              </p:cNvSpPr>
              <p:nvPr/>
            </p:nvSpPr>
            <p:spPr bwMode="auto">
              <a:xfrm>
                <a:off x="4548759" y="5407515"/>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9" name="Freeform 3505"/>
              <p:cNvSpPr>
                <a:spLocks/>
              </p:cNvSpPr>
              <p:nvPr/>
            </p:nvSpPr>
            <p:spPr bwMode="auto">
              <a:xfrm>
                <a:off x="4561460" y="5402435"/>
                <a:ext cx="12701" cy="12699"/>
              </a:xfrm>
              <a:custGeom>
                <a:avLst/>
                <a:gdLst>
                  <a:gd name="T0" fmla="*/ 0 w 20"/>
                  <a:gd name="T1" fmla="*/ 6 h 20"/>
                  <a:gd name="T2" fmla="*/ 1 w 20"/>
                  <a:gd name="T3" fmla="*/ 0 h 20"/>
                </a:gdLst>
                <a:ahLst/>
                <a:cxnLst>
                  <a:cxn ang="0">
                    <a:pos x="T0" y="T1"/>
                  </a:cxn>
                  <a:cxn ang="0">
                    <a:pos x="T2" y="T3"/>
                  </a:cxn>
                </a:cxnLst>
                <a:rect l="0" t="0" r="r" b="b"/>
                <a:pathLst>
                  <a:path w="20" h="20">
                    <a:moveTo>
                      <a:pt x="0" y="6"/>
                    </a:moveTo>
                    <a:lnTo>
                      <a:pt x="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0" name="Freeform 3504"/>
              <p:cNvSpPr>
                <a:spLocks/>
              </p:cNvSpPr>
              <p:nvPr/>
            </p:nvSpPr>
            <p:spPr bwMode="auto">
              <a:xfrm>
                <a:off x="4563365" y="5396086"/>
                <a:ext cx="12701" cy="12699"/>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1" name="Freeform 3503"/>
              <p:cNvSpPr>
                <a:spLocks/>
              </p:cNvSpPr>
              <p:nvPr/>
            </p:nvSpPr>
            <p:spPr bwMode="auto">
              <a:xfrm>
                <a:off x="4566540" y="5163050"/>
                <a:ext cx="12701" cy="232401"/>
              </a:xfrm>
              <a:custGeom>
                <a:avLst/>
                <a:gdLst>
                  <a:gd name="T0" fmla="*/ 0 w 20"/>
                  <a:gd name="T1" fmla="*/ 366 h 366"/>
                  <a:gd name="T2" fmla="*/ 0 w 20"/>
                  <a:gd name="T3" fmla="*/ 0 h 366"/>
                </a:gdLst>
                <a:ahLst/>
                <a:cxnLst>
                  <a:cxn ang="0">
                    <a:pos x="T0" y="T1"/>
                  </a:cxn>
                  <a:cxn ang="0">
                    <a:pos x="T2" y="T3"/>
                  </a:cxn>
                </a:cxnLst>
                <a:rect l="0" t="0" r="r" b="b"/>
                <a:pathLst>
                  <a:path w="20" h="366">
                    <a:moveTo>
                      <a:pt x="0" y="366"/>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2" name="Freeform 3502"/>
              <p:cNvSpPr>
                <a:spLocks/>
              </p:cNvSpPr>
              <p:nvPr/>
            </p:nvSpPr>
            <p:spPr bwMode="auto">
              <a:xfrm>
                <a:off x="1206567" y="51401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3" name="Freeform 3501"/>
              <p:cNvSpPr>
                <a:spLocks/>
              </p:cNvSpPr>
              <p:nvPr/>
            </p:nvSpPr>
            <p:spPr bwMode="auto">
              <a:xfrm>
                <a:off x="1185611" y="5140191"/>
                <a:ext cx="20956" cy="12699"/>
              </a:xfrm>
              <a:custGeom>
                <a:avLst/>
                <a:gdLst>
                  <a:gd name="T0" fmla="*/ 33 w 33"/>
                  <a:gd name="T1" fmla="*/ 0 h 20"/>
                  <a:gd name="T2" fmla="*/ 0 w 33"/>
                  <a:gd name="T3" fmla="*/ 5 h 20"/>
                </a:gdLst>
                <a:ahLst/>
                <a:cxnLst>
                  <a:cxn ang="0">
                    <a:pos x="T0" y="T1"/>
                  </a:cxn>
                  <a:cxn ang="0">
                    <a:pos x="T2" y="T3"/>
                  </a:cxn>
                </a:cxnLst>
                <a:rect l="0" t="0" r="r" b="b"/>
                <a:pathLst>
                  <a:path w="33" h="20">
                    <a:moveTo>
                      <a:pt x="33" y="0"/>
                    </a:moveTo>
                    <a:lnTo>
                      <a:pt x="0"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4" name="Freeform 3500"/>
              <p:cNvSpPr>
                <a:spLocks/>
              </p:cNvSpPr>
              <p:nvPr/>
            </p:nvSpPr>
            <p:spPr bwMode="auto">
              <a:xfrm>
                <a:off x="1163385" y="5143366"/>
                <a:ext cx="19686" cy="12699"/>
              </a:xfrm>
              <a:custGeom>
                <a:avLst/>
                <a:gdLst>
                  <a:gd name="T0" fmla="*/ 31 w 31"/>
                  <a:gd name="T1" fmla="*/ 0 h 20"/>
                  <a:gd name="T2" fmla="*/ 0 w 31"/>
                  <a:gd name="T3" fmla="*/ 0 h 20"/>
                </a:gdLst>
                <a:ahLst/>
                <a:cxnLst>
                  <a:cxn ang="0">
                    <a:pos x="T0" y="T1"/>
                  </a:cxn>
                  <a:cxn ang="0">
                    <a:pos x="T2" y="T3"/>
                  </a:cxn>
                </a:cxnLst>
                <a:rect l="0" t="0" r="r" b="b"/>
                <a:pathLst>
                  <a:path w="31" h="20">
                    <a:moveTo>
                      <a:pt x="31"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5" name="Freeform 3499"/>
              <p:cNvSpPr>
                <a:spLocks/>
              </p:cNvSpPr>
              <p:nvPr/>
            </p:nvSpPr>
            <p:spPr bwMode="auto">
              <a:xfrm>
                <a:off x="1103057" y="5137016"/>
                <a:ext cx="60328" cy="12699"/>
              </a:xfrm>
              <a:custGeom>
                <a:avLst/>
                <a:gdLst>
                  <a:gd name="T0" fmla="*/ 95 w 95"/>
                  <a:gd name="T1" fmla="*/ 10 h 20"/>
                  <a:gd name="T2" fmla="*/ 0 w 95"/>
                  <a:gd name="T3" fmla="*/ 0 h 20"/>
                </a:gdLst>
                <a:ahLst/>
                <a:cxnLst>
                  <a:cxn ang="0">
                    <a:pos x="T0" y="T1"/>
                  </a:cxn>
                  <a:cxn ang="0">
                    <a:pos x="T2" y="T3"/>
                  </a:cxn>
                </a:cxnLst>
                <a:rect l="0" t="0" r="r" b="b"/>
                <a:pathLst>
                  <a:path w="95" h="20">
                    <a:moveTo>
                      <a:pt x="95"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6" name="Freeform 3498"/>
              <p:cNvSpPr>
                <a:spLocks/>
              </p:cNvSpPr>
              <p:nvPr/>
            </p:nvSpPr>
            <p:spPr bwMode="auto">
              <a:xfrm>
                <a:off x="1030028" y="5121777"/>
                <a:ext cx="73029" cy="13334"/>
              </a:xfrm>
              <a:custGeom>
                <a:avLst/>
                <a:gdLst>
                  <a:gd name="T0" fmla="*/ 115 w 115"/>
                  <a:gd name="T1" fmla="*/ 21 h 21"/>
                  <a:gd name="T2" fmla="*/ 0 w 115"/>
                  <a:gd name="T3" fmla="*/ 0 h 21"/>
                </a:gdLst>
                <a:ahLst/>
                <a:cxnLst>
                  <a:cxn ang="0">
                    <a:pos x="T0" y="T1"/>
                  </a:cxn>
                  <a:cxn ang="0">
                    <a:pos x="T2" y="T3"/>
                  </a:cxn>
                </a:cxnLst>
                <a:rect l="0" t="0" r="r" b="b"/>
                <a:pathLst>
                  <a:path w="115" h="21">
                    <a:moveTo>
                      <a:pt x="115" y="2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7" name="Freeform 3497"/>
              <p:cNvSpPr>
                <a:spLocks/>
              </p:cNvSpPr>
              <p:nvPr/>
            </p:nvSpPr>
            <p:spPr bwMode="auto">
              <a:xfrm>
                <a:off x="944298" y="5098917"/>
                <a:ext cx="84460" cy="22859"/>
              </a:xfrm>
              <a:custGeom>
                <a:avLst/>
                <a:gdLst>
                  <a:gd name="T0" fmla="*/ 133 w 133"/>
                  <a:gd name="T1" fmla="*/ 36 h 36"/>
                  <a:gd name="T2" fmla="*/ 0 w 133"/>
                  <a:gd name="T3" fmla="*/ 0 h 36"/>
                </a:gdLst>
                <a:ahLst/>
                <a:cxnLst>
                  <a:cxn ang="0">
                    <a:pos x="T0" y="T1"/>
                  </a:cxn>
                  <a:cxn ang="0">
                    <a:pos x="T2" y="T3"/>
                  </a:cxn>
                </a:cxnLst>
                <a:rect l="0" t="0" r="r" b="b"/>
                <a:pathLst>
                  <a:path w="133" h="36">
                    <a:moveTo>
                      <a:pt x="133" y="36"/>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8" name="Freeform 3496"/>
              <p:cNvSpPr>
                <a:spLocks/>
              </p:cNvSpPr>
              <p:nvPr/>
            </p:nvSpPr>
            <p:spPr bwMode="auto">
              <a:xfrm>
                <a:off x="903021" y="5083678"/>
                <a:ext cx="41912" cy="13334"/>
              </a:xfrm>
              <a:custGeom>
                <a:avLst/>
                <a:gdLst>
                  <a:gd name="T0" fmla="*/ 66 w 66"/>
                  <a:gd name="T1" fmla="*/ 21 h 21"/>
                  <a:gd name="T2" fmla="*/ 0 w 66"/>
                  <a:gd name="T3" fmla="*/ 0 h 21"/>
                </a:gdLst>
                <a:ahLst/>
                <a:cxnLst>
                  <a:cxn ang="0">
                    <a:pos x="T0" y="T1"/>
                  </a:cxn>
                  <a:cxn ang="0">
                    <a:pos x="T2" y="T3"/>
                  </a:cxn>
                </a:cxnLst>
                <a:rect l="0" t="0" r="r" b="b"/>
                <a:pathLst>
                  <a:path w="66" h="21">
                    <a:moveTo>
                      <a:pt x="66" y="2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9" name="Freeform 3495"/>
              <p:cNvSpPr>
                <a:spLocks/>
              </p:cNvSpPr>
              <p:nvPr/>
            </p:nvSpPr>
            <p:spPr bwMode="auto">
              <a:xfrm>
                <a:off x="854123" y="5062724"/>
                <a:ext cx="47628" cy="20319"/>
              </a:xfrm>
              <a:custGeom>
                <a:avLst/>
                <a:gdLst>
                  <a:gd name="T0" fmla="*/ 75 w 75"/>
                  <a:gd name="T1" fmla="*/ 31 h 32"/>
                  <a:gd name="T2" fmla="*/ 0 w 75"/>
                  <a:gd name="T3" fmla="*/ 0 h 32"/>
                </a:gdLst>
                <a:ahLst/>
                <a:cxnLst>
                  <a:cxn ang="0">
                    <a:pos x="T0" y="T1"/>
                  </a:cxn>
                  <a:cxn ang="0">
                    <a:pos x="T2" y="T3"/>
                  </a:cxn>
                </a:cxnLst>
                <a:rect l="0" t="0" r="r" b="b"/>
                <a:pathLst>
                  <a:path w="75" h="32">
                    <a:moveTo>
                      <a:pt x="75" y="31"/>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0" name="Freeform 3494"/>
              <p:cNvSpPr>
                <a:spLocks/>
              </p:cNvSpPr>
              <p:nvPr/>
            </p:nvSpPr>
            <p:spPr bwMode="auto">
              <a:xfrm>
                <a:off x="804590" y="5042405"/>
                <a:ext cx="47628" cy="19684"/>
              </a:xfrm>
              <a:custGeom>
                <a:avLst/>
                <a:gdLst>
                  <a:gd name="T0" fmla="*/ 75 w 75"/>
                  <a:gd name="T1" fmla="*/ 31 h 31"/>
                  <a:gd name="T2" fmla="*/ 0 w 75"/>
                  <a:gd name="T3" fmla="*/ 0 h 31"/>
                </a:gdLst>
                <a:ahLst/>
                <a:cxnLst>
                  <a:cxn ang="0">
                    <a:pos x="T0" y="T1"/>
                  </a:cxn>
                  <a:cxn ang="0">
                    <a:pos x="T2" y="T3"/>
                  </a:cxn>
                </a:cxnLst>
                <a:rect l="0" t="0" r="r" b="b"/>
                <a:pathLst>
                  <a:path w="75" h="31">
                    <a:moveTo>
                      <a:pt x="75" y="3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1" name="Freeform 3493"/>
              <p:cNvSpPr>
                <a:spLocks/>
              </p:cNvSpPr>
              <p:nvPr/>
            </p:nvSpPr>
            <p:spPr bwMode="auto">
              <a:xfrm>
                <a:off x="760138" y="5018276"/>
                <a:ext cx="44452" cy="23494"/>
              </a:xfrm>
              <a:custGeom>
                <a:avLst/>
                <a:gdLst>
                  <a:gd name="T0" fmla="*/ 70 w 70"/>
                  <a:gd name="T1" fmla="*/ 36 h 37"/>
                  <a:gd name="T2" fmla="*/ 0 w 70"/>
                  <a:gd name="T3" fmla="*/ 0 h 37"/>
                </a:gdLst>
                <a:ahLst/>
                <a:cxnLst>
                  <a:cxn ang="0">
                    <a:pos x="T0" y="T1"/>
                  </a:cxn>
                  <a:cxn ang="0">
                    <a:pos x="T2" y="T3"/>
                  </a:cxn>
                </a:cxnLst>
                <a:rect l="0" t="0" r="r" b="b"/>
                <a:pathLst>
                  <a:path w="70" h="37">
                    <a:moveTo>
                      <a:pt x="70" y="3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2" name="Freeform 3492"/>
              <p:cNvSpPr>
                <a:spLocks/>
              </p:cNvSpPr>
              <p:nvPr/>
            </p:nvSpPr>
            <p:spPr bwMode="auto">
              <a:xfrm>
                <a:off x="708065" y="4992242"/>
                <a:ext cx="51438" cy="25399"/>
              </a:xfrm>
              <a:custGeom>
                <a:avLst/>
                <a:gdLst>
                  <a:gd name="T0" fmla="*/ 80 w 81"/>
                  <a:gd name="T1" fmla="*/ 40 h 40"/>
                  <a:gd name="T2" fmla="*/ 0 w 81"/>
                  <a:gd name="T3" fmla="*/ 0 h 40"/>
                </a:gdLst>
                <a:ahLst/>
                <a:cxnLst>
                  <a:cxn ang="0">
                    <a:pos x="T0" y="T1"/>
                  </a:cxn>
                  <a:cxn ang="0">
                    <a:pos x="T2" y="T3"/>
                  </a:cxn>
                </a:cxnLst>
                <a:rect l="0" t="0" r="r" b="b"/>
                <a:pathLst>
                  <a:path w="81" h="40">
                    <a:moveTo>
                      <a:pt x="80"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3" name="Freeform 3491"/>
              <p:cNvSpPr>
                <a:spLocks/>
              </p:cNvSpPr>
              <p:nvPr/>
            </p:nvSpPr>
            <p:spPr bwMode="auto">
              <a:xfrm>
                <a:off x="659167" y="4962398"/>
                <a:ext cx="47628" cy="28574"/>
              </a:xfrm>
              <a:custGeom>
                <a:avLst/>
                <a:gdLst>
                  <a:gd name="T0" fmla="*/ 75 w 75"/>
                  <a:gd name="T1" fmla="*/ 45 h 45"/>
                  <a:gd name="T2" fmla="*/ 0 w 75"/>
                  <a:gd name="T3" fmla="*/ 0 h 45"/>
                </a:gdLst>
                <a:ahLst/>
                <a:cxnLst>
                  <a:cxn ang="0">
                    <a:pos x="T0" y="T1"/>
                  </a:cxn>
                  <a:cxn ang="0">
                    <a:pos x="T2" y="T3"/>
                  </a:cxn>
                </a:cxnLst>
                <a:rect l="0" t="0" r="r" b="b"/>
                <a:pathLst>
                  <a:path w="75" h="45">
                    <a:moveTo>
                      <a:pt x="75"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4" name="Freeform 3490"/>
              <p:cNvSpPr>
                <a:spLocks/>
              </p:cNvSpPr>
              <p:nvPr/>
            </p:nvSpPr>
            <p:spPr bwMode="auto">
              <a:xfrm>
                <a:off x="614079" y="4930014"/>
                <a:ext cx="45088" cy="32384"/>
              </a:xfrm>
              <a:custGeom>
                <a:avLst/>
                <a:gdLst>
                  <a:gd name="T0" fmla="*/ 71 w 71"/>
                  <a:gd name="T1" fmla="*/ 50 h 51"/>
                  <a:gd name="T2" fmla="*/ 0 w 71"/>
                  <a:gd name="T3" fmla="*/ 0 h 51"/>
                </a:gdLst>
                <a:ahLst/>
                <a:cxnLst>
                  <a:cxn ang="0">
                    <a:pos x="T0" y="T1"/>
                  </a:cxn>
                  <a:cxn ang="0">
                    <a:pos x="T2" y="T3"/>
                  </a:cxn>
                </a:cxnLst>
                <a:rect l="0" t="0" r="r" b="b"/>
                <a:pathLst>
                  <a:path w="71" h="51">
                    <a:moveTo>
                      <a:pt x="71"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5" name="Freeform 3489"/>
              <p:cNvSpPr>
                <a:spLocks/>
              </p:cNvSpPr>
              <p:nvPr/>
            </p:nvSpPr>
            <p:spPr bwMode="auto">
              <a:xfrm>
                <a:off x="566452" y="4894456"/>
                <a:ext cx="48263" cy="35559"/>
              </a:xfrm>
              <a:custGeom>
                <a:avLst/>
                <a:gdLst>
                  <a:gd name="T0" fmla="*/ 76 w 76"/>
                  <a:gd name="T1" fmla="*/ 56 h 56"/>
                  <a:gd name="T2" fmla="*/ 0 w 76"/>
                  <a:gd name="T3" fmla="*/ 0 h 56"/>
                </a:gdLst>
                <a:ahLst/>
                <a:cxnLst>
                  <a:cxn ang="0">
                    <a:pos x="T0" y="T1"/>
                  </a:cxn>
                  <a:cxn ang="0">
                    <a:pos x="T2" y="T3"/>
                  </a:cxn>
                </a:cxnLst>
                <a:rect l="0" t="0" r="r" b="b"/>
                <a:pathLst>
                  <a:path w="76" h="56">
                    <a:moveTo>
                      <a:pt x="76" y="56"/>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6" name="Freeform 3488"/>
              <p:cNvSpPr>
                <a:spLocks/>
              </p:cNvSpPr>
              <p:nvPr/>
            </p:nvSpPr>
            <p:spPr bwMode="auto">
              <a:xfrm>
                <a:off x="566452" y="489445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7" name="Freeform 3487"/>
              <p:cNvSpPr>
                <a:spLocks/>
              </p:cNvSpPr>
              <p:nvPr/>
            </p:nvSpPr>
            <p:spPr bwMode="auto">
              <a:xfrm>
                <a:off x="534700" y="4865247"/>
                <a:ext cx="29212" cy="28574"/>
              </a:xfrm>
              <a:custGeom>
                <a:avLst/>
                <a:gdLst>
                  <a:gd name="T0" fmla="*/ 46 w 46"/>
                  <a:gd name="T1" fmla="*/ 45 h 45"/>
                  <a:gd name="T2" fmla="*/ 0 w 46"/>
                  <a:gd name="T3" fmla="*/ 0 h 45"/>
                </a:gdLst>
                <a:ahLst/>
                <a:cxnLst>
                  <a:cxn ang="0">
                    <a:pos x="T0" y="T1"/>
                  </a:cxn>
                  <a:cxn ang="0">
                    <a:pos x="T2" y="T3"/>
                  </a:cxn>
                </a:cxnLst>
                <a:rect l="0" t="0" r="r" b="b"/>
                <a:pathLst>
                  <a:path w="46" h="45">
                    <a:moveTo>
                      <a:pt x="46" y="45"/>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8" name="Freeform 3486"/>
              <p:cNvSpPr>
                <a:spLocks/>
              </p:cNvSpPr>
              <p:nvPr/>
            </p:nvSpPr>
            <p:spPr bwMode="auto">
              <a:xfrm>
                <a:off x="508028" y="4835403"/>
                <a:ext cx="27307" cy="28574"/>
              </a:xfrm>
              <a:custGeom>
                <a:avLst/>
                <a:gdLst>
                  <a:gd name="T0" fmla="*/ 43 w 43"/>
                  <a:gd name="T1" fmla="*/ 45 h 45"/>
                  <a:gd name="T2" fmla="*/ 0 w 43"/>
                  <a:gd name="T3" fmla="*/ 0 h 45"/>
                </a:gdLst>
                <a:ahLst/>
                <a:cxnLst>
                  <a:cxn ang="0">
                    <a:pos x="T0" y="T1"/>
                  </a:cxn>
                  <a:cxn ang="0">
                    <a:pos x="T2" y="T3"/>
                  </a:cxn>
                </a:cxnLst>
                <a:rect l="0" t="0" r="r" b="b"/>
                <a:pathLst>
                  <a:path w="43" h="45">
                    <a:moveTo>
                      <a:pt x="43"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9" name="Freeform 3485"/>
              <p:cNvSpPr>
                <a:spLocks/>
              </p:cNvSpPr>
              <p:nvPr/>
            </p:nvSpPr>
            <p:spPr bwMode="auto">
              <a:xfrm>
                <a:off x="483897" y="4799844"/>
                <a:ext cx="22861" cy="35559"/>
              </a:xfrm>
              <a:custGeom>
                <a:avLst/>
                <a:gdLst>
                  <a:gd name="T0" fmla="*/ 36 w 36"/>
                  <a:gd name="T1" fmla="*/ 55 h 56"/>
                  <a:gd name="T2" fmla="*/ 0 w 36"/>
                  <a:gd name="T3" fmla="*/ 0 h 56"/>
                </a:gdLst>
                <a:ahLst/>
                <a:cxnLst>
                  <a:cxn ang="0">
                    <a:pos x="T0" y="T1"/>
                  </a:cxn>
                  <a:cxn ang="0">
                    <a:pos x="T2" y="T3"/>
                  </a:cxn>
                </a:cxnLst>
                <a:rect l="0" t="0" r="r" b="b"/>
                <a:pathLst>
                  <a:path w="36" h="56">
                    <a:moveTo>
                      <a:pt x="36" y="5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0" name="Freeform 3484"/>
              <p:cNvSpPr>
                <a:spLocks/>
              </p:cNvSpPr>
              <p:nvPr/>
            </p:nvSpPr>
            <p:spPr bwMode="auto">
              <a:xfrm>
                <a:off x="458496" y="4761746"/>
                <a:ext cx="24766" cy="38098"/>
              </a:xfrm>
              <a:custGeom>
                <a:avLst/>
                <a:gdLst>
                  <a:gd name="T0" fmla="*/ 38 w 39"/>
                  <a:gd name="T1" fmla="*/ 60 h 60"/>
                  <a:gd name="T2" fmla="*/ 0 w 39"/>
                  <a:gd name="T3" fmla="*/ 0 h 60"/>
                </a:gdLst>
                <a:ahLst/>
                <a:cxnLst>
                  <a:cxn ang="0">
                    <a:pos x="T0" y="T1"/>
                  </a:cxn>
                  <a:cxn ang="0">
                    <a:pos x="T2" y="T3"/>
                  </a:cxn>
                </a:cxnLst>
                <a:rect l="0" t="0" r="r" b="b"/>
                <a:pathLst>
                  <a:path w="39" h="60">
                    <a:moveTo>
                      <a:pt x="38" y="6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1" name="Freeform 3483"/>
              <p:cNvSpPr>
                <a:spLocks/>
              </p:cNvSpPr>
              <p:nvPr/>
            </p:nvSpPr>
            <p:spPr bwMode="auto">
              <a:xfrm>
                <a:off x="441350" y="4720472"/>
                <a:ext cx="15876" cy="41273"/>
              </a:xfrm>
              <a:custGeom>
                <a:avLst/>
                <a:gdLst>
                  <a:gd name="T0" fmla="*/ 25 w 25"/>
                  <a:gd name="T1" fmla="*/ 65 h 65"/>
                  <a:gd name="T2" fmla="*/ 0 w 25"/>
                  <a:gd name="T3" fmla="*/ 0 h 65"/>
                </a:gdLst>
                <a:ahLst/>
                <a:cxnLst>
                  <a:cxn ang="0">
                    <a:pos x="T0" y="T1"/>
                  </a:cxn>
                  <a:cxn ang="0">
                    <a:pos x="T2" y="T3"/>
                  </a:cxn>
                </a:cxnLst>
                <a:rect l="0" t="0" r="r" b="b"/>
                <a:pathLst>
                  <a:path w="25" h="65">
                    <a:moveTo>
                      <a:pt x="25"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2" name="Freeform 3482"/>
              <p:cNvSpPr>
                <a:spLocks/>
              </p:cNvSpPr>
              <p:nvPr/>
            </p:nvSpPr>
            <p:spPr bwMode="auto">
              <a:xfrm>
                <a:off x="423569" y="4679199"/>
                <a:ext cx="18416" cy="41273"/>
              </a:xfrm>
              <a:custGeom>
                <a:avLst/>
                <a:gdLst>
                  <a:gd name="T0" fmla="*/ 29 w 29"/>
                  <a:gd name="T1" fmla="*/ 65 h 65"/>
                  <a:gd name="T2" fmla="*/ 0 w 29"/>
                  <a:gd name="T3" fmla="*/ 0 h 65"/>
                </a:gdLst>
                <a:ahLst/>
                <a:cxnLst>
                  <a:cxn ang="0">
                    <a:pos x="T0" y="T1"/>
                  </a:cxn>
                  <a:cxn ang="0">
                    <a:pos x="T2" y="T3"/>
                  </a:cxn>
                </a:cxnLst>
                <a:rect l="0" t="0" r="r" b="b"/>
                <a:pathLst>
                  <a:path w="29" h="65">
                    <a:moveTo>
                      <a:pt x="2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3" name="Freeform 3481"/>
              <p:cNvSpPr>
                <a:spLocks/>
              </p:cNvSpPr>
              <p:nvPr/>
            </p:nvSpPr>
            <p:spPr bwMode="auto">
              <a:xfrm>
                <a:off x="407693" y="4640466"/>
                <a:ext cx="15241" cy="38733"/>
              </a:xfrm>
              <a:custGeom>
                <a:avLst/>
                <a:gdLst>
                  <a:gd name="T0" fmla="*/ 24 w 24"/>
                  <a:gd name="T1" fmla="*/ 61 h 61"/>
                  <a:gd name="T2" fmla="*/ 0 w 24"/>
                  <a:gd name="T3" fmla="*/ 0 h 61"/>
                </a:gdLst>
                <a:ahLst/>
                <a:cxnLst>
                  <a:cxn ang="0">
                    <a:pos x="T0" y="T1"/>
                  </a:cxn>
                  <a:cxn ang="0">
                    <a:pos x="T2" y="T3"/>
                  </a:cxn>
                </a:cxnLst>
                <a:rect l="0" t="0" r="r" b="b"/>
                <a:pathLst>
                  <a:path w="24" h="61">
                    <a:moveTo>
                      <a:pt x="24" y="6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4" name="Freeform 3480"/>
              <p:cNvSpPr>
                <a:spLocks/>
              </p:cNvSpPr>
              <p:nvPr/>
            </p:nvSpPr>
            <p:spPr bwMode="auto">
              <a:xfrm>
                <a:off x="394992" y="4599192"/>
                <a:ext cx="12701" cy="41273"/>
              </a:xfrm>
              <a:custGeom>
                <a:avLst/>
                <a:gdLst>
                  <a:gd name="T0" fmla="*/ 19 w 20"/>
                  <a:gd name="T1" fmla="*/ 65 h 65"/>
                  <a:gd name="T2" fmla="*/ 0 w 20"/>
                  <a:gd name="T3" fmla="*/ 0 h 65"/>
                </a:gdLst>
                <a:ahLst/>
                <a:cxnLst>
                  <a:cxn ang="0">
                    <a:pos x="T0" y="T1"/>
                  </a:cxn>
                  <a:cxn ang="0">
                    <a:pos x="T2" y="T3"/>
                  </a:cxn>
                </a:cxnLst>
                <a:rect l="0" t="0" r="r" b="b"/>
                <a:pathLst>
                  <a:path w="20" h="65">
                    <a:moveTo>
                      <a:pt x="1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5" name="Freeform 3479"/>
              <p:cNvSpPr>
                <a:spLocks/>
              </p:cNvSpPr>
              <p:nvPr/>
            </p:nvSpPr>
            <p:spPr bwMode="auto">
              <a:xfrm>
                <a:off x="376576" y="4522995"/>
                <a:ext cx="17146" cy="76197"/>
              </a:xfrm>
              <a:custGeom>
                <a:avLst/>
                <a:gdLst>
                  <a:gd name="T0" fmla="*/ 27 w 27"/>
                  <a:gd name="T1" fmla="*/ 120 h 120"/>
                  <a:gd name="T2" fmla="*/ 0 w 27"/>
                  <a:gd name="T3" fmla="*/ 0 h 120"/>
                </a:gdLst>
                <a:ahLst/>
                <a:cxnLst>
                  <a:cxn ang="0">
                    <a:pos x="T0" y="T1"/>
                  </a:cxn>
                  <a:cxn ang="0">
                    <a:pos x="T2" y="T3"/>
                  </a:cxn>
                </a:cxnLst>
                <a:rect l="0" t="0" r="r" b="b"/>
                <a:pathLst>
                  <a:path w="27" h="120">
                    <a:moveTo>
                      <a:pt x="27" y="120"/>
                    </a:moveTo>
                    <a:lnTo>
                      <a:pt x="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6" name="Freeform 3478"/>
              <p:cNvSpPr>
                <a:spLocks/>
              </p:cNvSpPr>
              <p:nvPr/>
            </p:nvSpPr>
            <p:spPr bwMode="auto">
              <a:xfrm>
                <a:off x="364510" y="4460768"/>
                <a:ext cx="12701" cy="60958"/>
              </a:xfrm>
              <a:custGeom>
                <a:avLst/>
                <a:gdLst>
                  <a:gd name="T0" fmla="*/ 17 w 20"/>
                  <a:gd name="T1" fmla="*/ 96 h 96"/>
                  <a:gd name="T2" fmla="*/ 0 w 20"/>
                  <a:gd name="T3" fmla="*/ 0 h 96"/>
                </a:gdLst>
                <a:ahLst/>
                <a:cxnLst>
                  <a:cxn ang="0">
                    <a:pos x="T0" y="T1"/>
                  </a:cxn>
                  <a:cxn ang="0">
                    <a:pos x="T2" y="T3"/>
                  </a:cxn>
                </a:cxnLst>
                <a:rect l="0" t="0" r="r" b="b"/>
                <a:pathLst>
                  <a:path w="20" h="96">
                    <a:moveTo>
                      <a:pt x="17" y="96"/>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7" name="Freeform 3477"/>
              <p:cNvSpPr>
                <a:spLocks/>
              </p:cNvSpPr>
              <p:nvPr/>
            </p:nvSpPr>
            <p:spPr bwMode="auto">
              <a:xfrm>
                <a:off x="355620" y="4414415"/>
                <a:ext cx="12701" cy="46353"/>
              </a:xfrm>
              <a:custGeom>
                <a:avLst/>
                <a:gdLst>
                  <a:gd name="T0" fmla="*/ 12 w 20"/>
                  <a:gd name="T1" fmla="*/ 72 h 73"/>
                  <a:gd name="T2" fmla="*/ 0 w 20"/>
                  <a:gd name="T3" fmla="*/ 0 h 73"/>
                </a:gdLst>
                <a:ahLst/>
                <a:cxnLst>
                  <a:cxn ang="0">
                    <a:pos x="T0" y="T1"/>
                  </a:cxn>
                  <a:cxn ang="0">
                    <a:pos x="T2" y="T3"/>
                  </a:cxn>
                </a:cxnLst>
                <a:rect l="0" t="0" r="r" b="b"/>
                <a:pathLst>
                  <a:path w="20" h="73">
                    <a:moveTo>
                      <a:pt x="12" y="72"/>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8" name="Freeform 3476"/>
              <p:cNvSpPr>
                <a:spLocks/>
              </p:cNvSpPr>
              <p:nvPr/>
            </p:nvSpPr>
            <p:spPr bwMode="auto">
              <a:xfrm>
                <a:off x="342284" y="440298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9" name="Freeform 3475"/>
              <p:cNvSpPr>
                <a:spLocks/>
              </p:cNvSpPr>
              <p:nvPr/>
            </p:nvSpPr>
            <p:spPr bwMode="auto">
              <a:xfrm>
                <a:off x="355620" y="439282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0" name="Freeform 3474"/>
              <p:cNvSpPr>
                <a:spLocks/>
              </p:cNvSpPr>
              <p:nvPr/>
            </p:nvSpPr>
            <p:spPr bwMode="auto">
              <a:xfrm>
                <a:off x="355620" y="4342662"/>
                <a:ext cx="12701" cy="49528"/>
              </a:xfrm>
              <a:custGeom>
                <a:avLst/>
                <a:gdLst>
                  <a:gd name="T0" fmla="*/ 0 w 20"/>
                  <a:gd name="T1" fmla="*/ 77 h 78"/>
                  <a:gd name="T2" fmla="*/ 7 w 20"/>
                  <a:gd name="T3" fmla="*/ 0 h 78"/>
                </a:gdLst>
                <a:ahLst/>
                <a:cxnLst>
                  <a:cxn ang="0">
                    <a:pos x="T0" y="T1"/>
                  </a:cxn>
                  <a:cxn ang="0">
                    <a:pos x="T2" y="T3"/>
                  </a:cxn>
                </a:cxnLst>
                <a:rect l="0" t="0" r="r" b="b"/>
                <a:pathLst>
                  <a:path w="20" h="78">
                    <a:moveTo>
                      <a:pt x="0" y="77"/>
                    </a:moveTo>
                    <a:lnTo>
                      <a:pt x="7"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1" name="Freeform 3473"/>
              <p:cNvSpPr>
                <a:spLocks/>
              </p:cNvSpPr>
              <p:nvPr/>
            </p:nvSpPr>
            <p:spPr bwMode="auto">
              <a:xfrm>
                <a:off x="361335" y="4289325"/>
                <a:ext cx="12701" cy="52068"/>
              </a:xfrm>
              <a:custGeom>
                <a:avLst/>
                <a:gdLst>
                  <a:gd name="T0" fmla="*/ 0 w 20"/>
                  <a:gd name="T1" fmla="*/ 82 h 82"/>
                  <a:gd name="T2" fmla="*/ 20 w 20"/>
                  <a:gd name="T3" fmla="*/ 0 h 82"/>
                </a:gdLst>
                <a:ahLst/>
                <a:cxnLst>
                  <a:cxn ang="0">
                    <a:pos x="T0" y="T1"/>
                  </a:cxn>
                  <a:cxn ang="0">
                    <a:pos x="T2" y="T3"/>
                  </a:cxn>
                </a:cxnLst>
                <a:rect l="0" t="0" r="r" b="b"/>
                <a:pathLst>
                  <a:path w="20" h="82">
                    <a:moveTo>
                      <a:pt x="0" y="82"/>
                    </a:moveTo>
                    <a:lnTo>
                      <a:pt x="2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2" name="Freeform 3472"/>
              <p:cNvSpPr>
                <a:spLocks/>
              </p:cNvSpPr>
              <p:nvPr/>
            </p:nvSpPr>
            <p:spPr bwMode="auto">
              <a:xfrm>
                <a:off x="374036" y="4239797"/>
                <a:ext cx="12701" cy="49528"/>
              </a:xfrm>
              <a:custGeom>
                <a:avLst/>
                <a:gdLst>
                  <a:gd name="T0" fmla="*/ 0 w 20"/>
                  <a:gd name="T1" fmla="*/ 77 h 78"/>
                  <a:gd name="T2" fmla="*/ 20 w 20"/>
                  <a:gd name="T3" fmla="*/ 0 h 78"/>
                </a:gdLst>
                <a:ahLst/>
                <a:cxnLst>
                  <a:cxn ang="0">
                    <a:pos x="T0" y="T1"/>
                  </a:cxn>
                  <a:cxn ang="0">
                    <a:pos x="T2" y="T3"/>
                  </a:cxn>
                </a:cxnLst>
                <a:rect l="0" t="0" r="r" b="b"/>
                <a:pathLst>
                  <a:path w="20" h="78">
                    <a:moveTo>
                      <a:pt x="0" y="77"/>
                    </a:moveTo>
                    <a:lnTo>
                      <a:pt x="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3" name="Freeform 3471"/>
              <p:cNvSpPr>
                <a:spLocks/>
              </p:cNvSpPr>
              <p:nvPr/>
            </p:nvSpPr>
            <p:spPr bwMode="auto">
              <a:xfrm>
                <a:off x="388642" y="4188999"/>
                <a:ext cx="18416" cy="48893"/>
              </a:xfrm>
              <a:custGeom>
                <a:avLst/>
                <a:gdLst>
                  <a:gd name="T0" fmla="*/ 0 w 29"/>
                  <a:gd name="T1" fmla="*/ 77 h 77"/>
                  <a:gd name="T2" fmla="*/ 29 w 29"/>
                  <a:gd name="T3" fmla="*/ 0 h 77"/>
                </a:gdLst>
                <a:ahLst/>
                <a:cxnLst>
                  <a:cxn ang="0">
                    <a:pos x="T0" y="T1"/>
                  </a:cxn>
                  <a:cxn ang="0">
                    <a:pos x="T2" y="T3"/>
                  </a:cxn>
                </a:cxnLst>
                <a:rect l="0" t="0" r="r" b="b"/>
                <a:pathLst>
                  <a:path w="29" h="77">
                    <a:moveTo>
                      <a:pt x="0" y="77"/>
                    </a:moveTo>
                    <a:lnTo>
                      <a:pt x="29"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4" name="Freeform 3470"/>
              <p:cNvSpPr>
                <a:spLocks/>
              </p:cNvSpPr>
              <p:nvPr/>
            </p:nvSpPr>
            <p:spPr bwMode="auto">
              <a:xfrm>
                <a:off x="407693" y="4142010"/>
                <a:ext cx="24131" cy="45718"/>
              </a:xfrm>
              <a:custGeom>
                <a:avLst/>
                <a:gdLst>
                  <a:gd name="T0" fmla="*/ 0 w 38"/>
                  <a:gd name="T1" fmla="*/ 72 h 72"/>
                  <a:gd name="T2" fmla="*/ 38 w 38"/>
                  <a:gd name="T3" fmla="*/ 0 h 72"/>
                </a:gdLst>
                <a:ahLst/>
                <a:cxnLst>
                  <a:cxn ang="0">
                    <a:pos x="T0" y="T1"/>
                  </a:cxn>
                  <a:cxn ang="0">
                    <a:pos x="T2" y="T3"/>
                  </a:cxn>
                </a:cxnLst>
                <a:rect l="0" t="0" r="r" b="b"/>
                <a:pathLst>
                  <a:path w="38" h="72">
                    <a:moveTo>
                      <a:pt x="0" y="72"/>
                    </a:moveTo>
                    <a:lnTo>
                      <a:pt x="38"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5" name="Freeform 3469"/>
              <p:cNvSpPr>
                <a:spLocks/>
              </p:cNvSpPr>
              <p:nvPr/>
            </p:nvSpPr>
            <p:spPr bwMode="auto">
              <a:xfrm>
                <a:off x="431824" y="4097562"/>
                <a:ext cx="25401" cy="44448"/>
              </a:xfrm>
              <a:custGeom>
                <a:avLst/>
                <a:gdLst>
                  <a:gd name="T0" fmla="*/ 0 w 40"/>
                  <a:gd name="T1" fmla="*/ 70 h 70"/>
                  <a:gd name="T2" fmla="*/ 40 w 40"/>
                  <a:gd name="T3" fmla="*/ 0 h 70"/>
                </a:gdLst>
                <a:ahLst/>
                <a:cxnLst>
                  <a:cxn ang="0">
                    <a:pos x="T0" y="T1"/>
                  </a:cxn>
                  <a:cxn ang="0">
                    <a:pos x="T2" y="T3"/>
                  </a:cxn>
                </a:cxnLst>
                <a:rect l="0" t="0" r="r" b="b"/>
                <a:pathLst>
                  <a:path w="40" h="70">
                    <a:moveTo>
                      <a:pt x="0" y="70"/>
                    </a:moveTo>
                    <a:lnTo>
                      <a:pt x="4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6" name="Freeform 3468"/>
              <p:cNvSpPr>
                <a:spLocks/>
              </p:cNvSpPr>
              <p:nvPr/>
            </p:nvSpPr>
            <p:spPr bwMode="auto">
              <a:xfrm>
                <a:off x="458496" y="4059464"/>
                <a:ext cx="26036" cy="38098"/>
              </a:xfrm>
              <a:custGeom>
                <a:avLst/>
                <a:gdLst>
                  <a:gd name="T0" fmla="*/ 0 w 41"/>
                  <a:gd name="T1" fmla="*/ 60 h 60"/>
                  <a:gd name="T2" fmla="*/ 41 w 41"/>
                  <a:gd name="T3" fmla="*/ 0 h 60"/>
                </a:gdLst>
                <a:ahLst/>
                <a:cxnLst>
                  <a:cxn ang="0">
                    <a:pos x="T0" y="T1"/>
                  </a:cxn>
                  <a:cxn ang="0">
                    <a:pos x="T2" y="T3"/>
                  </a:cxn>
                </a:cxnLst>
                <a:rect l="0" t="0" r="r" b="b"/>
                <a:pathLst>
                  <a:path w="41" h="60">
                    <a:moveTo>
                      <a:pt x="0" y="60"/>
                    </a:moveTo>
                    <a:lnTo>
                      <a:pt x="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7" name="Freeform 3467"/>
              <p:cNvSpPr>
                <a:spLocks/>
              </p:cNvSpPr>
              <p:nvPr/>
            </p:nvSpPr>
            <p:spPr bwMode="auto">
              <a:xfrm>
                <a:off x="487072" y="4023905"/>
                <a:ext cx="27307" cy="34924"/>
              </a:xfrm>
              <a:custGeom>
                <a:avLst/>
                <a:gdLst>
                  <a:gd name="T0" fmla="*/ 0 w 43"/>
                  <a:gd name="T1" fmla="*/ 55 h 55"/>
                  <a:gd name="T2" fmla="*/ 43 w 43"/>
                  <a:gd name="T3" fmla="*/ 0 h 55"/>
                </a:gdLst>
                <a:ahLst/>
                <a:cxnLst>
                  <a:cxn ang="0">
                    <a:pos x="T0" y="T1"/>
                  </a:cxn>
                  <a:cxn ang="0">
                    <a:pos x="T2" y="T3"/>
                  </a:cxn>
                </a:cxnLst>
                <a:rect l="0" t="0" r="r" b="b"/>
                <a:pathLst>
                  <a:path w="43" h="55">
                    <a:moveTo>
                      <a:pt x="0" y="55"/>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8" name="Freeform 3466"/>
              <p:cNvSpPr>
                <a:spLocks/>
              </p:cNvSpPr>
              <p:nvPr/>
            </p:nvSpPr>
            <p:spPr bwMode="auto">
              <a:xfrm>
                <a:off x="513109" y="402390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9" name="Freeform 3465"/>
              <p:cNvSpPr>
                <a:spLocks/>
              </p:cNvSpPr>
              <p:nvPr/>
            </p:nvSpPr>
            <p:spPr bwMode="auto">
              <a:xfrm>
                <a:off x="513109" y="3962313"/>
                <a:ext cx="53978" cy="61593"/>
              </a:xfrm>
              <a:custGeom>
                <a:avLst/>
                <a:gdLst>
                  <a:gd name="T0" fmla="*/ 0 w 85"/>
                  <a:gd name="T1" fmla="*/ 97 h 97"/>
                  <a:gd name="T2" fmla="*/ 85 w 85"/>
                  <a:gd name="T3" fmla="*/ 0 h 97"/>
                </a:gdLst>
                <a:ahLst/>
                <a:cxnLst>
                  <a:cxn ang="0">
                    <a:pos x="T0" y="T1"/>
                  </a:cxn>
                  <a:cxn ang="0">
                    <a:pos x="T2" y="T3"/>
                  </a:cxn>
                </a:cxnLst>
                <a:rect l="0" t="0" r="r" b="b"/>
                <a:pathLst>
                  <a:path w="85" h="97">
                    <a:moveTo>
                      <a:pt x="0" y="9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0" name="Freeform 3464"/>
              <p:cNvSpPr>
                <a:spLocks/>
              </p:cNvSpPr>
              <p:nvPr/>
            </p:nvSpPr>
            <p:spPr bwMode="auto">
              <a:xfrm>
                <a:off x="569627" y="3903260"/>
                <a:ext cx="60328" cy="58418"/>
              </a:xfrm>
              <a:custGeom>
                <a:avLst/>
                <a:gdLst>
                  <a:gd name="T0" fmla="*/ 0 w 95"/>
                  <a:gd name="T1" fmla="*/ 92 h 92"/>
                  <a:gd name="T2" fmla="*/ 95 w 95"/>
                  <a:gd name="T3" fmla="*/ 0 h 92"/>
                </a:gdLst>
                <a:ahLst/>
                <a:cxnLst>
                  <a:cxn ang="0">
                    <a:pos x="T0" y="T1"/>
                  </a:cxn>
                  <a:cxn ang="0">
                    <a:pos x="T2" y="T3"/>
                  </a:cxn>
                </a:cxnLst>
                <a:rect l="0" t="0" r="r" b="b"/>
                <a:pathLst>
                  <a:path w="95" h="92">
                    <a:moveTo>
                      <a:pt x="0" y="92"/>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1" name="Freeform 3463"/>
              <p:cNvSpPr>
                <a:spLocks/>
              </p:cNvSpPr>
              <p:nvPr/>
            </p:nvSpPr>
            <p:spPr bwMode="auto">
              <a:xfrm>
                <a:off x="629955" y="3844207"/>
                <a:ext cx="57788" cy="57783"/>
              </a:xfrm>
              <a:custGeom>
                <a:avLst/>
                <a:gdLst>
                  <a:gd name="T0" fmla="*/ 0 w 91"/>
                  <a:gd name="T1" fmla="*/ 90 h 91"/>
                  <a:gd name="T2" fmla="*/ 91 w 91"/>
                  <a:gd name="T3" fmla="*/ 0 h 91"/>
                </a:gdLst>
                <a:ahLst/>
                <a:cxnLst>
                  <a:cxn ang="0">
                    <a:pos x="T0" y="T1"/>
                  </a:cxn>
                  <a:cxn ang="0">
                    <a:pos x="T2" y="T3"/>
                  </a:cxn>
                </a:cxnLst>
                <a:rect l="0" t="0" r="r" b="b"/>
                <a:pathLst>
                  <a:path w="91" h="91">
                    <a:moveTo>
                      <a:pt x="0" y="9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2" name="Freeform 3462"/>
              <p:cNvSpPr>
                <a:spLocks/>
              </p:cNvSpPr>
              <p:nvPr/>
            </p:nvSpPr>
            <p:spPr bwMode="auto">
              <a:xfrm>
                <a:off x="687108" y="3787694"/>
                <a:ext cx="63504" cy="55243"/>
              </a:xfrm>
              <a:custGeom>
                <a:avLst/>
                <a:gdLst>
                  <a:gd name="T0" fmla="*/ 0 w 100"/>
                  <a:gd name="T1" fmla="*/ 87 h 87"/>
                  <a:gd name="T2" fmla="*/ 100 w 100"/>
                  <a:gd name="T3" fmla="*/ 0 h 87"/>
                </a:gdLst>
                <a:ahLst/>
                <a:cxnLst>
                  <a:cxn ang="0">
                    <a:pos x="T0" y="T1"/>
                  </a:cxn>
                  <a:cxn ang="0">
                    <a:pos x="T2" y="T3"/>
                  </a:cxn>
                </a:cxnLst>
                <a:rect l="0" t="0" r="r" b="b"/>
                <a:pathLst>
                  <a:path w="100" h="87">
                    <a:moveTo>
                      <a:pt x="0" y="87"/>
                    </a:moveTo>
                    <a:lnTo>
                      <a:pt x="10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3" name="Freeform 3461"/>
              <p:cNvSpPr>
                <a:spLocks/>
              </p:cNvSpPr>
              <p:nvPr/>
            </p:nvSpPr>
            <p:spPr bwMode="auto">
              <a:xfrm>
                <a:off x="750612" y="3734992"/>
                <a:ext cx="63504" cy="52068"/>
              </a:xfrm>
              <a:custGeom>
                <a:avLst/>
                <a:gdLst>
                  <a:gd name="T0" fmla="*/ 0 w 100"/>
                  <a:gd name="T1" fmla="*/ 82 h 82"/>
                  <a:gd name="T2" fmla="*/ 100 w 100"/>
                  <a:gd name="T3" fmla="*/ 0 h 82"/>
                </a:gdLst>
                <a:ahLst/>
                <a:cxnLst>
                  <a:cxn ang="0">
                    <a:pos x="T0" y="T1"/>
                  </a:cxn>
                  <a:cxn ang="0">
                    <a:pos x="T2" y="T3"/>
                  </a:cxn>
                </a:cxnLst>
                <a:rect l="0" t="0" r="r" b="b"/>
                <a:pathLst>
                  <a:path w="100" h="82">
                    <a:moveTo>
                      <a:pt x="0" y="82"/>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4" name="Freeform 3460"/>
              <p:cNvSpPr>
                <a:spLocks/>
              </p:cNvSpPr>
              <p:nvPr/>
            </p:nvSpPr>
            <p:spPr bwMode="auto">
              <a:xfrm>
                <a:off x="814116" y="3684828"/>
                <a:ext cx="63504" cy="48893"/>
              </a:xfrm>
              <a:custGeom>
                <a:avLst/>
                <a:gdLst>
                  <a:gd name="T0" fmla="*/ 0 w 100"/>
                  <a:gd name="T1" fmla="*/ 77 h 77"/>
                  <a:gd name="T2" fmla="*/ 100 w 100"/>
                  <a:gd name="T3" fmla="*/ 0 h 77"/>
                </a:gdLst>
                <a:ahLst/>
                <a:cxnLst>
                  <a:cxn ang="0">
                    <a:pos x="T0" y="T1"/>
                  </a:cxn>
                  <a:cxn ang="0">
                    <a:pos x="T2" y="T3"/>
                  </a:cxn>
                </a:cxnLst>
                <a:rect l="0" t="0" r="r" b="b"/>
                <a:pathLst>
                  <a:path w="100" h="77">
                    <a:moveTo>
                      <a:pt x="0" y="77"/>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5" name="Freeform 3459"/>
              <p:cNvSpPr>
                <a:spLocks/>
              </p:cNvSpPr>
              <p:nvPr/>
            </p:nvSpPr>
            <p:spPr bwMode="auto">
              <a:xfrm>
                <a:off x="877619" y="3634665"/>
                <a:ext cx="66679" cy="49528"/>
              </a:xfrm>
              <a:custGeom>
                <a:avLst/>
                <a:gdLst>
                  <a:gd name="T0" fmla="*/ 0 w 105"/>
                  <a:gd name="T1" fmla="*/ 77 h 78"/>
                  <a:gd name="T2" fmla="*/ 105 w 105"/>
                  <a:gd name="T3" fmla="*/ 0 h 78"/>
                </a:gdLst>
                <a:ahLst/>
                <a:cxnLst>
                  <a:cxn ang="0">
                    <a:pos x="T0" y="T1"/>
                  </a:cxn>
                  <a:cxn ang="0">
                    <a:pos x="T2" y="T3"/>
                  </a:cxn>
                </a:cxnLst>
                <a:rect l="0" t="0" r="r" b="b"/>
                <a:pathLst>
                  <a:path w="105" h="78">
                    <a:moveTo>
                      <a:pt x="0" y="77"/>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6" name="Freeform 3458"/>
              <p:cNvSpPr>
                <a:spLocks/>
              </p:cNvSpPr>
              <p:nvPr/>
            </p:nvSpPr>
            <p:spPr bwMode="auto">
              <a:xfrm>
                <a:off x="944298" y="3587042"/>
                <a:ext cx="69854" cy="47623"/>
              </a:xfrm>
              <a:custGeom>
                <a:avLst/>
                <a:gdLst>
                  <a:gd name="T0" fmla="*/ 0 w 110"/>
                  <a:gd name="T1" fmla="*/ 75 h 75"/>
                  <a:gd name="T2" fmla="*/ 110 w 110"/>
                  <a:gd name="T3" fmla="*/ 0 h 75"/>
                </a:gdLst>
                <a:ahLst/>
                <a:cxnLst>
                  <a:cxn ang="0">
                    <a:pos x="T0" y="T1"/>
                  </a:cxn>
                  <a:cxn ang="0">
                    <a:pos x="T2" y="T3"/>
                  </a:cxn>
                </a:cxnLst>
                <a:rect l="0" t="0" r="r" b="b"/>
                <a:pathLst>
                  <a:path w="110" h="75">
                    <a:moveTo>
                      <a:pt x="0" y="7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7" name="Freeform 3457"/>
              <p:cNvSpPr>
                <a:spLocks/>
              </p:cNvSpPr>
              <p:nvPr/>
            </p:nvSpPr>
            <p:spPr bwMode="auto">
              <a:xfrm>
                <a:off x="1014152" y="3543229"/>
                <a:ext cx="69854" cy="42543"/>
              </a:xfrm>
              <a:custGeom>
                <a:avLst/>
                <a:gdLst>
                  <a:gd name="T0" fmla="*/ 0 w 110"/>
                  <a:gd name="T1" fmla="*/ 67 h 67"/>
                  <a:gd name="T2" fmla="*/ 110 w 110"/>
                  <a:gd name="T3" fmla="*/ 0 h 67"/>
                </a:gdLst>
                <a:ahLst/>
                <a:cxnLst>
                  <a:cxn ang="0">
                    <a:pos x="T0" y="T1"/>
                  </a:cxn>
                  <a:cxn ang="0">
                    <a:pos x="T2" y="T3"/>
                  </a:cxn>
                </a:cxnLst>
                <a:rect l="0" t="0" r="r" b="b"/>
                <a:pathLst>
                  <a:path w="110" h="67">
                    <a:moveTo>
                      <a:pt x="0" y="67"/>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8" name="Freeform 3456"/>
              <p:cNvSpPr>
                <a:spLocks/>
              </p:cNvSpPr>
              <p:nvPr/>
            </p:nvSpPr>
            <p:spPr bwMode="auto">
              <a:xfrm>
                <a:off x="1084006" y="3498781"/>
                <a:ext cx="73029" cy="44448"/>
              </a:xfrm>
              <a:custGeom>
                <a:avLst/>
                <a:gdLst>
                  <a:gd name="T0" fmla="*/ 0 w 115"/>
                  <a:gd name="T1" fmla="*/ 70 h 70"/>
                  <a:gd name="T2" fmla="*/ 115 w 115"/>
                  <a:gd name="T3" fmla="*/ 0 h 70"/>
                </a:gdLst>
                <a:ahLst/>
                <a:cxnLst>
                  <a:cxn ang="0">
                    <a:pos x="T0" y="T1"/>
                  </a:cxn>
                  <a:cxn ang="0">
                    <a:pos x="T2" y="T3"/>
                  </a:cxn>
                </a:cxnLst>
                <a:rect l="0" t="0" r="r" b="b"/>
                <a:pathLst>
                  <a:path w="115" h="70">
                    <a:moveTo>
                      <a:pt x="0" y="7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9" name="Freeform 3455"/>
              <p:cNvSpPr>
                <a:spLocks/>
              </p:cNvSpPr>
              <p:nvPr/>
            </p:nvSpPr>
            <p:spPr bwMode="auto">
              <a:xfrm>
                <a:off x="1157035" y="3457507"/>
                <a:ext cx="73029" cy="41273"/>
              </a:xfrm>
              <a:custGeom>
                <a:avLst/>
                <a:gdLst>
                  <a:gd name="T0" fmla="*/ 0 w 115"/>
                  <a:gd name="T1" fmla="*/ 65 h 65"/>
                  <a:gd name="T2" fmla="*/ 115 w 115"/>
                  <a:gd name="T3" fmla="*/ 0 h 65"/>
                </a:gdLst>
                <a:ahLst/>
                <a:cxnLst>
                  <a:cxn ang="0">
                    <a:pos x="T0" y="T1"/>
                  </a:cxn>
                  <a:cxn ang="0">
                    <a:pos x="T2" y="T3"/>
                  </a:cxn>
                </a:cxnLst>
                <a:rect l="0" t="0" r="r" b="b"/>
                <a:pathLst>
                  <a:path w="115" h="65">
                    <a:moveTo>
                      <a:pt x="0" y="65"/>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0" name="Freeform 3454"/>
              <p:cNvSpPr>
                <a:spLocks/>
              </p:cNvSpPr>
              <p:nvPr/>
            </p:nvSpPr>
            <p:spPr bwMode="auto">
              <a:xfrm>
                <a:off x="1230064" y="3418774"/>
                <a:ext cx="73029" cy="38098"/>
              </a:xfrm>
              <a:custGeom>
                <a:avLst/>
                <a:gdLst>
                  <a:gd name="T0" fmla="*/ 0 w 115"/>
                  <a:gd name="T1" fmla="*/ 60 h 60"/>
                  <a:gd name="T2" fmla="*/ 115 w 115"/>
                  <a:gd name="T3" fmla="*/ 0 h 60"/>
                </a:gdLst>
                <a:ahLst/>
                <a:cxnLst>
                  <a:cxn ang="0">
                    <a:pos x="T0" y="T1"/>
                  </a:cxn>
                  <a:cxn ang="0">
                    <a:pos x="T2" y="T3"/>
                  </a:cxn>
                </a:cxnLst>
                <a:rect l="0" t="0" r="r" b="b"/>
                <a:pathLst>
                  <a:path w="115" h="60">
                    <a:moveTo>
                      <a:pt x="0" y="6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1" name="Freeform 3453"/>
              <p:cNvSpPr>
                <a:spLocks/>
              </p:cNvSpPr>
              <p:nvPr/>
            </p:nvSpPr>
            <p:spPr bwMode="auto">
              <a:xfrm>
                <a:off x="1303093" y="3380676"/>
                <a:ext cx="74934" cy="38098"/>
              </a:xfrm>
              <a:custGeom>
                <a:avLst/>
                <a:gdLst>
                  <a:gd name="T0" fmla="*/ 0 w 118"/>
                  <a:gd name="T1" fmla="*/ 60 h 60"/>
                  <a:gd name="T2" fmla="*/ 118 w 118"/>
                  <a:gd name="T3" fmla="*/ 0 h 60"/>
                </a:gdLst>
                <a:ahLst/>
                <a:cxnLst>
                  <a:cxn ang="0">
                    <a:pos x="T0" y="T1"/>
                  </a:cxn>
                  <a:cxn ang="0">
                    <a:pos x="T2" y="T3"/>
                  </a:cxn>
                </a:cxnLst>
                <a:rect l="0" t="0" r="r" b="b"/>
                <a:pathLst>
                  <a:path w="118" h="60">
                    <a:moveTo>
                      <a:pt x="0" y="60"/>
                    </a:moveTo>
                    <a:lnTo>
                      <a:pt x="1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2" name="Freeform 3452"/>
              <p:cNvSpPr>
                <a:spLocks/>
              </p:cNvSpPr>
              <p:nvPr/>
            </p:nvSpPr>
            <p:spPr bwMode="auto">
              <a:xfrm>
                <a:off x="1379297" y="3348927"/>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3" name="Freeform 3451"/>
              <p:cNvSpPr>
                <a:spLocks/>
              </p:cNvSpPr>
              <p:nvPr/>
            </p:nvSpPr>
            <p:spPr bwMode="auto">
              <a:xfrm>
                <a:off x="1458677" y="3315908"/>
                <a:ext cx="76204" cy="31749"/>
              </a:xfrm>
              <a:custGeom>
                <a:avLst/>
                <a:gdLst>
                  <a:gd name="T0" fmla="*/ 0 w 120"/>
                  <a:gd name="T1" fmla="*/ 50 h 50"/>
                  <a:gd name="T2" fmla="*/ 120 w 120"/>
                  <a:gd name="T3" fmla="*/ 0 h 50"/>
                </a:gdLst>
                <a:ahLst/>
                <a:cxnLst>
                  <a:cxn ang="0">
                    <a:pos x="T0" y="T1"/>
                  </a:cxn>
                  <a:cxn ang="0">
                    <a:pos x="T2" y="T3"/>
                  </a:cxn>
                </a:cxnLst>
                <a:rect l="0" t="0" r="r" b="b"/>
                <a:pathLst>
                  <a:path w="120" h="50">
                    <a:moveTo>
                      <a:pt x="0" y="50"/>
                    </a:moveTo>
                    <a:lnTo>
                      <a:pt x="1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4" name="Freeform 3450"/>
              <p:cNvSpPr>
                <a:spLocks/>
              </p:cNvSpPr>
              <p:nvPr/>
            </p:nvSpPr>
            <p:spPr bwMode="auto">
              <a:xfrm>
                <a:off x="1534881" y="3284159"/>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5" name="Freeform 3449"/>
              <p:cNvSpPr>
                <a:spLocks/>
              </p:cNvSpPr>
              <p:nvPr/>
            </p:nvSpPr>
            <p:spPr bwMode="auto">
              <a:xfrm>
                <a:off x="1612990" y="3257490"/>
                <a:ext cx="81285" cy="26669"/>
              </a:xfrm>
              <a:custGeom>
                <a:avLst/>
                <a:gdLst>
                  <a:gd name="T0" fmla="*/ 0 w 128"/>
                  <a:gd name="T1" fmla="*/ 42 h 42"/>
                  <a:gd name="T2" fmla="*/ 128 w 128"/>
                  <a:gd name="T3" fmla="*/ 0 h 42"/>
                </a:gdLst>
                <a:ahLst/>
                <a:cxnLst>
                  <a:cxn ang="0">
                    <a:pos x="T0" y="T1"/>
                  </a:cxn>
                  <a:cxn ang="0">
                    <a:pos x="T2" y="T3"/>
                  </a:cxn>
                </a:cxnLst>
                <a:rect l="0" t="0" r="r" b="b"/>
                <a:pathLst>
                  <a:path w="128" h="42">
                    <a:moveTo>
                      <a:pt x="0" y="42"/>
                    </a:moveTo>
                    <a:lnTo>
                      <a:pt x="12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6" name="Freeform 3448"/>
              <p:cNvSpPr>
                <a:spLocks/>
              </p:cNvSpPr>
              <p:nvPr/>
            </p:nvSpPr>
            <p:spPr bwMode="auto">
              <a:xfrm>
                <a:off x="1694275" y="3230186"/>
                <a:ext cx="79379" cy="25399"/>
              </a:xfrm>
              <a:custGeom>
                <a:avLst/>
                <a:gdLst>
                  <a:gd name="T0" fmla="*/ 0 w 125"/>
                  <a:gd name="T1" fmla="*/ 40 h 40"/>
                  <a:gd name="T2" fmla="*/ 125 w 125"/>
                  <a:gd name="T3" fmla="*/ 0 h 40"/>
                </a:gdLst>
                <a:ahLst/>
                <a:cxnLst>
                  <a:cxn ang="0">
                    <a:pos x="T0" y="T1"/>
                  </a:cxn>
                  <a:cxn ang="0">
                    <a:pos x="T2" y="T3"/>
                  </a:cxn>
                </a:cxnLst>
                <a:rect l="0" t="0" r="r" b="b"/>
                <a:pathLst>
                  <a:path w="125" h="40">
                    <a:moveTo>
                      <a:pt x="0" y="40"/>
                    </a:moveTo>
                    <a:lnTo>
                      <a:pt x="12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7" name="Freeform 3447"/>
              <p:cNvSpPr>
                <a:spLocks/>
              </p:cNvSpPr>
              <p:nvPr/>
            </p:nvSpPr>
            <p:spPr bwMode="auto">
              <a:xfrm>
                <a:off x="1773654" y="3206692"/>
                <a:ext cx="80014" cy="23494"/>
              </a:xfrm>
              <a:custGeom>
                <a:avLst/>
                <a:gdLst>
                  <a:gd name="T0" fmla="*/ 0 w 126"/>
                  <a:gd name="T1" fmla="*/ 37 h 37"/>
                  <a:gd name="T2" fmla="*/ 125 w 126"/>
                  <a:gd name="T3" fmla="*/ 0 h 37"/>
                </a:gdLst>
                <a:ahLst/>
                <a:cxnLst>
                  <a:cxn ang="0">
                    <a:pos x="T0" y="T1"/>
                  </a:cxn>
                  <a:cxn ang="0">
                    <a:pos x="T2" y="T3"/>
                  </a:cxn>
                </a:cxnLst>
                <a:rect l="0" t="0" r="r" b="b"/>
                <a:pathLst>
                  <a:path w="126" h="37">
                    <a:moveTo>
                      <a:pt x="0" y="37"/>
                    </a:moveTo>
                    <a:lnTo>
                      <a:pt x="12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8" name="Freeform 3446"/>
              <p:cNvSpPr>
                <a:spLocks/>
              </p:cNvSpPr>
              <p:nvPr/>
            </p:nvSpPr>
            <p:spPr bwMode="auto">
              <a:xfrm>
                <a:off x="1856209" y="3183833"/>
                <a:ext cx="81285" cy="22859"/>
              </a:xfrm>
              <a:custGeom>
                <a:avLst/>
                <a:gdLst>
                  <a:gd name="T0" fmla="*/ 0 w 128"/>
                  <a:gd name="T1" fmla="*/ 35 h 36"/>
                  <a:gd name="T2" fmla="*/ 127 w 128"/>
                  <a:gd name="T3" fmla="*/ 0 h 36"/>
                </a:gdLst>
                <a:ahLst/>
                <a:cxnLst>
                  <a:cxn ang="0">
                    <a:pos x="T0" y="T1"/>
                  </a:cxn>
                  <a:cxn ang="0">
                    <a:pos x="T2" y="T3"/>
                  </a:cxn>
                </a:cxnLst>
                <a:rect l="0" t="0" r="r" b="b"/>
                <a:pathLst>
                  <a:path w="128" h="36">
                    <a:moveTo>
                      <a:pt x="0" y="35"/>
                    </a:moveTo>
                    <a:lnTo>
                      <a:pt x="127"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9" name="Freeform 3445"/>
              <p:cNvSpPr>
                <a:spLocks/>
              </p:cNvSpPr>
              <p:nvPr/>
            </p:nvSpPr>
            <p:spPr bwMode="auto">
              <a:xfrm>
                <a:off x="1938763" y="3162244"/>
                <a:ext cx="79379" cy="20319"/>
              </a:xfrm>
              <a:custGeom>
                <a:avLst/>
                <a:gdLst>
                  <a:gd name="T0" fmla="*/ 0 w 125"/>
                  <a:gd name="T1" fmla="*/ 32 h 32"/>
                  <a:gd name="T2" fmla="*/ 125 w 125"/>
                  <a:gd name="T3" fmla="*/ 0 h 32"/>
                </a:gdLst>
                <a:ahLst/>
                <a:cxnLst>
                  <a:cxn ang="0">
                    <a:pos x="T0" y="T1"/>
                  </a:cxn>
                  <a:cxn ang="0">
                    <a:pos x="T2" y="T3"/>
                  </a:cxn>
                </a:cxnLst>
                <a:rect l="0" t="0" r="r" b="b"/>
                <a:pathLst>
                  <a:path w="125" h="32">
                    <a:moveTo>
                      <a:pt x="0" y="32"/>
                    </a:moveTo>
                    <a:lnTo>
                      <a:pt x="12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0" name="Freeform 3444"/>
              <p:cNvSpPr>
                <a:spLocks/>
              </p:cNvSpPr>
              <p:nvPr/>
            </p:nvSpPr>
            <p:spPr bwMode="auto">
              <a:xfrm>
                <a:off x="2020683" y="3144465"/>
                <a:ext cx="84460" cy="15874"/>
              </a:xfrm>
              <a:custGeom>
                <a:avLst/>
                <a:gdLst>
                  <a:gd name="T0" fmla="*/ 0 w 133"/>
                  <a:gd name="T1" fmla="*/ 25 h 25"/>
                  <a:gd name="T2" fmla="*/ 132 w 133"/>
                  <a:gd name="T3" fmla="*/ 0 h 25"/>
                </a:gdLst>
                <a:ahLst/>
                <a:cxnLst>
                  <a:cxn ang="0">
                    <a:pos x="T0" y="T1"/>
                  </a:cxn>
                  <a:cxn ang="0">
                    <a:pos x="T2" y="T3"/>
                  </a:cxn>
                </a:cxnLst>
                <a:rect l="0" t="0" r="r" b="b"/>
                <a:pathLst>
                  <a:path w="133" h="25">
                    <a:moveTo>
                      <a:pt x="0" y="25"/>
                    </a:moveTo>
                    <a:lnTo>
                      <a:pt x="13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1" name="Freeform 3443"/>
              <p:cNvSpPr>
                <a:spLocks/>
              </p:cNvSpPr>
              <p:nvPr/>
            </p:nvSpPr>
            <p:spPr bwMode="auto">
              <a:xfrm>
                <a:off x="2104508" y="3130495"/>
                <a:ext cx="84460" cy="13969"/>
              </a:xfrm>
              <a:custGeom>
                <a:avLst/>
                <a:gdLst>
                  <a:gd name="T0" fmla="*/ 0 w 133"/>
                  <a:gd name="T1" fmla="*/ 22 h 22"/>
                  <a:gd name="T2" fmla="*/ 132 w 133"/>
                  <a:gd name="T3" fmla="*/ 0 h 22"/>
                </a:gdLst>
                <a:ahLst/>
                <a:cxnLst>
                  <a:cxn ang="0">
                    <a:pos x="T0" y="T1"/>
                  </a:cxn>
                  <a:cxn ang="0">
                    <a:pos x="T2" y="T3"/>
                  </a:cxn>
                </a:cxnLst>
                <a:rect l="0" t="0" r="r" b="b"/>
                <a:pathLst>
                  <a:path w="133" h="22">
                    <a:moveTo>
                      <a:pt x="0" y="22"/>
                    </a:moveTo>
                    <a:lnTo>
                      <a:pt x="132"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2" name="Freeform 3442"/>
              <p:cNvSpPr>
                <a:spLocks/>
              </p:cNvSpPr>
              <p:nvPr/>
            </p:nvSpPr>
            <p:spPr bwMode="auto">
              <a:xfrm>
                <a:off x="2189602" y="3115891"/>
                <a:ext cx="83190" cy="13969"/>
              </a:xfrm>
              <a:custGeom>
                <a:avLst/>
                <a:gdLst>
                  <a:gd name="T0" fmla="*/ 0 w 131"/>
                  <a:gd name="T1" fmla="*/ 22 h 22"/>
                  <a:gd name="T2" fmla="*/ 131 w 131"/>
                  <a:gd name="T3" fmla="*/ 0 h 22"/>
                </a:gdLst>
                <a:ahLst/>
                <a:cxnLst>
                  <a:cxn ang="0">
                    <a:pos x="T0" y="T1"/>
                  </a:cxn>
                  <a:cxn ang="0">
                    <a:pos x="T2" y="T3"/>
                  </a:cxn>
                </a:cxnLst>
                <a:rect l="0" t="0" r="r" b="b"/>
                <a:pathLst>
                  <a:path w="131" h="22">
                    <a:moveTo>
                      <a:pt x="0" y="22"/>
                    </a:moveTo>
                    <a:lnTo>
                      <a:pt x="13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3" name="Freeform 3441"/>
              <p:cNvSpPr>
                <a:spLocks/>
              </p:cNvSpPr>
              <p:nvPr/>
            </p:nvSpPr>
            <p:spPr bwMode="auto">
              <a:xfrm>
                <a:off x="2275332" y="3106366"/>
                <a:ext cx="83190" cy="12699"/>
              </a:xfrm>
              <a:custGeom>
                <a:avLst/>
                <a:gdLst>
                  <a:gd name="T0" fmla="*/ 0 w 131"/>
                  <a:gd name="T1" fmla="*/ 12 h 20"/>
                  <a:gd name="T2" fmla="*/ 131 w 131"/>
                  <a:gd name="T3" fmla="*/ 0 h 20"/>
                </a:gdLst>
                <a:ahLst/>
                <a:cxnLst>
                  <a:cxn ang="0">
                    <a:pos x="T0" y="T1"/>
                  </a:cxn>
                  <a:cxn ang="0">
                    <a:pos x="T2" y="T3"/>
                  </a:cxn>
                </a:cxnLst>
                <a:rect l="0" t="0" r="r" b="b"/>
                <a:pathLst>
                  <a:path w="131" h="20">
                    <a:moveTo>
                      <a:pt x="0" y="12"/>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4" name="Freeform 3440"/>
              <p:cNvSpPr>
                <a:spLocks/>
              </p:cNvSpPr>
              <p:nvPr/>
            </p:nvSpPr>
            <p:spPr bwMode="auto">
              <a:xfrm>
                <a:off x="2360427" y="3094937"/>
                <a:ext cx="83190" cy="12699"/>
              </a:xfrm>
              <a:custGeom>
                <a:avLst/>
                <a:gdLst>
                  <a:gd name="T0" fmla="*/ 0 w 131"/>
                  <a:gd name="T1" fmla="*/ 17 h 20"/>
                  <a:gd name="T2" fmla="*/ 131 w 131"/>
                  <a:gd name="T3" fmla="*/ 0 h 20"/>
                </a:gdLst>
                <a:ahLst/>
                <a:cxnLst>
                  <a:cxn ang="0">
                    <a:pos x="T0" y="T1"/>
                  </a:cxn>
                  <a:cxn ang="0">
                    <a:pos x="T2" y="T3"/>
                  </a:cxn>
                </a:cxnLst>
                <a:rect l="0" t="0" r="r" b="b"/>
                <a:pathLst>
                  <a:path w="131" h="20">
                    <a:moveTo>
                      <a:pt x="0" y="17"/>
                    </a:moveTo>
                    <a:lnTo>
                      <a:pt x="131" y="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5" name="Freeform 3439"/>
              <p:cNvSpPr>
                <a:spLocks/>
              </p:cNvSpPr>
              <p:nvPr/>
            </p:nvSpPr>
            <p:spPr bwMode="auto">
              <a:xfrm>
                <a:off x="2444252" y="3089222"/>
                <a:ext cx="83825" cy="12699"/>
              </a:xfrm>
              <a:custGeom>
                <a:avLst/>
                <a:gdLst>
                  <a:gd name="T0" fmla="*/ 0 w 132"/>
                  <a:gd name="T1" fmla="*/ 9 h 20"/>
                  <a:gd name="T2" fmla="*/ 131 w 132"/>
                  <a:gd name="T3" fmla="*/ 0 h 20"/>
                </a:gdLst>
                <a:ahLst/>
                <a:cxnLst>
                  <a:cxn ang="0">
                    <a:pos x="T0" y="T1"/>
                  </a:cxn>
                  <a:cxn ang="0">
                    <a:pos x="T2" y="T3"/>
                  </a:cxn>
                </a:cxnLst>
                <a:rect l="0" t="0" r="r" b="b"/>
                <a:pathLst>
                  <a:path w="132" h="20">
                    <a:moveTo>
                      <a:pt x="0" y="9"/>
                    </a:moveTo>
                    <a:lnTo>
                      <a:pt x="13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6" name="Freeform 3438"/>
              <p:cNvSpPr>
                <a:spLocks/>
              </p:cNvSpPr>
              <p:nvPr/>
            </p:nvSpPr>
            <p:spPr bwMode="auto">
              <a:xfrm>
                <a:off x="2529346" y="3082872"/>
                <a:ext cx="83825" cy="12699"/>
              </a:xfrm>
              <a:custGeom>
                <a:avLst/>
                <a:gdLst>
                  <a:gd name="T0" fmla="*/ 0 w 132"/>
                  <a:gd name="T1" fmla="*/ 10 h 20"/>
                  <a:gd name="T2" fmla="*/ 131 w 132"/>
                  <a:gd name="T3" fmla="*/ 0 h 20"/>
                </a:gdLst>
                <a:ahLst/>
                <a:cxnLst>
                  <a:cxn ang="0">
                    <a:pos x="T0" y="T1"/>
                  </a:cxn>
                  <a:cxn ang="0">
                    <a:pos x="T2" y="T3"/>
                  </a:cxn>
                </a:cxnLst>
                <a:rect l="0" t="0" r="r" b="b"/>
                <a:pathLst>
                  <a:path w="132" h="20">
                    <a:moveTo>
                      <a:pt x="0" y="10"/>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7" name="Freeform 3437"/>
              <p:cNvSpPr>
                <a:spLocks/>
              </p:cNvSpPr>
              <p:nvPr/>
            </p:nvSpPr>
            <p:spPr bwMode="auto">
              <a:xfrm>
                <a:off x="2615076" y="3079697"/>
                <a:ext cx="83190" cy="12699"/>
              </a:xfrm>
              <a:custGeom>
                <a:avLst/>
                <a:gdLst>
                  <a:gd name="T0" fmla="*/ 0 w 131"/>
                  <a:gd name="T1" fmla="*/ 2 h 20"/>
                  <a:gd name="T2" fmla="*/ 131 w 131"/>
                  <a:gd name="T3" fmla="*/ 0 h 20"/>
                </a:gdLst>
                <a:ahLst/>
                <a:cxnLst>
                  <a:cxn ang="0">
                    <a:pos x="T0" y="T1"/>
                  </a:cxn>
                  <a:cxn ang="0">
                    <a:pos x="T2" y="T3"/>
                  </a:cxn>
                </a:cxnLst>
                <a:rect l="0" t="0" r="r" b="b"/>
                <a:pathLst>
                  <a:path w="131" h="20">
                    <a:moveTo>
                      <a:pt x="0" y="2"/>
                    </a:moveTo>
                    <a:lnTo>
                      <a:pt x="131"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8" name="Freeform 3436"/>
              <p:cNvSpPr>
                <a:spLocks/>
              </p:cNvSpPr>
              <p:nvPr/>
            </p:nvSpPr>
            <p:spPr bwMode="auto">
              <a:xfrm>
                <a:off x="2700806" y="3079697"/>
                <a:ext cx="172095" cy="12699"/>
              </a:xfrm>
              <a:custGeom>
                <a:avLst/>
                <a:gdLst>
                  <a:gd name="T0" fmla="*/ 0 w 271"/>
                  <a:gd name="T1" fmla="*/ 0 h 20"/>
                  <a:gd name="T2" fmla="*/ 271 w 271"/>
                  <a:gd name="T3" fmla="*/ 0 h 20"/>
                </a:gdLst>
                <a:ahLst/>
                <a:cxnLst>
                  <a:cxn ang="0">
                    <a:pos x="T0" y="T1"/>
                  </a:cxn>
                  <a:cxn ang="0">
                    <a:pos x="T2" y="T3"/>
                  </a:cxn>
                </a:cxnLst>
                <a:rect l="0" t="0" r="r" b="b"/>
                <a:pathLst>
                  <a:path w="271" h="20">
                    <a:moveTo>
                      <a:pt x="0" y="0"/>
                    </a:moveTo>
                    <a:lnTo>
                      <a:pt x="27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9" name="Freeform 3435"/>
              <p:cNvSpPr>
                <a:spLocks/>
              </p:cNvSpPr>
              <p:nvPr/>
            </p:nvSpPr>
            <p:spPr bwMode="auto">
              <a:xfrm>
                <a:off x="2872266" y="3079697"/>
                <a:ext cx="83825" cy="12699"/>
              </a:xfrm>
              <a:custGeom>
                <a:avLst/>
                <a:gdLst>
                  <a:gd name="T0" fmla="*/ 0 w 132"/>
                  <a:gd name="T1" fmla="*/ 0 h 20"/>
                  <a:gd name="T2" fmla="*/ 131 w 132"/>
                  <a:gd name="T3" fmla="*/ 2 h 20"/>
                </a:gdLst>
                <a:ahLst/>
                <a:cxnLst>
                  <a:cxn ang="0">
                    <a:pos x="T0" y="T1"/>
                  </a:cxn>
                  <a:cxn ang="0">
                    <a:pos x="T2" y="T3"/>
                  </a:cxn>
                </a:cxnLst>
                <a:rect l="0" t="0" r="r" b="b"/>
                <a:pathLst>
                  <a:path w="132" h="20">
                    <a:moveTo>
                      <a:pt x="0" y="0"/>
                    </a:moveTo>
                    <a:lnTo>
                      <a:pt x="13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0" name="Freeform 3434"/>
              <p:cNvSpPr>
                <a:spLocks/>
              </p:cNvSpPr>
              <p:nvPr/>
            </p:nvSpPr>
            <p:spPr bwMode="auto">
              <a:xfrm>
                <a:off x="2957995" y="3082872"/>
                <a:ext cx="86365" cy="12699"/>
              </a:xfrm>
              <a:custGeom>
                <a:avLst/>
                <a:gdLst>
                  <a:gd name="T0" fmla="*/ 0 w 136"/>
                  <a:gd name="T1" fmla="*/ 0 h 20"/>
                  <a:gd name="T2" fmla="*/ 136 w 136"/>
                  <a:gd name="T3" fmla="*/ 10 h 20"/>
                </a:gdLst>
                <a:ahLst/>
                <a:cxnLst>
                  <a:cxn ang="0">
                    <a:pos x="T0" y="T1"/>
                  </a:cxn>
                  <a:cxn ang="0">
                    <a:pos x="T2" y="T3"/>
                  </a:cxn>
                </a:cxnLst>
                <a:rect l="0" t="0" r="r" b="b"/>
                <a:pathLst>
                  <a:path w="136" h="20">
                    <a:moveTo>
                      <a:pt x="0" y="0"/>
                    </a:moveTo>
                    <a:lnTo>
                      <a:pt x="13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1" name="Freeform 3433"/>
              <p:cNvSpPr>
                <a:spLocks/>
              </p:cNvSpPr>
              <p:nvPr/>
            </p:nvSpPr>
            <p:spPr bwMode="auto">
              <a:xfrm>
                <a:off x="3046900" y="3089222"/>
                <a:ext cx="83190" cy="12699"/>
              </a:xfrm>
              <a:custGeom>
                <a:avLst/>
                <a:gdLst>
                  <a:gd name="T0" fmla="*/ 0 w 131"/>
                  <a:gd name="T1" fmla="*/ 0 h 20"/>
                  <a:gd name="T2" fmla="*/ 131 w 131"/>
                  <a:gd name="T3" fmla="*/ 14 h 20"/>
                </a:gdLst>
                <a:ahLst/>
                <a:cxnLst>
                  <a:cxn ang="0">
                    <a:pos x="T0" y="T1"/>
                  </a:cxn>
                  <a:cxn ang="0">
                    <a:pos x="T2" y="T3"/>
                  </a:cxn>
                </a:cxnLst>
                <a:rect l="0" t="0" r="r" b="b"/>
                <a:pathLst>
                  <a:path w="131" h="20">
                    <a:moveTo>
                      <a:pt x="0" y="0"/>
                    </a:moveTo>
                    <a:lnTo>
                      <a:pt x="131" y="1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2" name="Freeform 3432"/>
              <p:cNvSpPr>
                <a:spLocks/>
              </p:cNvSpPr>
              <p:nvPr/>
            </p:nvSpPr>
            <p:spPr bwMode="auto">
              <a:xfrm>
                <a:off x="3131995" y="3098112"/>
                <a:ext cx="83190" cy="12699"/>
              </a:xfrm>
              <a:custGeom>
                <a:avLst/>
                <a:gdLst>
                  <a:gd name="T0" fmla="*/ 0 w 131"/>
                  <a:gd name="T1" fmla="*/ 0 h 20"/>
                  <a:gd name="T2" fmla="*/ 131 w 131"/>
                  <a:gd name="T3" fmla="*/ 12 h 20"/>
                </a:gdLst>
                <a:ahLst/>
                <a:cxnLst>
                  <a:cxn ang="0">
                    <a:pos x="T0" y="T1"/>
                  </a:cxn>
                  <a:cxn ang="0">
                    <a:pos x="T2" y="T3"/>
                  </a:cxn>
                </a:cxnLst>
                <a:rect l="0" t="0" r="r" b="b"/>
                <a:pathLst>
                  <a:path w="131" h="20">
                    <a:moveTo>
                      <a:pt x="0" y="0"/>
                    </a:moveTo>
                    <a:lnTo>
                      <a:pt x="131"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3" name="Freeform 3431"/>
              <p:cNvSpPr>
                <a:spLocks/>
              </p:cNvSpPr>
              <p:nvPr/>
            </p:nvSpPr>
            <p:spPr bwMode="auto">
              <a:xfrm>
                <a:off x="3215820" y="3106366"/>
                <a:ext cx="83825" cy="12699"/>
              </a:xfrm>
              <a:custGeom>
                <a:avLst/>
                <a:gdLst>
                  <a:gd name="T0" fmla="*/ 0 w 132"/>
                  <a:gd name="T1" fmla="*/ 0 h 20"/>
                  <a:gd name="T2" fmla="*/ 131 w 132"/>
                  <a:gd name="T3" fmla="*/ 15 h 20"/>
                </a:gdLst>
                <a:ahLst/>
                <a:cxnLst>
                  <a:cxn ang="0">
                    <a:pos x="T0" y="T1"/>
                  </a:cxn>
                  <a:cxn ang="0">
                    <a:pos x="T2" y="T3"/>
                  </a:cxn>
                </a:cxnLst>
                <a:rect l="0" t="0" r="r" b="b"/>
                <a:pathLst>
                  <a:path w="132" h="20">
                    <a:moveTo>
                      <a:pt x="0" y="0"/>
                    </a:moveTo>
                    <a:lnTo>
                      <a:pt x="131" y="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4" name="Freeform 3430"/>
              <p:cNvSpPr>
                <a:spLocks/>
              </p:cNvSpPr>
              <p:nvPr/>
            </p:nvSpPr>
            <p:spPr bwMode="auto">
              <a:xfrm>
                <a:off x="3300915" y="3117796"/>
                <a:ext cx="82555" cy="13969"/>
              </a:xfrm>
              <a:custGeom>
                <a:avLst/>
                <a:gdLst>
                  <a:gd name="T0" fmla="*/ 0 w 130"/>
                  <a:gd name="T1" fmla="*/ 0 h 22"/>
                  <a:gd name="T2" fmla="*/ 130 w 130"/>
                  <a:gd name="T3" fmla="*/ 22 h 22"/>
                </a:gdLst>
                <a:ahLst/>
                <a:cxnLst>
                  <a:cxn ang="0">
                    <a:pos x="T0" y="T1"/>
                  </a:cxn>
                  <a:cxn ang="0">
                    <a:pos x="T2" y="T3"/>
                  </a:cxn>
                </a:cxnLst>
                <a:rect l="0" t="0" r="r" b="b"/>
                <a:pathLst>
                  <a:path w="130" h="22">
                    <a:moveTo>
                      <a:pt x="0" y="0"/>
                    </a:moveTo>
                    <a:lnTo>
                      <a:pt x="13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5" name="Freeform 3429"/>
              <p:cNvSpPr>
                <a:spLocks/>
              </p:cNvSpPr>
              <p:nvPr/>
            </p:nvSpPr>
            <p:spPr bwMode="auto">
              <a:xfrm>
                <a:off x="3383469" y="3133035"/>
                <a:ext cx="83190" cy="14604"/>
              </a:xfrm>
              <a:custGeom>
                <a:avLst/>
                <a:gdLst>
                  <a:gd name="T0" fmla="*/ 0 w 131"/>
                  <a:gd name="T1" fmla="*/ 0 h 23"/>
                  <a:gd name="T2" fmla="*/ 131 w 131"/>
                  <a:gd name="T3" fmla="*/ 22 h 23"/>
                </a:gdLst>
                <a:ahLst/>
                <a:cxnLst>
                  <a:cxn ang="0">
                    <a:pos x="T0" y="T1"/>
                  </a:cxn>
                  <a:cxn ang="0">
                    <a:pos x="T2" y="T3"/>
                  </a:cxn>
                </a:cxnLst>
                <a:rect l="0" t="0" r="r" b="b"/>
                <a:pathLst>
                  <a:path w="131" h="23">
                    <a:moveTo>
                      <a:pt x="0" y="0"/>
                    </a:moveTo>
                    <a:lnTo>
                      <a:pt x="13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6" name="Freeform 3428"/>
              <p:cNvSpPr>
                <a:spLocks/>
              </p:cNvSpPr>
              <p:nvPr/>
            </p:nvSpPr>
            <p:spPr bwMode="auto">
              <a:xfrm>
                <a:off x="3467929" y="3147640"/>
                <a:ext cx="82555" cy="15874"/>
              </a:xfrm>
              <a:custGeom>
                <a:avLst/>
                <a:gdLst>
                  <a:gd name="T0" fmla="*/ 0 w 130"/>
                  <a:gd name="T1" fmla="*/ 0 h 25"/>
                  <a:gd name="T2" fmla="*/ 130 w 130"/>
                  <a:gd name="T3" fmla="*/ 25 h 25"/>
                </a:gdLst>
                <a:ahLst/>
                <a:cxnLst>
                  <a:cxn ang="0">
                    <a:pos x="T0" y="T1"/>
                  </a:cxn>
                  <a:cxn ang="0">
                    <a:pos x="T2" y="T3"/>
                  </a:cxn>
                </a:cxnLst>
                <a:rect l="0" t="0" r="r" b="b"/>
                <a:pathLst>
                  <a:path w="130" h="25">
                    <a:moveTo>
                      <a:pt x="0" y="0"/>
                    </a:moveTo>
                    <a:lnTo>
                      <a:pt x="130"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7" name="Freeform 3427"/>
              <p:cNvSpPr>
                <a:spLocks/>
              </p:cNvSpPr>
              <p:nvPr/>
            </p:nvSpPr>
            <p:spPr bwMode="auto">
              <a:xfrm>
                <a:off x="3550484" y="3165419"/>
                <a:ext cx="80014" cy="20319"/>
              </a:xfrm>
              <a:custGeom>
                <a:avLst/>
                <a:gdLst>
                  <a:gd name="T0" fmla="*/ 0 w 126"/>
                  <a:gd name="T1" fmla="*/ 0 h 32"/>
                  <a:gd name="T2" fmla="*/ 126 w 126"/>
                  <a:gd name="T3" fmla="*/ 32 h 32"/>
                </a:gdLst>
                <a:ahLst/>
                <a:cxnLst>
                  <a:cxn ang="0">
                    <a:pos x="T0" y="T1"/>
                  </a:cxn>
                  <a:cxn ang="0">
                    <a:pos x="T2" y="T3"/>
                  </a:cxn>
                </a:cxnLst>
                <a:rect l="0" t="0" r="r" b="b"/>
                <a:pathLst>
                  <a:path w="126" h="32">
                    <a:moveTo>
                      <a:pt x="0" y="0"/>
                    </a:moveTo>
                    <a:lnTo>
                      <a:pt x="126"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8" name="Freeform 3426"/>
              <p:cNvSpPr>
                <a:spLocks/>
              </p:cNvSpPr>
              <p:nvPr/>
            </p:nvSpPr>
            <p:spPr bwMode="auto">
              <a:xfrm>
                <a:off x="3632403" y="3185738"/>
                <a:ext cx="80650" cy="22224"/>
              </a:xfrm>
              <a:custGeom>
                <a:avLst/>
                <a:gdLst>
                  <a:gd name="T0" fmla="*/ 0 w 127"/>
                  <a:gd name="T1" fmla="*/ 0 h 35"/>
                  <a:gd name="T2" fmla="*/ 127 w 127"/>
                  <a:gd name="T3" fmla="*/ 35 h 35"/>
                </a:gdLst>
                <a:ahLst/>
                <a:cxnLst>
                  <a:cxn ang="0">
                    <a:pos x="T0" y="T1"/>
                  </a:cxn>
                  <a:cxn ang="0">
                    <a:pos x="T2" y="T3"/>
                  </a:cxn>
                </a:cxnLst>
                <a:rect l="0" t="0" r="r" b="b"/>
                <a:pathLst>
                  <a:path w="127" h="35">
                    <a:moveTo>
                      <a:pt x="0" y="0"/>
                    </a:moveTo>
                    <a:lnTo>
                      <a:pt x="127" y="3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9" name="Freeform 3425"/>
              <p:cNvSpPr>
                <a:spLocks/>
              </p:cNvSpPr>
              <p:nvPr/>
            </p:nvSpPr>
            <p:spPr bwMode="auto">
              <a:xfrm>
                <a:off x="3713688" y="3209867"/>
                <a:ext cx="80650" cy="23494"/>
              </a:xfrm>
              <a:custGeom>
                <a:avLst/>
                <a:gdLst>
                  <a:gd name="T0" fmla="*/ 0 w 127"/>
                  <a:gd name="T1" fmla="*/ 0 h 37"/>
                  <a:gd name="T2" fmla="*/ 126 w 127"/>
                  <a:gd name="T3" fmla="*/ 37 h 37"/>
                </a:gdLst>
                <a:ahLst/>
                <a:cxnLst>
                  <a:cxn ang="0">
                    <a:pos x="T0" y="T1"/>
                  </a:cxn>
                  <a:cxn ang="0">
                    <a:pos x="T2" y="T3"/>
                  </a:cxn>
                </a:cxnLst>
                <a:rect l="0" t="0" r="r" b="b"/>
                <a:pathLst>
                  <a:path w="127" h="37">
                    <a:moveTo>
                      <a:pt x="0" y="0"/>
                    </a:moveTo>
                    <a:lnTo>
                      <a:pt x="126" y="37"/>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0" name="Freeform 3424"/>
              <p:cNvSpPr>
                <a:spLocks/>
              </p:cNvSpPr>
              <p:nvPr/>
            </p:nvSpPr>
            <p:spPr bwMode="auto">
              <a:xfrm>
                <a:off x="3796242" y="3233361"/>
                <a:ext cx="76839" cy="25399"/>
              </a:xfrm>
              <a:custGeom>
                <a:avLst/>
                <a:gdLst>
                  <a:gd name="T0" fmla="*/ 0 w 121"/>
                  <a:gd name="T1" fmla="*/ 0 h 40"/>
                  <a:gd name="T2" fmla="*/ 121 w 121"/>
                  <a:gd name="T3" fmla="*/ 40 h 40"/>
                </a:gdLst>
                <a:ahLst/>
                <a:cxnLst>
                  <a:cxn ang="0">
                    <a:pos x="T0" y="T1"/>
                  </a:cxn>
                  <a:cxn ang="0">
                    <a:pos x="T2" y="T3"/>
                  </a:cxn>
                </a:cxnLst>
                <a:rect l="0" t="0" r="r" b="b"/>
                <a:pathLst>
                  <a:path w="121" h="40">
                    <a:moveTo>
                      <a:pt x="0" y="0"/>
                    </a:moveTo>
                    <a:lnTo>
                      <a:pt x="121"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1" name="Freeform 3423"/>
              <p:cNvSpPr>
                <a:spLocks/>
              </p:cNvSpPr>
              <p:nvPr/>
            </p:nvSpPr>
            <p:spPr bwMode="auto">
              <a:xfrm>
                <a:off x="3874352" y="3260030"/>
                <a:ext cx="76839" cy="29209"/>
              </a:xfrm>
              <a:custGeom>
                <a:avLst/>
                <a:gdLst>
                  <a:gd name="T0" fmla="*/ 0 w 121"/>
                  <a:gd name="T1" fmla="*/ 0 h 46"/>
                  <a:gd name="T2" fmla="*/ 121 w 121"/>
                  <a:gd name="T3" fmla="*/ 45 h 46"/>
                </a:gdLst>
                <a:ahLst/>
                <a:cxnLst>
                  <a:cxn ang="0">
                    <a:pos x="T0" y="T1"/>
                  </a:cxn>
                  <a:cxn ang="0">
                    <a:pos x="T2" y="T3"/>
                  </a:cxn>
                </a:cxnLst>
                <a:rect l="0" t="0" r="r" b="b"/>
                <a:pathLst>
                  <a:path w="121" h="46">
                    <a:moveTo>
                      <a:pt x="0" y="0"/>
                    </a:moveTo>
                    <a:lnTo>
                      <a:pt x="121"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2" name="Freeform 3422"/>
              <p:cNvSpPr>
                <a:spLocks/>
              </p:cNvSpPr>
              <p:nvPr/>
            </p:nvSpPr>
            <p:spPr bwMode="auto">
              <a:xfrm>
                <a:off x="3953731" y="3289239"/>
                <a:ext cx="79379" cy="28574"/>
              </a:xfrm>
              <a:custGeom>
                <a:avLst/>
                <a:gdLst>
                  <a:gd name="T0" fmla="*/ 0 w 125"/>
                  <a:gd name="T1" fmla="*/ 0 h 45"/>
                  <a:gd name="T2" fmla="*/ 125 w 125"/>
                  <a:gd name="T3" fmla="*/ 45 h 45"/>
                </a:gdLst>
                <a:ahLst/>
                <a:cxnLst>
                  <a:cxn ang="0">
                    <a:pos x="T0" y="T1"/>
                  </a:cxn>
                  <a:cxn ang="0">
                    <a:pos x="T2" y="T3"/>
                  </a:cxn>
                </a:cxnLst>
                <a:rect l="0" t="0" r="r" b="b"/>
                <a:pathLst>
                  <a:path w="125" h="45">
                    <a:moveTo>
                      <a:pt x="0" y="0"/>
                    </a:moveTo>
                    <a:lnTo>
                      <a:pt x="125"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3" name="Freeform 3421"/>
              <p:cNvSpPr>
                <a:spLocks/>
              </p:cNvSpPr>
              <p:nvPr/>
            </p:nvSpPr>
            <p:spPr bwMode="auto">
              <a:xfrm>
                <a:off x="4033111" y="3319083"/>
                <a:ext cx="73664" cy="31749"/>
              </a:xfrm>
              <a:custGeom>
                <a:avLst/>
                <a:gdLst>
                  <a:gd name="T0" fmla="*/ 0 w 116"/>
                  <a:gd name="T1" fmla="*/ 0 h 50"/>
                  <a:gd name="T2" fmla="*/ 116 w 116"/>
                  <a:gd name="T3" fmla="*/ 50 h 50"/>
                </a:gdLst>
                <a:ahLst/>
                <a:cxnLst>
                  <a:cxn ang="0">
                    <a:pos x="T0" y="T1"/>
                  </a:cxn>
                  <a:cxn ang="0">
                    <a:pos x="T2" y="T3"/>
                  </a:cxn>
                </a:cxnLst>
                <a:rect l="0" t="0" r="r" b="b"/>
                <a:pathLst>
                  <a:path w="116" h="50">
                    <a:moveTo>
                      <a:pt x="0" y="0"/>
                    </a:moveTo>
                    <a:lnTo>
                      <a:pt x="116"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4" name="Freeform 3420"/>
              <p:cNvSpPr>
                <a:spLocks/>
              </p:cNvSpPr>
              <p:nvPr/>
            </p:nvSpPr>
            <p:spPr bwMode="auto">
              <a:xfrm>
                <a:off x="4108680" y="3350832"/>
                <a:ext cx="76204" cy="34924"/>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5" name="Freeform 3419"/>
              <p:cNvSpPr>
                <a:spLocks/>
              </p:cNvSpPr>
              <p:nvPr/>
            </p:nvSpPr>
            <p:spPr bwMode="auto">
              <a:xfrm>
                <a:off x="4184884" y="3386390"/>
                <a:ext cx="74299" cy="38098"/>
              </a:xfrm>
              <a:custGeom>
                <a:avLst/>
                <a:gdLst>
                  <a:gd name="T0" fmla="*/ 0 w 117"/>
                  <a:gd name="T1" fmla="*/ 0 h 60"/>
                  <a:gd name="T2" fmla="*/ 117 w 117"/>
                  <a:gd name="T3" fmla="*/ 60 h 60"/>
                </a:gdLst>
                <a:ahLst/>
                <a:cxnLst>
                  <a:cxn ang="0">
                    <a:pos x="T0" y="T1"/>
                  </a:cxn>
                  <a:cxn ang="0">
                    <a:pos x="T2" y="T3"/>
                  </a:cxn>
                </a:cxnLst>
                <a:rect l="0" t="0" r="r" b="b"/>
                <a:pathLst>
                  <a:path w="117" h="60">
                    <a:moveTo>
                      <a:pt x="0" y="0"/>
                    </a:moveTo>
                    <a:lnTo>
                      <a:pt x="117"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6" name="Freeform 3418"/>
              <p:cNvSpPr>
                <a:spLocks/>
              </p:cNvSpPr>
              <p:nvPr/>
            </p:nvSpPr>
            <p:spPr bwMode="auto">
              <a:xfrm>
                <a:off x="4259818" y="3425124"/>
                <a:ext cx="73029" cy="38098"/>
              </a:xfrm>
              <a:custGeom>
                <a:avLst/>
                <a:gdLst>
                  <a:gd name="T0" fmla="*/ 0 w 115"/>
                  <a:gd name="T1" fmla="*/ 0 h 60"/>
                  <a:gd name="T2" fmla="*/ 115 w 115"/>
                  <a:gd name="T3" fmla="*/ 60 h 60"/>
                </a:gdLst>
                <a:ahLst/>
                <a:cxnLst>
                  <a:cxn ang="0">
                    <a:pos x="T0" y="T1"/>
                  </a:cxn>
                  <a:cxn ang="0">
                    <a:pos x="T2" y="T3"/>
                  </a:cxn>
                </a:cxnLst>
                <a:rect l="0" t="0" r="r" b="b"/>
                <a:pathLst>
                  <a:path w="115" h="60">
                    <a:moveTo>
                      <a:pt x="0" y="0"/>
                    </a:moveTo>
                    <a:lnTo>
                      <a:pt x="11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7" name="Freeform 3417"/>
              <p:cNvSpPr>
                <a:spLocks/>
              </p:cNvSpPr>
              <p:nvPr/>
            </p:nvSpPr>
            <p:spPr bwMode="auto">
              <a:xfrm>
                <a:off x="4332847" y="3463222"/>
                <a:ext cx="73029" cy="41273"/>
              </a:xfrm>
              <a:custGeom>
                <a:avLst/>
                <a:gdLst>
                  <a:gd name="T0" fmla="*/ 0 w 115"/>
                  <a:gd name="T1" fmla="*/ 0 h 65"/>
                  <a:gd name="T2" fmla="*/ 115 w 115"/>
                  <a:gd name="T3" fmla="*/ 65 h 65"/>
                </a:gdLst>
                <a:ahLst/>
                <a:cxnLst>
                  <a:cxn ang="0">
                    <a:pos x="T0" y="T1"/>
                  </a:cxn>
                  <a:cxn ang="0">
                    <a:pos x="T2" y="T3"/>
                  </a:cxn>
                </a:cxnLst>
                <a:rect l="0" t="0" r="r" b="b"/>
                <a:pathLst>
                  <a:path w="115" h="65">
                    <a:moveTo>
                      <a:pt x="0" y="0"/>
                    </a:moveTo>
                    <a:lnTo>
                      <a:pt x="11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8" name="Freeform 3416"/>
              <p:cNvSpPr>
                <a:spLocks/>
              </p:cNvSpPr>
              <p:nvPr/>
            </p:nvSpPr>
            <p:spPr bwMode="auto">
              <a:xfrm>
                <a:off x="4405876" y="3504496"/>
                <a:ext cx="69854" cy="44448"/>
              </a:xfrm>
              <a:custGeom>
                <a:avLst/>
                <a:gdLst>
                  <a:gd name="T0" fmla="*/ 0 w 110"/>
                  <a:gd name="T1" fmla="*/ 0 h 70"/>
                  <a:gd name="T2" fmla="*/ 110 w 110"/>
                  <a:gd name="T3" fmla="*/ 70 h 70"/>
                </a:gdLst>
                <a:ahLst/>
                <a:cxnLst>
                  <a:cxn ang="0">
                    <a:pos x="T0" y="T1"/>
                  </a:cxn>
                  <a:cxn ang="0">
                    <a:pos x="T2" y="T3"/>
                  </a:cxn>
                </a:cxnLst>
                <a:rect l="0" t="0" r="r" b="b"/>
                <a:pathLst>
                  <a:path w="110" h="70">
                    <a:moveTo>
                      <a:pt x="0" y="0"/>
                    </a:moveTo>
                    <a:lnTo>
                      <a:pt x="11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9" name="Freeform 3415"/>
              <p:cNvSpPr>
                <a:spLocks/>
              </p:cNvSpPr>
              <p:nvPr/>
            </p:nvSpPr>
            <p:spPr bwMode="auto">
              <a:xfrm>
                <a:off x="4475730" y="3548944"/>
                <a:ext cx="69854" cy="46353"/>
              </a:xfrm>
              <a:custGeom>
                <a:avLst/>
                <a:gdLst>
                  <a:gd name="T0" fmla="*/ 0 w 110"/>
                  <a:gd name="T1" fmla="*/ 0 h 73"/>
                  <a:gd name="T2" fmla="*/ 110 w 110"/>
                  <a:gd name="T3" fmla="*/ 72 h 73"/>
                </a:gdLst>
                <a:ahLst/>
                <a:cxnLst>
                  <a:cxn ang="0">
                    <a:pos x="T0" y="T1"/>
                  </a:cxn>
                  <a:cxn ang="0">
                    <a:pos x="T2" y="T3"/>
                  </a:cxn>
                </a:cxnLst>
                <a:rect l="0" t="0" r="r" b="b"/>
                <a:pathLst>
                  <a:path w="110" h="73">
                    <a:moveTo>
                      <a:pt x="0" y="0"/>
                    </a:moveTo>
                    <a:lnTo>
                      <a:pt x="110" y="72"/>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0" name="Freeform 3414"/>
              <p:cNvSpPr>
                <a:spLocks/>
              </p:cNvSpPr>
              <p:nvPr/>
            </p:nvSpPr>
            <p:spPr bwMode="auto">
              <a:xfrm>
                <a:off x="4545584" y="3595932"/>
                <a:ext cx="66679" cy="47623"/>
              </a:xfrm>
              <a:custGeom>
                <a:avLst/>
                <a:gdLst>
                  <a:gd name="T0" fmla="*/ 0 w 105"/>
                  <a:gd name="T1" fmla="*/ 0 h 75"/>
                  <a:gd name="T2" fmla="*/ 105 w 105"/>
                  <a:gd name="T3" fmla="*/ 75 h 75"/>
                </a:gdLst>
                <a:ahLst/>
                <a:cxnLst>
                  <a:cxn ang="0">
                    <a:pos x="T0" y="T1"/>
                  </a:cxn>
                  <a:cxn ang="0">
                    <a:pos x="T2" y="T3"/>
                  </a:cxn>
                </a:cxnLst>
                <a:rect l="0" t="0" r="r" b="b"/>
                <a:pathLst>
                  <a:path w="105" h="75">
                    <a:moveTo>
                      <a:pt x="0" y="0"/>
                    </a:moveTo>
                    <a:lnTo>
                      <a:pt x="105"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1" name="Freeform 3413"/>
              <p:cNvSpPr>
                <a:spLocks/>
              </p:cNvSpPr>
              <p:nvPr/>
            </p:nvSpPr>
            <p:spPr bwMode="auto">
              <a:xfrm>
                <a:off x="4612263" y="3643555"/>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2" name="Freeform 3412"/>
              <p:cNvSpPr>
                <a:spLocks/>
              </p:cNvSpPr>
              <p:nvPr/>
            </p:nvSpPr>
            <p:spPr bwMode="auto">
              <a:xfrm>
                <a:off x="4675767" y="3693718"/>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3" name="Freeform 3411"/>
              <p:cNvSpPr>
                <a:spLocks/>
              </p:cNvSpPr>
              <p:nvPr/>
            </p:nvSpPr>
            <p:spPr bwMode="auto">
              <a:xfrm>
                <a:off x="4740540" y="3744516"/>
                <a:ext cx="63504" cy="55243"/>
              </a:xfrm>
              <a:custGeom>
                <a:avLst/>
                <a:gdLst>
                  <a:gd name="T0" fmla="*/ 0 w 100"/>
                  <a:gd name="T1" fmla="*/ 0 h 87"/>
                  <a:gd name="T2" fmla="*/ 100 w 100"/>
                  <a:gd name="T3" fmla="*/ 87 h 87"/>
                </a:gdLst>
                <a:ahLst/>
                <a:cxnLst>
                  <a:cxn ang="0">
                    <a:pos x="T0" y="T1"/>
                  </a:cxn>
                  <a:cxn ang="0">
                    <a:pos x="T2" y="T3"/>
                  </a:cxn>
                </a:cxnLst>
                <a:rect l="0" t="0" r="r" b="b"/>
                <a:pathLst>
                  <a:path w="100" h="87">
                    <a:moveTo>
                      <a:pt x="0" y="0"/>
                    </a:moveTo>
                    <a:lnTo>
                      <a:pt x="100" y="8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4" name="Freeform 3410"/>
              <p:cNvSpPr>
                <a:spLocks/>
              </p:cNvSpPr>
              <p:nvPr/>
            </p:nvSpPr>
            <p:spPr bwMode="auto">
              <a:xfrm>
                <a:off x="4804044" y="3799759"/>
                <a:ext cx="60963" cy="54608"/>
              </a:xfrm>
              <a:custGeom>
                <a:avLst/>
                <a:gdLst>
                  <a:gd name="T0" fmla="*/ 0 w 96"/>
                  <a:gd name="T1" fmla="*/ 0 h 86"/>
                  <a:gd name="T2" fmla="*/ 96 w 96"/>
                  <a:gd name="T3" fmla="*/ 85 h 86"/>
                </a:gdLst>
                <a:ahLst/>
                <a:cxnLst>
                  <a:cxn ang="0">
                    <a:pos x="T0" y="T1"/>
                  </a:cxn>
                  <a:cxn ang="0">
                    <a:pos x="T2" y="T3"/>
                  </a:cxn>
                </a:cxnLst>
                <a:rect l="0" t="0" r="r" b="b"/>
                <a:pathLst>
                  <a:path w="96" h="86">
                    <a:moveTo>
                      <a:pt x="0" y="0"/>
                    </a:moveTo>
                    <a:lnTo>
                      <a:pt x="96" y="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5" name="Freeform 3409"/>
              <p:cNvSpPr>
                <a:spLocks/>
              </p:cNvSpPr>
              <p:nvPr/>
            </p:nvSpPr>
            <p:spPr bwMode="auto">
              <a:xfrm>
                <a:off x="4865007" y="3855637"/>
                <a:ext cx="57788" cy="58418"/>
              </a:xfrm>
              <a:custGeom>
                <a:avLst/>
                <a:gdLst>
                  <a:gd name="T0" fmla="*/ 0 w 91"/>
                  <a:gd name="T1" fmla="*/ 0 h 92"/>
                  <a:gd name="T2" fmla="*/ 91 w 91"/>
                  <a:gd name="T3" fmla="*/ 92 h 92"/>
                </a:gdLst>
                <a:ahLst/>
                <a:cxnLst>
                  <a:cxn ang="0">
                    <a:pos x="T0" y="T1"/>
                  </a:cxn>
                  <a:cxn ang="0">
                    <a:pos x="T2" y="T3"/>
                  </a:cxn>
                </a:cxnLst>
                <a:rect l="0" t="0" r="r" b="b"/>
                <a:pathLst>
                  <a:path w="91" h="92">
                    <a:moveTo>
                      <a:pt x="0" y="0"/>
                    </a:moveTo>
                    <a:lnTo>
                      <a:pt x="91"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6" name="Freeform 3408"/>
              <p:cNvSpPr>
                <a:spLocks/>
              </p:cNvSpPr>
              <p:nvPr/>
            </p:nvSpPr>
            <p:spPr bwMode="auto">
              <a:xfrm>
                <a:off x="4922160" y="3914689"/>
                <a:ext cx="54613" cy="58418"/>
              </a:xfrm>
              <a:custGeom>
                <a:avLst/>
                <a:gdLst>
                  <a:gd name="T0" fmla="*/ 0 w 86"/>
                  <a:gd name="T1" fmla="*/ 0 h 92"/>
                  <a:gd name="T2" fmla="*/ 86 w 86"/>
                  <a:gd name="T3" fmla="*/ 92 h 92"/>
                </a:gdLst>
                <a:ahLst/>
                <a:cxnLst>
                  <a:cxn ang="0">
                    <a:pos x="T0" y="T1"/>
                  </a:cxn>
                  <a:cxn ang="0">
                    <a:pos x="T2" y="T3"/>
                  </a:cxn>
                </a:cxnLst>
                <a:rect l="0" t="0" r="r" b="b"/>
                <a:pathLst>
                  <a:path w="86" h="92">
                    <a:moveTo>
                      <a:pt x="0" y="0"/>
                    </a:moveTo>
                    <a:lnTo>
                      <a:pt x="86"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7" name="Freeform 3407"/>
              <p:cNvSpPr>
                <a:spLocks/>
              </p:cNvSpPr>
              <p:nvPr/>
            </p:nvSpPr>
            <p:spPr bwMode="auto">
              <a:xfrm>
                <a:off x="4977408" y="3973742"/>
                <a:ext cx="53978" cy="64132"/>
              </a:xfrm>
              <a:custGeom>
                <a:avLst/>
                <a:gdLst>
                  <a:gd name="T0" fmla="*/ 0 w 85"/>
                  <a:gd name="T1" fmla="*/ 0 h 101"/>
                  <a:gd name="T2" fmla="*/ 85 w 85"/>
                  <a:gd name="T3" fmla="*/ 101 h 101"/>
                </a:gdLst>
                <a:ahLst/>
                <a:cxnLst>
                  <a:cxn ang="0">
                    <a:pos x="T0" y="T1"/>
                  </a:cxn>
                  <a:cxn ang="0">
                    <a:pos x="T2" y="T3"/>
                  </a:cxn>
                </a:cxnLst>
                <a:rect l="0" t="0" r="r" b="b"/>
                <a:pathLst>
                  <a:path w="85" h="101">
                    <a:moveTo>
                      <a:pt x="0" y="0"/>
                    </a:moveTo>
                    <a:lnTo>
                      <a:pt x="85" y="10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8" name="Freeform 3406"/>
              <p:cNvSpPr>
                <a:spLocks/>
              </p:cNvSpPr>
              <p:nvPr/>
            </p:nvSpPr>
            <p:spPr bwMode="auto">
              <a:xfrm>
                <a:off x="5031386" y="4038509"/>
                <a:ext cx="50803" cy="64767"/>
              </a:xfrm>
              <a:custGeom>
                <a:avLst/>
                <a:gdLst>
                  <a:gd name="T0" fmla="*/ 0 w 80"/>
                  <a:gd name="T1" fmla="*/ 0 h 102"/>
                  <a:gd name="T2" fmla="*/ 80 w 80"/>
                  <a:gd name="T3" fmla="*/ 102 h 102"/>
                </a:gdLst>
                <a:ahLst/>
                <a:cxnLst>
                  <a:cxn ang="0">
                    <a:pos x="T0" y="T1"/>
                  </a:cxn>
                  <a:cxn ang="0">
                    <a:pos x="T2" y="T3"/>
                  </a:cxn>
                </a:cxnLst>
                <a:rect l="0" t="0" r="r" b="b"/>
                <a:pathLst>
                  <a:path w="80" h="102">
                    <a:moveTo>
                      <a:pt x="0" y="0"/>
                    </a:moveTo>
                    <a:lnTo>
                      <a:pt x="80" y="10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9" name="Freeform 3405"/>
              <p:cNvSpPr>
                <a:spLocks/>
              </p:cNvSpPr>
              <p:nvPr/>
            </p:nvSpPr>
            <p:spPr bwMode="auto">
              <a:xfrm>
                <a:off x="5083459" y="4103912"/>
                <a:ext cx="51438" cy="64132"/>
              </a:xfrm>
              <a:custGeom>
                <a:avLst/>
                <a:gdLst>
                  <a:gd name="T0" fmla="*/ 0 w 81"/>
                  <a:gd name="T1" fmla="*/ 0 h 101"/>
                  <a:gd name="T2" fmla="*/ 81 w 81"/>
                  <a:gd name="T3" fmla="*/ 101 h 101"/>
                </a:gdLst>
                <a:ahLst/>
                <a:cxnLst>
                  <a:cxn ang="0">
                    <a:pos x="T0" y="T1"/>
                  </a:cxn>
                  <a:cxn ang="0">
                    <a:pos x="T2" y="T3"/>
                  </a:cxn>
                </a:cxnLst>
                <a:rect l="0" t="0" r="r" b="b"/>
                <a:pathLst>
                  <a:path w="81" h="101">
                    <a:moveTo>
                      <a:pt x="0" y="0"/>
                    </a:moveTo>
                    <a:lnTo>
                      <a:pt x="81" y="10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0" name="Freeform 3404"/>
              <p:cNvSpPr>
                <a:spLocks/>
              </p:cNvSpPr>
              <p:nvPr/>
            </p:nvSpPr>
            <p:spPr bwMode="auto">
              <a:xfrm>
                <a:off x="5134897" y="4168679"/>
                <a:ext cx="45088" cy="69847"/>
              </a:xfrm>
              <a:custGeom>
                <a:avLst/>
                <a:gdLst>
                  <a:gd name="T0" fmla="*/ 0 w 71"/>
                  <a:gd name="T1" fmla="*/ 0 h 110"/>
                  <a:gd name="T2" fmla="*/ 71 w 71"/>
                  <a:gd name="T3" fmla="*/ 110 h 110"/>
                </a:gdLst>
                <a:ahLst/>
                <a:cxnLst>
                  <a:cxn ang="0">
                    <a:pos x="T0" y="T1"/>
                  </a:cxn>
                  <a:cxn ang="0">
                    <a:pos x="T2" y="T3"/>
                  </a:cxn>
                </a:cxnLst>
                <a:rect l="0" t="0" r="r" b="b"/>
                <a:pathLst>
                  <a:path w="71" h="110">
                    <a:moveTo>
                      <a:pt x="0" y="0"/>
                    </a:moveTo>
                    <a:lnTo>
                      <a:pt x="71" y="11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1" name="Freeform 3403"/>
              <p:cNvSpPr>
                <a:spLocks/>
              </p:cNvSpPr>
              <p:nvPr/>
            </p:nvSpPr>
            <p:spPr bwMode="auto">
              <a:xfrm>
                <a:off x="5180620" y="4239797"/>
                <a:ext cx="44452" cy="71117"/>
              </a:xfrm>
              <a:custGeom>
                <a:avLst/>
                <a:gdLst>
                  <a:gd name="T0" fmla="*/ 0 w 70"/>
                  <a:gd name="T1" fmla="*/ 0 h 112"/>
                  <a:gd name="T2" fmla="*/ 70 w 70"/>
                  <a:gd name="T3" fmla="*/ 112 h 112"/>
                </a:gdLst>
                <a:ahLst/>
                <a:cxnLst>
                  <a:cxn ang="0">
                    <a:pos x="T0" y="T1"/>
                  </a:cxn>
                  <a:cxn ang="0">
                    <a:pos x="T2" y="T3"/>
                  </a:cxn>
                </a:cxnLst>
                <a:rect l="0" t="0" r="r" b="b"/>
                <a:pathLst>
                  <a:path w="70" h="112">
                    <a:moveTo>
                      <a:pt x="0" y="0"/>
                    </a:moveTo>
                    <a:lnTo>
                      <a:pt x="70" y="11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2" name="Freeform 3402"/>
              <p:cNvSpPr>
                <a:spLocks/>
              </p:cNvSpPr>
              <p:nvPr/>
            </p:nvSpPr>
            <p:spPr bwMode="auto">
              <a:xfrm>
                <a:off x="5226342" y="43102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3" name="Freeform 3401"/>
              <p:cNvSpPr>
                <a:spLocks/>
              </p:cNvSpPr>
              <p:nvPr/>
            </p:nvSpPr>
            <p:spPr bwMode="auto">
              <a:xfrm>
                <a:off x="5226342" y="4310279"/>
                <a:ext cx="12701" cy="12699"/>
              </a:xfrm>
              <a:custGeom>
                <a:avLst/>
                <a:gdLst>
                  <a:gd name="T0" fmla="*/ 0 w 20"/>
                  <a:gd name="T1" fmla="*/ 0 h 20"/>
                  <a:gd name="T2" fmla="*/ 7 w 20"/>
                  <a:gd name="T3" fmla="*/ 17 h 20"/>
                </a:gdLst>
                <a:ahLst/>
                <a:cxnLst>
                  <a:cxn ang="0">
                    <a:pos x="T0" y="T1"/>
                  </a:cxn>
                  <a:cxn ang="0">
                    <a:pos x="T2" y="T3"/>
                  </a:cxn>
                </a:cxnLst>
                <a:rect l="0" t="0" r="r" b="b"/>
                <a:pathLst>
                  <a:path w="20" h="20">
                    <a:moveTo>
                      <a:pt x="0" y="0"/>
                    </a:moveTo>
                    <a:lnTo>
                      <a:pt x="7" y="1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4" name="Freeform 3400"/>
              <p:cNvSpPr>
                <a:spLocks/>
              </p:cNvSpPr>
              <p:nvPr/>
            </p:nvSpPr>
            <p:spPr bwMode="auto">
              <a:xfrm>
                <a:off x="5231423" y="4322343"/>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5" name="Freeform 3399"/>
              <p:cNvSpPr>
                <a:spLocks/>
              </p:cNvSpPr>
              <p:nvPr/>
            </p:nvSpPr>
            <p:spPr bwMode="auto">
              <a:xfrm>
                <a:off x="5237773" y="4336948"/>
                <a:ext cx="12701" cy="41273"/>
              </a:xfrm>
              <a:custGeom>
                <a:avLst/>
                <a:gdLst>
                  <a:gd name="T0" fmla="*/ 0 w 20"/>
                  <a:gd name="T1" fmla="*/ 0 h 65"/>
                  <a:gd name="T2" fmla="*/ 6 w 20"/>
                  <a:gd name="T3" fmla="*/ 65 h 65"/>
                </a:gdLst>
                <a:ahLst/>
                <a:cxnLst>
                  <a:cxn ang="0">
                    <a:pos x="T0" y="T1"/>
                  </a:cxn>
                  <a:cxn ang="0">
                    <a:pos x="T2" y="T3"/>
                  </a:cxn>
                </a:cxnLst>
                <a:rect l="0" t="0" r="r" b="b"/>
                <a:pathLst>
                  <a:path w="20" h="65">
                    <a:moveTo>
                      <a:pt x="0" y="0"/>
                    </a:moveTo>
                    <a:lnTo>
                      <a:pt x="6" y="6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6" name="Freeform 3398"/>
              <p:cNvSpPr>
                <a:spLocks/>
              </p:cNvSpPr>
              <p:nvPr/>
            </p:nvSpPr>
            <p:spPr bwMode="auto">
              <a:xfrm>
                <a:off x="5244123" y="4378221"/>
                <a:ext cx="12701" cy="45718"/>
              </a:xfrm>
              <a:custGeom>
                <a:avLst/>
                <a:gdLst>
                  <a:gd name="T0" fmla="*/ 0 w 20"/>
                  <a:gd name="T1" fmla="*/ 0 h 72"/>
                  <a:gd name="T2" fmla="*/ 5 w 20"/>
                  <a:gd name="T3" fmla="*/ 72 h 72"/>
                </a:gdLst>
                <a:ahLst/>
                <a:cxnLst>
                  <a:cxn ang="0">
                    <a:pos x="T0" y="T1"/>
                  </a:cxn>
                  <a:cxn ang="0">
                    <a:pos x="T2" y="T3"/>
                  </a:cxn>
                </a:cxnLst>
                <a:rect l="0" t="0" r="r" b="b"/>
                <a:pathLst>
                  <a:path w="20" h="72">
                    <a:moveTo>
                      <a:pt x="0" y="0"/>
                    </a:moveTo>
                    <a:lnTo>
                      <a:pt x="5" y="7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7" name="Freeform 3397"/>
              <p:cNvSpPr>
                <a:spLocks/>
              </p:cNvSpPr>
              <p:nvPr/>
            </p:nvSpPr>
            <p:spPr bwMode="auto">
              <a:xfrm>
                <a:off x="5244123" y="4425209"/>
                <a:ext cx="12701" cy="55243"/>
              </a:xfrm>
              <a:custGeom>
                <a:avLst/>
                <a:gdLst>
                  <a:gd name="T0" fmla="*/ 5 w 20"/>
                  <a:gd name="T1" fmla="*/ 0 h 87"/>
                  <a:gd name="T2" fmla="*/ 0 w 20"/>
                  <a:gd name="T3" fmla="*/ 86 h 87"/>
                </a:gdLst>
                <a:ahLst/>
                <a:cxnLst>
                  <a:cxn ang="0">
                    <a:pos x="T0" y="T1"/>
                  </a:cxn>
                  <a:cxn ang="0">
                    <a:pos x="T2" y="T3"/>
                  </a:cxn>
                </a:cxnLst>
                <a:rect l="0" t="0" r="r" b="b"/>
                <a:pathLst>
                  <a:path w="20" h="87">
                    <a:moveTo>
                      <a:pt x="5" y="0"/>
                    </a:moveTo>
                    <a:lnTo>
                      <a:pt x="0" y="8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8" name="Freeform 3396"/>
              <p:cNvSpPr>
                <a:spLocks/>
              </p:cNvSpPr>
              <p:nvPr/>
            </p:nvSpPr>
            <p:spPr bwMode="auto">
              <a:xfrm>
                <a:off x="5234598" y="4481722"/>
                <a:ext cx="12701" cy="58418"/>
              </a:xfrm>
              <a:custGeom>
                <a:avLst/>
                <a:gdLst>
                  <a:gd name="T0" fmla="*/ 11 w 20"/>
                  <a:gd name="T1" fmla="*/ 0 h 92"/>
                  <a:gd name="T2" fmla="*/ 0 w 20"/>
                  <a:gd name="T3" fmla="*/ 91 h 92"/>
                </a:gdLst>
                <a:ahLst/>
                <a:cxnLst>
                  <a:cxn ang="0">
                    <a:pos x="T0" y="T1"/>
                  </a:cxn>
                  <a:cxn ang="0">
                    <a:pos x="T2" y="T3"/>
                  </a:cxn>
                </a:cxnLst>
                <a:rect l="0" t="0" r="r" b="b"/>
                <a:pathLst>
                  <a:path w="20" h="92">
                    <a:moveTo>
                      <a:pt x="11" y="0"/>
                    </a:moveTo>
                    <a:lnTo>
                      <a:pt x="0" y="91"/>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9" name="Freeform 3395"/>
              <p:cNvSpPr>
                <a:spLocks/>
              </p:cNvSpPr>
              <p:nvPr/>
            </p:nvSpPr>
            <p:spPr bwMode="auto">
              <a:xfrm>
                <a:off x="5219992" y="4540140"/>
                <a:ext cx="13971" cy="60958"/>
              </a:xfrm>
              <a:custGeom>
                <a:avLst/>
                <a:gdLst>
                  <a:gd name="T0" fmla="*/ 22 w 22"/>
                  <a:gd name="T1" fmla="*/ 0 h 96"/>
                  <a:gd name="T2" fmla="*/ 0 w 22"/>
                  <a:gd name="T3" fmla="*/ 96 h 96"/>
                </a:gdLst>
                <a:ahLst/>
                <a:cxnLst>
                  <a:cxn ang="0">
                    <a:pos x="T0" y="T1"/>
                  </a:cxn>
                  <a:cxn ang="0">
                    <a:pos x="T2" y="T3"/>
                  </a:cxn>
                </a:cxnLst>
                <a:rect l="0" t="0" r="r" b="b"/>
                <a:pathLst>
                  <a:path w="22" h="96">
                    <a:moveTo>
                      <a:pt x="22" y="0"/>
                    </a:moveTo>
                    <a:lnTo>
                      <a:pt x="0" y="96"/>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0" name="Freeform 3394"/>
              <p:cNvSpPr>
                <a:spLocks/>
              </p:cNvSpPr>
              <p:nvPr/>
            </p:nvSpPr>
            <p:spPr bwMode="auto">
              <a:xfrm>
                <a:off x="5198401" y="4602367"/>
                <a:ext cx="19686" cy="64767"/>
              </a:xfrm>
              <a:custGeom>
                <a:avLst/>
                <a:gdLst>
                  <a:gd name="T0" fmla="*/ 31 w 31"/>
                  <a:gd name="T1" fmla="*/ 0 h 102"/>
                  <a:gd name="T2" fmla="*/ 0 w 31"/>
                  <a:gd name="T3" fmla="*/ 101 h 102"/>
                </a:gdLst>
                <a:ahLst/>
                <a:cxnLst>
                  <a:cxn ang="0">
                    <a:pos x="T0" y="T1"/>
                  </a:cxn>
                  <a:cxn ang="0">
                    <a:pos x="T2" y="T3"/>
                  </a:cxn>
                </a:cxnLst>
                <a:rect l="0" t="0" r="r" b="b"/>
                <a:pathLst>
                  <a:path w="31" h="102">
                    <a:moveTo>
                      <a:pt x="31" y="0"/>
                    </a:moveTo>
                    <a:lnTo>
                      <a:pt x="0"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1" name="Freeform 3393"/>
              <p:cNvSpPr>
                <a:spLocks/>
              </p:cNvSpPr>
              <p:nvPr/>
            </p:nvSpPr>
            <p:spPr bwMode="auto">
              <a:xfrm>
                <a:off x="5183795" y="4667135"/>
                <a:ext cx="13336" cy="31749"/>
              </a:xfrm>
              <a:custGeom>
                <a:avLst/>
                <a:gdLst>
                  <a:gd name="T0" fmla="*/ 21 w 21"/>
                  <a:gd name="T1" fmla="*/ 0 h 50"/>
                  <a:gd name="T2" fmla="*/ 0 w 21"/>
                  <a:gd name="T3" fmla="*/ 50 h 50"/>
                </a:gdLst>
                <a:ahLst/>
                <a:cxnLst>
                  <a:cxn ang="0">
                    <a:pos x="T0" y="T1"/>
                  </a:cxn>
                  <a:cxn ang="0">
                    <a:pos x="T2" y="T3"/>
                  </a:cxn>
                </a:cxnLst>
                <a:rect l="0" t="0" r="r" b="b"/>
                <a:pathLst>
                  <a:path w="21" h="50">
                    <a:moveTo>
                      <a:pt x="21"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2" name="Freeform 3392"/>
              <p:cNvSpPr>
                <a:spLocks/>
              </p:cNvSpPr>
              <p:nvPr/>
            </p:nvSpPr>
            <p:spPr bwMode="auto">
              <a:xfrm>
                <a:off x="5167919" y="4700153"/>
                <a:ext cx="13971" cy="29209"/>
              </a:xfrm>
              <a:custGeom>
                <a:avLst/>
                <a:gdLst>
                  <a:gd name="T0" fmla="*/ 21 w 22"/>
                  <a:gd name="T1" fmla="*/ 0 h 46"/>
                  <a:gd name="T2" fmla="*/ 0 w 22"/>
                  <a:gd name="T3" fmla="*/ 46 h 46"/>
                </a:gdLst>
                <a:ahLst/>
                <a:cxnLst>
                  <a:cxn ang="0">
                    <a:pos x="T0" y="T1"/>
                  </a:cxn>
                  <a:cxn ang="0">
                    <a:pos x="T2" y="T3"/>
                  </a:cxn>
                </a:cxnLst>
                <a:rect l="0" t="0" r="r" b="b"/>
                <a:pathLst>
                  <a:path w="22" h="46">
                    <a:moveTo>
                      <a:pt x="21" y="0"/>
                    </a:moveTo>
                    <a:lnTo>
                      <a:pt x="0" y="4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3" name="Freeform 3391"/>
              <p:cNvSpPr>
                <a:spLocks/>
              </p:cNvSpPr>
              <p:nvPr/>
            </p:nvSpPr>
            <p:spPr bwMode="auto">
              <a:xfrm>
                <a:off x="5167919" y="472936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4" name="Freeform 3390"/>
              <p:cNvSpPr>
                <a:spLocks/>
              </p:cNvSpPr>
              <p:nvPr/>
            </p:nvSpPr>
            <p:spPr bwMode="auto">
              <a:xfrm>
                <a:off x="5150138" y="4729362"/>
                <a:ext cx="17146" cy="32384"/>
              </a:xfrm>
              <a:custGeom>
                <a:avLst/>
                <a:gdLst>
                  <a:gd name="T0" fmla="*/ 27 w 27"/>
                  <a:gd name="T1" fmla="*/ 0 h 51"/>
                  <a:gd name="T2" fmla="*/ 0 w 27"/>
                  <a:gd name="T3" fmla="*/ 51 h 51"/>
                </a:gdLst>
                <a:ahLst/>
                <a:cxnLst>
                  <a:cxn ang="0">
                    <a:pos x="T0" y="T1"/>
                  </a:cxn>
                  <a:cxn ang="0">
                    <a:pos x="T2" y="T3"/>
                  </a:cxn>
                </a:cxnLst>
                <a:rect l="0" t="0" r="r" b="b"/>
                <a:pathLst>
                  <a:path w="27" h="51">
                    <a:moveTo>
                      <a:pt x="27" y="0"/>
                    </a:moveTo>
                    <a:lnTo>
                      <a:pt x="0" y="51"/>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5" name="Freeform 3389"/>
              <p:cNvSpPr>
                <a:spLocks/>
              </p:cNvSpPr>
              <p:nvPr/>
            </p:nvSpPr>
            <p:spPr bwMode="auto">
              <a:xfrm>
                <a:off x="5128547" y="4761746"/>
                <a:ext cx="19686" cy="32384"/>
              </a:xfrm>
              <a:custGeom>
                <a:avLst/>
                <a:gdLst>
                  <a:gd name="T0" fmla="*/ 31 w 31"/>
                  <a:gd name="T1" fmla="*/ 0 h 51"/>
                  <a:gd name="T2" fmla="*/ 0 w 31"/>
                  <a:gd name="T3" fmla="*/ 50 h 51"/>
                </a:gdLst>
                <a:ahLst/>
                <a:cxnLst>
                  <a:cxn ang="0">
                    <a:pos x="T0" y="T1"/>
                  </a:cxn>
                  <a:cxn ang="0">
                    <a:pos x="T2" y="T3"/>
                  </a:cxn>
                </a:cxnLst>
                <a:rect l="0" t="0" r="r" b="b"/>
                <a:pathLst>
                  <a:path w="31" h="51">
                    <a:moveTo>
                      <a:pt x="3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6" name="Freeform 3388"/>
              <p:cNvSpPr>
                <a:spLocks/>
              </p:cNvSpPr>
              <p:nvPr/>
            </p:nvSpPr>
            <p:spPr bwMode="auto">
              <a:xfrm>
                <a:off x="5104416" y="4794130"/>
                <a:ext cx="22861" cy="28574"/>
              </a:xfrm>
              <a:custGeom>
                <a:avLst/>
                <a:gdLst>
                  <a:gd name="T0" fmla="*/ 36 w 36"/>
                  <a:gd name="T1" fmla="*/ 0 h 45"/>
                  <a:gd name="T2" fmla="*/ 0 w 36"/>
                  <a:gd name="T3" fmla="*/ 45 h 45"/>
                </a:gdLst>
                <a:ahLst/>
                <a:cxnLst>
                  <a:cxn ang="0">
                    <a:pos x="T0" y="T1"/>
                  </a:cxn>
                  <a:cxn ang="0">
                    <a:pos x="T2" y="T3"/>
                  </a:cxn>
                </a:cxnLst>
                <a:rect l="0" t="0" r="r" b="b"/>
                <a:pathLst>
                  <a:path w="36" h="45">
                    <a:moveTo>
                      <a:pt x="36"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7" name="Freeform 3387"/>
              <p:cNvSpPr>
                <a:spLocks/>
              </p:cNvSpPr>
              <p:nvPr/>
            </p:nvSpPr>
            <p:spPr bwMode="auto">
              <a:xfrm>
                <a:off x="5080284" y="4823973"/>
                <a:ext cx="23496" cy="31749"/>
              </a:xfrm>
              <a:custGeom>
                <a:avLst/>
                <a:gdLst>
                  <a:gd name="T0" fmla="*/ 37 w 37"/>
                  <a:gd name="T1" fmla="*/ 0 h 50"/>
                  <a:gd name="T2" fmla="*/ 0 w 37"/>
                  <a:gd name="T3" fmla="*/ 50 h 50"/>
                </a:gdLst>
                <a:ahLst/>
                <a:cxnLst>
                  <a:cxn ang="0">
                    <a:pos x="T0" y="T1"/>
                  </a:cxn>
                  <a:cxn ang="0">
                    <a:pos x="T2" y="T3"/>
                  </a:cxn>
                </a:cxnLst>
                <a:rect l="0" t="0" r="r" b="b"/>
                <a:pathLst>
                  <a:path w="37" h="50">
                    <a:moveTo>
                      <a:pt x="37" y="0"/>
                    </a:moveTo>
                    <a:lnTo>
                      <a:pt x="0" y="5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8" name="Freeform 3386"/>
              <p:cNvSpPr>
                <a:spLocks/>
              </p:cNvSpPr>
              <p:nvPr/>
            </p:nvSpPr>
            <p:spPr bwMode="auto">
              <a:xfrm>
                <a:off x="5049167" y="4856357"/>
                <a:ext cx="29212" cy="29209"/>
              </a:xfrm>
              <a:custGeom>
                <a:avLst/>
                <a:gdLst>
                  <a:gd name="T0" fmla="*/ 46 w 46"/>
                  <a:gd name="T1" fmla="*/ 0 h 46"/>
                  <a:gd name="T2" fmla="*/ 0 w 46"/>
                  <a:gd name="T3" fmla="*/ 46 h 46"/>
                </a:gdLst>
                <a:ahLst/>
                <a:cxnLst>
                  <a:cxn ang="0">
                    <a:pos x="T0" y="T1"/>
                  </a:cxn>
                  <a:cxn ang="0">
                    <a:pos x="T2" y="T3"/>
                  </a:cxn>
                </a:cxnLst>
                <a:rect l="0" t="0" r="r" b="b"/>
                <a:pathLst>
                  <a:path w="46" h="46">
                    <a:moveTo>
                      <a:pt x="46" y="0"/>
                    </a:moveTo>
                    <a:lnTo>
                      <a:pt x="0" y="4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9" name="Freeform 3385"/>
              <p:cNvSpPr>
                <a:spLocks/>
              </p:cNvSpPr>
              <p:nvPr/>
            </p:nvSpPr>
            <p:spPr bwMode="auto">
              <a:xfrm>
                <a:off x="5016781" y="4885566"/>
                <a:ext cx="33022" cy="29209"/>
              </a:xfrm>
              <a:custGeom>
                <a:avLst/>
                <a:gdLst>
                  <a:gd name="T0" fmla="*/ 52 w 52"/>
                  <a:gd name="T1" fmla="*/ 0 h 46"/>
                  <a:gd name="T2" fmla="*/ 0 w 52"/>
                  <a:gd name="T3" fmla="*/ 45 h 46"/>
                </a:gdLst>
                <a:ahLst/>
                <a:cxnLst>
                  <a:cxn ang="0">
                    <a:pos x="T0" y="T1"/>
                  </a:cxn>
                  <a:cxn ang="0">
                    <a:pos x="T2" y="T3"/>
                  </a:cxn>
                </a:cxnLst>
                <a:rect l="0" t="0" r="r" b="b"/>
                <a:pathLst>
                  <a:path w="52" h="46">
                    <a:moveTo>
                      <a:pt x="52" y="0"/>
                    </a:moveTo>
                    <a:lnTo>
                      <a:pt x="0" y="4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0" name="Freeform 3384"/>
              <p:cNvSpPr>
                <a:spLocks/>
              </p:cNvSpPr>
              <p:nvPr/>
            </p:nvSpPr>
            <p:spPr bwMode="auto">
              <a:xfrm>
                <a:off x="4982489" y="4916045"/>
                <a:ext cx="32387" cy="31749"/>
              </a:xfrm>
              <a:custGeom>
                <a:avLst/>
                <a:gdLst>
                  <a:gd name="T0" fmla="*/ 51 w 51"/>
                  <a:gd name="T1" fmla="*/ 0 h 50"/>
                  <a:gd name="T2" fmla="*/ 0 w 51"/>
                  <a:gd name="T3" fmla="*/ 50 h 50"/>
                </a:gdLst>
                <a:ahLst/>
                <a:cxnLst>
                  <a:cxn ang="0">
                    <a:pos x="T0" y="T1"/>
                  </a:cxn>
                  <a:cxn ang="0">
                    <a:pos x="T2" y="T3"/>
                  </a:cxn>
                </a:cxnLst>
                <a:rect l="0" t="0" r="r" b="b"/>
                <a:pathLst>
                  <a:path w="51" h="50">
                    <a:moveTo>
                      <a:pt x="5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1" name="Freeform 3383"/>
              <p:cNvSpPr>
                <a:spLocks/>
              </p:cNvSpPr>
              <p:nvPr/>
            </p:nvSpPr>
            <p:spPr bwMode="auto">
              <a:xfrm>
                <a:off x="4946927" y="4947793"/>
                <a:ext cx="36197" cy="26034"/>
              </a:xfrm>
              <a:custGeom>
                <a:avLst/>
                <a:gdLst>
                  <a:gd name="T0" fmla="*/ 57 w 57"/>
                  <a:gd name="T1" fmla="*/ 0 h 41"/>
                  <a:gd name="T2" fmla="*/ 0 w 57"/>
                  <a:gd name="T3" fmla="*/ 41 h 41"/>
                </a:gdLst>
                <a:ahLst/>
                <a:cxnLst>
                  <a:cxn ang="0">
                    <a:pos x="T0" y="T1"/>
                  </a:cxn>
                  <a:cxn ang="0">
                    <a:pos x="T2" y="T3"/>
                  </a:cxn>
                </a:cxnLst>
                <a:rect l="0" t="0" r="r" b="b"/>
                <a:pathLst>
                  <a:path w="57" h="41">
                    <a:moveTo>
                      <a:pt x="57"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2" name="Freeform 3382"/>
              <p:cNvSpPr>
                <a:spLocks/>
              </p:cNvSpPr>
              <p:nvPr/>
            </p:nvSpPr>
            <p:spPr bwMode="auto">
              <a:xfrm>
                <a:off x="4904379" y="4974462"/>
                <a:ext cx="41277" cy="29209"/>
              </a:xfrm>
              <a:custGeom>
                <a:avLst/>
                <a:gdLst>
                  <a:gd name="T0" fmla="*/ 65 w 65"/>
                  <a:gd name="T1" fmla="*/ 0 h 46"/>
                  <a:gd name="T2" fmla="*/ 0 w 65"/>
                  <a:gd name="T3" fmla="*/ 45 h 46"/>
                </a:gdLst>
                <a:ahLst/>
                <a:cxnLst>
                  <a:cxn ang="0">
                    <a:pos x="T0" y="T1"/>
                  </a:cxn>
                  <a:cxn ang="0">
                    <a:pos x="T2" y="T3"/>
                  </a:cxn>
                </a:cxnLst>
                <a:rect l="0" t="0" r="r" b="b"/>
                <a:pathLst>
                  <a:path w="65" h="46">
                    <a:moveTo>
                      <a:pt x="65"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3" name="Freeform 3381"/>
              <p:cNvSpPr>
                <a:spLocks/>
              </p:cNvSpPr>
              <p:nvPr/>
            </p:nvSpPr>
            <p:spPr bwMode="auto">
              <a:xfrm>
                <a:off x="4861832" y="5003036"/>
                <a:ext cx="41912" cy="26034"/>
              </a:xfrm>
              <a:custGeom>
                <a:avLst/>
                <a:gdLst>
                  <a:gd name="T0" fmla="*/ 66 w 66"/>
                  <a:gd name="T1" fmla="*/ 0 h 41"/>
                  <a:gd name="T2" fmla="*/ 0 w 66"/>
                  <a:gd name="T3" fmla="*/ 40 h 41"/>
                </a:gdLst>
                <a:ahLst/>
                <a:cxnLst>
                  <a:cxn ang="0">
                    <a:pos x="T0" y="T1"/>
                  </a:cxn>
                  <a:cxn ang="0">
                    <a:pos x="T2" y="T3"/>
                  </a:cxn>
                </a:cxnLst>
                <a:rect l="0" t="0" r="r" b="b"/>
                <a:pathLst>
                  <a:path w="66" h="41">
                    <a:moveTo>
                      <a:pt x="66" y="0"/>
                    </a:moveTo>
                    <a:lnTo>
                      <a:pt x="0" y="4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4" name="Freeform 3380"/>
              <p:cNvSpPr>
                <a:spLocks/>
              </p:cNvSpPr>
              <p:nvPr/>
            </p:nvSpPr>
            <p:spPr bwMode="auto">
              <a:xfrm>
                <a:off x="4815474" y="5029705"/>
                <a:ext cx="45088" cy="26034"/>
              </a:xfrm>
              <a:custGeom>
                <a:avLst/>
                <a:gdLst>
                  <a:gd name="T0" fmla="*/ 71 w 71"/>
                  <a:gd name="T1" fmla="*/ 0 h 41"/>
                  <a:gd name="T2" fmla="*/ 0 w 71"/>
                  <a:gd name="T3" fmla="*/ 41 h 41"/>
                </a:gdLst>
                <a:ahLst/>
                <a:cxnLst>
                  <a:cxn ang="0">
                    <a:pos x="T0" y="T1"/>
                  </a:cxn>
                  <a:cxn ang="0">
                    <a:pos x="T2" y="T3"/>
                  </a:cxn>
                </a:cxnLst>
                <a:rect l="0" t="0" r="r" b="b"/>
                <a:pathLst>
                  <a:path w="71" h="41">
                    <a:moveTo>
                      <a:pt x="71"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5" name="Freeform 3379"/>
              <p:cNvSpPr>
                <a:spLocks/>
              </p:cNvSpPr>
              <p:nvPr/>
            </p:nvSpPr>
            <p:spPr bwMode="auto">
              <a:xfrm>
                <a:off x="4767847" y="5057644"/>
                <a:ext cx="47628" cy="26034"/>
              </a:xfrm>
              <a:custGeom>
                <a:avLst/>
                <a:gdLst>
                  <a:gd name="T0" fmla="*/ 75 w 75"/>
                  <a:gd name="T1" fmla="*/ 0 h 41"/>
                  <a:gd name="T2" fmla="*/ 0 w 75"/>
                  <a:gd name="T3" fmla="*/ 41 h 41"/>
                </a:gdLst>
                <a:ahLst/>
                <a:cxnLst>
                  <a:cxn ang="0">
                    <a:pos x="T0" y="T1"/>
                  </a:cxn>
                  <a:cxn ang="0">
                    <a:pos x="T2" y="T3"/>
                  </a:cxn>
                </a:cxnLst>
                <a:rect l="0" t="0" r="r" b="b"/>
                <a:pathLst>
                  <a:path w="75" h="41">
                    <a:moveTo>
                      <a:pt x="75"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6" name="Freeform 3378"/>
              <p:cNvSpPr>
                <a:spLocks/>
              </p:cNvSpPr>
              <p:nvPr/>
            </p:nvSpPr>
            <p:spPr bwMode="auto">
              <a:xfrm>
                <a:off x="4715774" y="5083678"/>
                <a:ext cx="51438" cy="22859"/>
              </a:xfrm>
              <a:custGeom>
                <a:avLst/>
                <a:gdLst>
                  <a:gd name="T0" fmla="*/ 81 w 81"/>
                  <a:gd name="T1" fmla="*/ 0 h 36"/>
                  <a:gd name="T2" fmla="*/ 0 w 81"/>
                  <a:gd name="T3" fmla="*/ 36 h 36"/>
                </a:gdLst>
                <a:ahLst/>
                <a:cxnLst>
                  <a:cxn ang="0">
                    <a:pos x="T0" y="T1"/>
                  </a:cxn>
                  <a:cxn ang="0">
                    <a:pos x="T2" y="T3"/>
                  </a:cxn>
                </a:cxnLst>
                <a:rect l="0" t="0" r="r" b="b"/>
                <a:pathLst>
                  <a:path w="81" h="36">
                    <a:moveTo>
                      <a:pt x="81" y="0"/>
                    </a:moveTo>
                    <a:lnTo>
                      <a:pt x="0" y="3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7" name="Freeform 3377"/>
              <p:cNvSpPr>
                <a:spLocks/>
              </p:cNvSpPr>
              <p:nvPr/>
            </p:nvSpPr>
            <p:spPr bwMode="auto">
              <a:xfrm>
                <a:off x="4661161" y="5107172"/>
                <a:ext cx="54613" cy="23494"/>
              </a:xfrm>
              <a:custGeom>
                <a:avLst/>
                <a:gdLst>
                  <a:gd name="T0" fmla="*/ 86 w 86"/>
                  <a:gd name="T1" fmla="*/ 0 h 37"/>
                  <a:gd name="T2" fmla="*/ 0 w 86"/>
                  <a:gd name="T3" fmla="*/ 36 h 37"/>
                </a:gdLst>
                <a:ahLst/>
                <a:cxnLst>
                  <a:cxn ang="0">
                    <a:pos x="T0" y="T1"/>
                  </a:cxn>
                  <a:cxn ang="0">
                    <a:pos x="T2" y="T3"/>
                  </a:cxn>
                </a:cxnLst>
                <a:rect l="0" t="0" r="r" b="b"/>
                <a:pathLst>
                  <a:path w="86" h="37">
                    <a:moveTo>
                      <a:pt x="86" y="0"/>
                    </a:moveTo>
                    <a:lnTo>
                      <a:pt x="0" y="36"/>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8" name="Freeform 3376"/>
              <p:cNvSpPr>
                <a:spLocks/>
              </p:cNvSpPr>
              <p:nvPr/>
            </p:nvSpPr>
            <p:spPr bwMode="auto">
              <a:xfrm>
                <a:off x="4604008" y="5130666"/>
                <a:ext cx="57153" cy="19684"/>
              </a:xfrm>
              <a:custGeom>
                <a:avLst/>
                <a:gdLst>
                  <a:gd name="T0" fmla="*/ 90 w 90"/>
                  <a:gd name="T1" fmla="*/ 0 h 31"/>
                  <a:gd name="T2" fmla="*/ 0 w 90"/>
                  <a:gd name="T3" fmla="*/ 31 h 31"/>
                </a:gdLst>
                <a:ahLst/>
                <a:cxnLst>
                  <a:cxn ang="0">
                    <a:pos x="T0" y="T1"/>
                  </a:cxn>
                  <a:cxn ang="0">
                    <a:pos x="T2" y="T3"/>
                  </a:cxn>
                </a:cxnLst>
                <a:rect l="0" t="0" r="r" b="b"/>
                <a:pathLst>
                  <a:path w="90" h="31">
                    <a:moveTo>
                      <a:pt x="90"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9" name="Freeform 3375"/>
              <p:cNvSpPr>
                <a:spLocks/>
              </p:cNvSpPr>
              <p:nvPr/>
            </p:nvSpPr>
            <p:spPr bwMode="auto">
              <a:xfrm>
                <a:off x="4542409" y="5151620"/>
                <a:ext cx="60328" cy="20319"/>
              </a:xfrm>
              <a:custGeom>
                <a:avLst/>
                <a:gdLst>
                  <a:gd name="T0" fmla="*/ 95 w 95"/>
                  <a:gd name="T1" fmla="*/ 0 h 32"/>
                  <a:gd name="T2" fmla="*/ 0 w 95"/>
                  <a:gd name="T3" fmla="*/ 31 h 32"/>
                </a:gdLst>
                <a:ahLst/>
                <a:cxnLst>
                  <a:cxn ang="0">
                    <a:pos x="T0" y="T1"/>
                  </a:cxn>
                  <a:cxn ang="0">
                    <a:pos x="T2" y="T3"/>
                  </a:cxn>
                </a:cxnLst>
                <a:rect l="0" t="0" r="r" b="b"/>
                <a:pathLst>
                  <a:path w="95" h="32">
                    <a:moveTo>
                      <a:pt x="95"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0" name="Freeform 3374"/>
              <p:cNvSpPr>
                <a:spLocks/>
              </p:cNvSpPr>
              <p:nvPr/>
            </p:nvSpPr>
            <p:spPr bwMode="auto">
              <a:xfrm>
                <a:off x="1239589" y="471475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1" name="Freeform 3373"/>
              <p:cNvSpPr>
                <a:spLocks/>
              </p:cNvSpPr>
              <p:nvPr/>
            </p:nvSpPr>
            <p:spPr bwMode="auto">
              <a:xfrm>
                <a:off x="1239589" y="4676024"/>
                <a:ext cx="45088" cy="38733"/>
              </a:xfrm>
              <a:custGeom>
                <a:avLst/>
                <a:gdLst>
                  <a:gd name="T0" fmla="*/ 0 w 71"/>
                  <a:gd name="T1" fmla="*/ 60 h 61"/>
                  <a:gd name="T2" fmla="*/ 71 w 71"/>
                  <a:gd name="T3" fmla="*/ 0 h 61"/>
                </a:gdLst>
                <a:ahLst/>
                <a:cxnLst>
                  <a:cxn ang="0">
                    <a:pos x="T0" y="T1"/>
                  </a:cxn>
                  <a:cxn ang="0">
                    <a:pos x="T2" y="T3"/>
                  </a:cxn>
                </a:cxnLst>
                <a:rect l="0" t="0" r="r" b="b"/>
                <a:pathLst>
                  <a:path w="71" h="61">
                    <a:moveTo>
                      <a:pt x="0" y="60"/>
                    </a:moveTo>
                    <a:lnTo>
                      <a:pt x="7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2" name="Freeform 3372"/>
              <p:cNvSpPr>
                <a:spLocks/>
              </p:cNvSpPr>
              <p:nvPr/>
            </p:nvSpPr>
            <p:spPr bwMode="auto">
              <a:xfrm>
                <a:off x="1285947" y="4640466"/>
                <a:ext cx="50803" cy="35559"/>
              </a:xfrm>
              <a:custGeom>
                <a:avLst/>
                <a:gdLst>
                  <a:gd name="T0" fmla="*/ 0 w 80"/>
                  <a:gd name="T1" fmla="*/ 56 h 56"/>
                  <a:gd name="T2" fmla="*/ 80 w 80"/>
                  <a:gd name="T3" fmla="*/ 0 h 56"/>
                </a:gdLst>
                <a:ahLst/>
                <a:cxnLst>
                  <a:cxn ang="0">
                    <a:pos x="T0" y="T1"/>
                  </a:cxn>
                  <a:cxn ang="0">
                    <a:pos x="T2" y="T3"/>
                  </a:cxn>
                </a:cxnLst>
                <a:rect l="0" t="0" r="r" b="b"/>
                <a:pathLst>
                  <a:path w="80" h="56">
                    <a:moveTo>
                      <a:pt x="0" y="56"/>
                    </a:moveTo>
                    <a:lnTo>
                      <a:pt x="8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3" name="Freeform 3371"/>
              <p:cNvSpPr>
                <a:spLocks/>
              </p:cNvSpPr>
              <p:nvPr/>
            </p:nvSpPr>
            <p:spPr bwMode="auto">
              <a:xfrm>
                <a:off x="1336750" y="4605542"/>
                <a:ext cx="53978" cy="34924"/>
              </a:xfrm>
              <a:custGeom>
                <a:avLst/>
                <a:gdLst>
                  <a:gd name="T0" fmla="*/ 0 w 85"/>
                  <a:gd name="T1" fmla="*/ 55 h 55"/>
                  <a:gd name="T2" fmla="*/ 85 w 85"/>
                  <a:gd name="T3" fmla="*/ 0 h 55"/>
                </a:gdLst>
                <a:ahLst/>
                <a:cxnLst>
                  <a:cxn ang="0">
                    <a:pos x="T0" y="T1"/>
                  </a:cxn>
                  <a:cxn ang="0">
                    <a:pos x="T2" y="T3"/>
                  </a:cxn>
                </a:cxnLst>
                <a:rect l="0" t="0" r="r" b="b"/>
                <a:pathLst>
                  <a:path w="85" h="55">
                    <a:moveTo>
                      <a:pt x="0" y="55"/>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4" name="Freeform 3370"/>
              <p:cNvSpPr>
                <a:spLocks/>
              </p:cNvSpPr>
              <p:nvPr/>
            </p:nvSpPr>
            <p:spPr bwMode="auto">
              <a:xfrm>
                <a:off x="1391998" y="4573158"/>
                <a:ext cx="57788" cy="31749"/>
              </a:xfrm>
              <a:custGeom>
                <a:avLst/>
                <a:gdLst>
                  <a:gd name="T0" fmla="*/ 0 w 91"/>
                  <a:gd name="T1" fmla="*/ 50 h 50"/>
                  <a:gd name="T2" fmla="*/ 91 w 91"/>
                  <a:gd name="T3" fmla="*/ 0 h 50"/>
                </a:gdLst>
                <a:ahLst/>
                <a:cxnLst>
                  <a:cxn ang="0">
                    <a:pos x="T0" y="T1"/>
                  </a:cxn>
                  <a:cxn ang="0">
                    <a:pos x="T2" y="T3"/>
                  </a:cxn>
                </a:cxnLst>
                <a:rect l="0" t="0" r="r" b="b"/>
                <a:pathLst>
                  <a:path w="91" h="50">
                    <a:moveTo>
                      <a:pt x="0" y="5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5" name="Freeform 3369"/>
              <p:cNvSpPr>
                <a:spLocks/>
              </p:cNvSpPr>
              <p:nvPr/>
            </p:nvSpPr>
            <p:spPr bwMode="auto">
              <a:xfrm>
                <a:off x="1449151" y="4540140"/>
                <a:ext cx="63504" cy="31749"/>
              </a:xfrm>
              <a:custGeom>
                <a:avLst/>
                <a:gdLst>
                  <a:gd name="T0" fmla="*/ 0 w 100"/>
                  <a:gd name="T1" fmla="*/ 50 h 50"/>
                  <a:gd name="T2" fmla="*/ 100 w 100"/>
                  <a:gd name="T3" fmla="*/ 0 h 50"/>
                </a:gdLst>
                <a:ahLst/>
                <a:cxnLst>
                  <a:cxn ang="0">
                    <a:pos x="T0" y="T1"/>
                  </a:cxn>
                  <a:cxn ang="0">
                    <a:pos x="T2" y="T3"/>
                  </a:cxn>
                </a:cxnLst>
                <a:rect l="0" t="0" r="r" b="b"/>
                <a:pathLst>
                  <a:path w="100" h="50">
                    <a:moveTo>
                      <a:pt x="0" y="5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6" name="Freeform 3368"/>
              <p:cNvSpPr>
                <a:spLocks/>
              </p:cNvSpPr>
              <p:nvPr/>
            </p:nvSpPr>
            <p:spPr bwMode="auto">
              <a:xfrm>
                <a:off x="1512655" y="4514106"/>
                <a:ext cx="66679" cy="26034"/>
              </a:xfrm>
              <a:custGeom>
                <a:avLst/>
                <a:gdLst>
                  <a:gd name="T0" fmla="*/ 0 w 105"/>
                  <a:gd name="T1" fmla="*/ 40 h 41"/>
                  <a:gd name="T2" fmla="*/ 105 w 105"/>
                  <a:gd name="T3" fmla="*/ 0 h 41"/>
                </a:gdLst>
                <a:ahLst/>
                <a:cxnLst>
                  <a:cxn ang="0">
                    <a:pos x="T0" y="T1"/>
                  </a:cxn>
                  <a:cxn ang="0">
                    <a:pos x="T2" y="T3"/>
                  </a:cxn>
                </a:cxnLst>
                <a:rect l="0" t="0" r="r" b="b"/>
                <a:pathLst>
                  <a:path w="105" h="41">
                    <a:moveTo>
                      <a:pt x="0" y="40"/>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7" name="Freeform 3367"/>
              <p:cNvSpPr>
                <a:spLocks/>
              </p:cNvSpPr>
              <p:nvPr/>
            </p:nvSpPr>
            <p:spPr bwMode="auto">
              <a:xfrm>
                <a:off x="1579333" y="4484262"/>
                <a:ext cx="66679" cy="29209"/>
              </a:xfrm>
              <a:custGeom>
                <a:avLst/>
                <a:gdLst>
                  <a:gd name="T0" fmla="*/ 0 w 105"/>
                  <a:gd name="T1" fmla="*/ 46 h 46"/>
                  <a:gd name="T2" fmla="*/ 105 w 105"/>
                  <a:gd name="T3" fmla="*/ 0 h 46"/>
                </a:gdLst>
                <a:ahLst/>
                <a:cxnLst>
                  <a:cxn ang="0">
                    <a:pos x="T0" y="T1"/>
                  </a:cxn>
                  <a:cxn ang="0">
                    <a:pos x="T2" y="T3"/>
                  </a:cxn>
                </a:cxnLst>
                <a:rect l="0" t="0" r="r" b="b"/>
                <a:pathLst>
                  <a:path w="105" h="46">
                    <a:moveTo>
                      <a:pt x="0" y="46"/>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8" name="Freeform 3366"/>
              <p:cNvSpPr>
                <a:spLocks/>
              </p:cNvSpPr>
              <p:nvPr/>
            </p:nvSpPr>
            <p:spPr bwMode="auto">
              <a:xfrm>
                <a:off x="1646647" y="4460768"/>
                <a:ext cx="69854" cy="22224"/>
              </a:xfrm>
              <a:custGeom>
                <a:avLst/>
                <a:gdLst>
                  <a:gd name="T0" fmla="*/ 0 w 110"/>
                  <a:gd name="T1" fmla="*/ 35 h 35"/>
                  <a:gd name="T2" fmla="*/ 110 w 110"/>
                  <a:gd name="T3" fmla="*/ 0 h 35"/>
                </a:gdLst>
                <a:ahLst/>
                <a:cxnLst>
                  <a:cxn ang="0">
                    <a:pos x="T0" y="T1"/>
                  </a:cxn>
                  <a:cxn ang="0">
                    <a:pos x="T2" y="T3"/>
                  </a:cxn>
                </a:cxnLst>
                <a:rect l="0" t="0" r="r" b="b"/>
                <a:pathLst>
                  <a:path w="110" h="35">
                    <a:moveTo>
                      <a:pt x="0" y="35"/>
                    </a:moveTo>
                    <a:lnTo>
                      <a:pt x="11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9" name="Freeform 3365"/>
              <p:cNvSpPr>
                <a:spLocks/>
              </p:cNvSpPr>
              <p:nvPr/>
            </p:nvSpPr>
            <p:spPr bwMode="auto">
              <a:xfrm>
                <a:off x="1716501" y="4414415"/>
                <a:ext cx="139708" cy="46353"/>
              </a:xfrm>
              <a:custGeom>
                <a:avLst/>
                <a:gdLst>
                  <a:gd name="T0" fmla="*/ 0 w 220"/>
                  <a:gd name="T1" fmla="*/ 72 h 73"/>
                  <a:gd name="T2" fmla="*/ 220 w 220"/>
                  <a:gd name="T3" fmla="*/ 0 h 73"/>
                </a:gdLst>
                <a:ahLst/>
                <a:cxnLst>
                  <a:cxn ang="0">
                    <a:pos x="T0" y="T1"/>
                  </a:cxn>
                  <a:cxn ang="0">
                    <a:pos x="T2" y="T3"/>
                  </a:cxn>
                </a:cxnLst>
                <a:rect l="0" t="0" r="r" b="b"/>
                <a:pathLst>
                  <a:path w="220" h="73">
                    <a:moveTo>
                      <a:pt x="0" y="72"/>
                    </a:moveTo>
                    <a:lnTo>
                      <a:pt x="2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0" name="Freeform 3364"/>
              <p:cNvSpPr>
                <a:spLocks/>
              </p:cNvSpPr>
              <p:nvPr/>
            </p:nvSpPr>
            <p:spPr bwMode="auto">
              <a:xfrm>
                <a:off x="1856209" y="4375046"/>
                <a:ext cx="133357" cy="38098"/>
              </a:xfrm>
              <a:custGeom>
                <a:avLst/>
                <a:gdLst>
                  <a:gd name="T0" fmla="*/ 0 w 210"/>
                  <a:gd name="T1" fmla="*/ 60 h 60"/>
                  <a:gd name="T2" fmla="*/ 210 w 210"/>
                  <a:gd name="T3" fmla="*/ 0 h 60"/>
                </a:gdLst>
                <a:ahLst/>
                <a:cxnLst>
                  <a:cxn ang="0">
                    <a:pos x="T0" y="T1"/>
                  </a:cxn>
                  <a:cxn ang="0">
                    <a:pos x="T2" y="T3"/>
                  </a:cxn>
                </a:cxnLst>
                <a:rect l="0" t="0" r="r" b="b"/>
                <a:pathLst>
                  <a:path w="210" h="60">
                    <a:moveTo>
                      <a:pt x="0" y="60"/>
                    </a:moveTo>
                    <a:lnTo>
                      <a:pt x="21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1" name="Freeform 3363"/>
              <p:cNvSpPr>
                <a:spLocks/>
              </p:cNvSpPr>
              <p:nvPr/>
            </p:nvSpPr>
            <p:spPr bwMode="auto">
              <a:xfrm>
                <a:off x="1989566" y="4342662"/>
                <a:ext cx="123197" cy="31749"/>
              </a:xfrm>
              <a:custGeom>
                <a:avLst/>
                <a:gdLst>
                  <a:gd name="T0" fmla="*/ 0 w 194"/>
                  <a:gd name="T1" fmla="*/ 50 h 50"/>
                  <a:gd name="T2" fmla="*/ 193 w 194"/>
                  <a:gd name="T3" fmla="*/ 0 h 50"/>
                </a:gdLst>
                <a:ahLst/>
                <a:cxnLst>
                  <a:cxn ang="0">
                    <a:pos x="T0" y="T1"/>
                  </a:cxn>
                  <a:cxn ang="0">
                    <a:pos x="T2" y="T3"/>
                  </a:cxn>
                </a:cxnLst>
                <a:rect l="0" t="0" r="r" b="b"/>
                <a:pathLst>
                  <a:path w="194" h="50">
                    <a:moveTo>
                      <a:pt x="0" y="50"/>
                    </a:moveTo>
                    <a:lnTo>
                      <a:pt x="19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2" name="Freeform 3362"/>
              <p:cNvSpPr>
                <a:spLocks/>
              </p:cNvSpPr>
              <p:nvPr/>
            </p:nvSpPr>
            <p:spPr bwMode="auto">
              <a:xfrm>
                <a:off x="2113398" y="4315993"/>
                <a:ext cx="108591" cy="25399"/>
              </a:xfrm>
              <a:custGeom>
                <a:avLst/>
                <a:gdLst>
                  <a:gd name="T0" fmla="*/ 0 w 171"/>
                  <a:gd name="T1" fmla="*/ 40 h 40"/>
                  <a:gd name="T2" fmla="*/ 171 w 171"/>
                  <a:gd name="T3" fmla="*/ 0 h 40"/>
                </a:gdLst>
                <a:ahLst/>
                <a:cxnLst>
                  <a:cxn ang="0">
                    <a:pos x="T0" y="T1"/>
                  </a:cxn>
                  <a:cxn ang="0">
                    <a:pos x="T2" y="T3"/>
                  </a:cxn>
                </a:cxnLst>
                <a:rect l="0" t="0" r="r" b="b"/>
                <a:pathLst>
                  <a:path w="171" h="40">
                    <a:moveTo>
                      <a:pt x="0" y="40"/>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3" name="Freeform 3361"/>
              <p:cNvSpPr>
                <a:spLocks/>
              </p:cNvSpPr>
              <p:nvPr/>
            </p:nvSpPr>
            <p:spPr bwMode="auto">
              <a:xfrm>
                <a:off x="2223894" y="4315993"/>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4" name="Freeform 3360"/>
              <p:cNvSpPr>
                <a:spLocks/>
              </p:cNvSpPr>
              <p:nvPr/>
            </p:nvSpPr>
            <p:spPr bwMode="auto">
              <a:xfrm>
                <a:off x="2223894" y="4298214"/>
                <a:ext cx="86365" cy="16509"/>
              </a:xfrm>
              <a:custGeom>
                <a:avLst/>
                <a:gdLst>
                  <a:gd name="T0" fmla="*/ 0 w 136"/>
                  <a:gd name="T1" fmla="*/ 25 h 26"/>
                  <a:gd name="T2" fmla="*/ 136 w 136"/>
                  <a:gd name="T3" fmla="*/ 0 h 26"/>
                </a:gdLst>
                <a:ahLst/>
                <a:cxnLst>
                  <a:cxn ang="0">
                    <a:pos x="T0" y="T1"/>
                  </a:cxn>
                  <a:cxn ang="0">
                    <a:pos x="T2" y="T3"/>
                  </a:cxn>
                </a:cxnLst>
                <a:rect l="0" t="0" r="r" b="b"/>
                <a:pathLst>
                  <a:path w="136" h="26">
                    <a:moveTo>
                      <a:pt x="0" y="25"/>
                    </a:moveTo>
                    <a:lnTo>
                      <a:pt x="136"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5" name="Freeform 3359"/>
              <p:cNvSpPr>
                <a:spLocks/>
              </p:cNvSpPr>
              <p:nvPr/>
            </p:nvSpPr>
            <p:spPr bwMode="auto">
              <a:xfrm>
                <a:off x="2310894" y="4284245"/>
                <a:ext cx="99701" cy="13969"/>
              </a:xfrm>
              <a:custGeom>
                <a:avLst/>
                <a:gdLst>
                  <a:gd name="T0" fmla="*/ 0 w 157"/>
                  <a:gd name="T1" fmla="*/ 22 h 22"/>
                  <a:gd name="T2" fmla="*/ 156 w 157"/>
                  <a:gd name="T3" fmla="*/ 0 h 22"/>
                </a:gdLst>
                <a:ahLst/>
                <a:cxnLst>
                  <a:cxn ang="0">
                    <a:pos x="T0" y="T1"/>
                  </a:cxn>
                  <a:cxn ang="0">
                    <a:pos x="T2" y="T3"/>
                  </a:cxn>
                </a:cxnLst>
                <a:rect l="0" t="0" r="r" b="b"/>
                <a:pathLst>
                  <a:path w="157" h="22">
                    <a:moveTo>
                      <a:pt x="0" y="22"/>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6" name="Freeform 3358"/>
              <p:cNvSpPr>
                <a:spLocks/>
              </p:cNvSpPr>
              <p:nvPr/>
            </p:nvSpPr>
            <p:spPr bwMode="auto">
              <a:xfrm>
                <a:off x="2411865" y="4272180"/>
                <a:ext cx="104781" cy="12699"/>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7" name="Freeform 3357"/>
              <p:cNvSpPr>
                <a:spLocks/>
              </p:cNvSpPr>
              <p:nvPr/>
            </p:nvSpPr>
            <p:spPr bwMode="auto">
              <a:xfrm>
                <a:off x="2517281" y="4263291"/>
                <a:ext cx="108591" cy="12699"/>
              </a:xfrm>
              <a:custGeom>
                <a:avLst/>
                <a:gdLst>
                  <a:gd name="T0" fmla="*/ 0 w 171"/>
                  <a:gd name="T1" fmla="*/ 12 h 20"/>
                  <a:gd name="T2" fmla="*/ 170 w 171"/>
                  <a:gd name="T3" fmla="*/ 0 h 20"/>
                </a:gdLst>
                <a:ahLst/>
                <a:cxnLst>
                  <a:cxn ang="0">
                    <a:pos x="T0" y="T1"/>
                  </a:cxn>
                  <a:cxn ang="0">
                    <a:pos x="T2" y="T3"/>
                  </a:cxn>
                </a:cxnLst>
                <a:rect l="0" t="0" r="r" b="b"/>
                <a:pathLst>
                  <a:path w="171" h="20">
                    <a:moveTo>
                      <a:pt x="0" y="12"/>
                    </a:moveTo>
                    <a:lnTo>
                      <a:pt x="17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8" name="Freeform 3356"/>
              <p:cNvSpPr>
                <a:spLocks/>
              </p:cNvSpPr>
              <p:nvPr/>
            </p:nvSpPr>
            <p:spPr bwMode="auto">
              <a:xfrm>
                <a:off x="2627777" y="4256941"/>
                <a:ext cx="111766" cy="12699"/>
              </a:xfrm>
              <a:custGeom>
                <a:avLst/>
                <a:gdLst>
                  <a:gd name="T0" fmla="*/ 0 w 176"/>
                  <a:gd name="T1" fmla="*/ 10 h 20"/>
                  <a:gd name="T2" fmla="*/ 176 w 176"/>
                  <a:gd name="T3" fmla="*/ 0 h 20"/>
                </a:gdLst>
                <a:ahLst/>
                <a:cxnLst>
                  <a:cxn ang="0">
                    <a:pos x="T0" y="T1"/>
                  </a:cxn>
                  <a:cxn ang="0">
                    <a:pos x="T2" y="T3"/>
                  </a:cxn>
                </a:cxnLst>
                <a:rect l="0" t="0" r="r" b="b"/>
                <a:pathLst>
                  <a:path w="176" h="20">
                    <a:moveTo>
                      <a:pt x="0" y="10"/>
                    </a:moveTo>
                    <a:lnTo>
                      <a:pt x="17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9" name="Freeform 3355"/>
              <p:cNvSpPr>
                <a:spLocks/>
              </p:cNvSpPr>
              <p:nvPr/>
            </p:nvSpPr>
            <p:spPr bwMode="auto">
              <a:xfrm>
                <a:off x="2738908" y="4254401"/>
                <a:ext cx="105416" cy="12699"/>
              </a:xfrm>
              <a:custGeom>
                <a:avLst/>
                <a:gdLst>
                  <a:gd name="T0" fmla="*/ 0 w 166"/>
                  <a:gd name="T1" fmla="*/ 2 h 20"/>
                  <a:gd name="T2" fmla="*/ 166 w 166"/>
                  <a:gd name="T3" fmla="*/ 0 h 20"/>
                </a:gdLst>
                <a:ahLst/>
                <a:cxnLst>
                  <a:cxn ang="0">
                    <a:pos x="T0" y="T1"/>
                  </a:cxn>
                  <a:cxn ang="0">
                    <a:pos x="T2" y="T3"/>
                  </a:cxn>
                </a:cxnLst>
                <a:rect l="0" t="0" r="r" b="b"/>
                <a:pathLst>
                  <a:path w="166" h="20">
                    <a:moveTo>
                      <a:pt x="0" y="2"/>
                    </a:moveTo>
                    <a:lnTo>
                      <a:pt x="16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0" name="Freeform 3354"/>
              <p:cNvSpPr>
                <a:spLocks/>
              </p:cNvSpPr>
              <p:nvPr/>
            </p:nvSpPr>
            <p:spPr bwMode="auto">
              <a:xfrm>
                <a:off x="2846229" y="4254401"/>
                <a:ext cx="95890" cy="12699"/>
              </a:xfrm>
              <a:custGeom>
                <a:avLst/>
                <a:gdLst>
                  <a:gd name="T0" fmla="*/ 0 w 151"/>
                  <a:gd name="T1" fmla="*/ 0 h 20"/>
                  <a:gd name="T2" fmla="*/ 151 w 151"/>
                  <a:gd name="T3" fmla="*/ 0 h 20"/>
                </a:gdLst>
                <a:ahLst/>
                <a:cxnLst>
                  <a:cxn ang="0">
                    <a:pos x="T0" y="T1"/>
                  </a:cxn>
                  <a:cxn ang="0">
                    <a:pos x="T2" y="T3"/>
                  </a:cxn>
                </a:cxnLst>
                <a:rect l="0" t="0" r="r" b="b"/>
                <a:pathLst>
                  <a:path w="151" h="20">
                    <a:moveTo>
                      <a:pt x="0" y="0"/>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1" name="Freeform 3353"/>
              <p:cNvSpPr>
                <a:spLocks/>
              </p:cNvSpPr>
              <p:nvPr/>
            </p:nvSpPr>
            <p:spPr bwMode="auto">
              <a:xfrm>
                <a:off x="2942120" y="4254401"/>
                <a:ext cx="87000" cy="12699"/>
              </a:xfrm>
              <a:custGeom>
                <a:avLst/>
                <a:gdLst>
                  <a:gd name="T0" fmla="*/ 0 w 137"/>
                  <a:gd name="T1" fmla="*/ 0 h 20"/>
                  <a:gd name="T2" fmla="*/ 136 w 137"/>
                  <a:gd name="T3" fmla="*/ 2 h 20"/>
                </a:gdLst>
                <a:ahLst/>
                <a:cxnLst>
                  <a:cxn ang="0">
                    <a:pos x="T0" y="T1"/>
                  </a:cxn>
                  <a:cxn ang="0">
                    <a:pos x="T2" y="T3"/>
                  </a:cxn>
                </a:cxnLst>
                <a:rect l="0" t="0" r="r" b="b"/>
                <a:pathLst>
                  <a:path w="137" h="20">
                    <a:moveTo>
                      <a:pt x="0" y="0"/>
                    </a:moveTo>
                    <a:lnTo>
                      <a:pt x="136"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2" name="Freeform 3352"/>
              <p:cNvSpPr>
                <a:spLocks/>
              </p:cNvSpPr>
              <p:nvPr/>
            </p:nvSpPr>
            <p:spPr bwMode="auto">
              <a:xfrm>
                <a:off x="3031025" y="425694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3" name="Freeform 3351"/>
              <p:cNvSpPr>
                <a:spLocks/>
              </p:cNvSpPr>
              <p:nvPr/>
            </p:nvSpPr>
            <p:spPr bwMode="auto">
              <a:xfrm>
                <a:off x="3031025" y="4256941"/>
                <a:ext cx="86365" cy="12699"/>
              </a:xfrm>
              <a:custGeom>
                <a:avLst/>
                <a:gdLst>
                  <a:gd name="T0" fmla="*/ 0 w 136"/>
                  <a:gd name="T1" fmla="*/ 0 h 20"/>
                  <a:gd name="T2" fmla="*/ 136 w 136"/>
                  <a:gd name="T3" fmla="*/ 12 h 20"/>
                </a:gdLst>
                <a:ahLst/>
                <a:cxnLst>
                  <a:cxn ang="0">
                    <a:pos x="T0" y="T1"/>
                  </a:cxn>
                  <a:cxn ang="0">
                    <a:pos x="T2" y="T3"/>
                  </a:cxn>
                </a:cxnLst>
                <a:rect l="0" t="0" r="r" b="b"/>
                <a:pathLst>
                  <a:path w="136" h="20">
                    <a:moveTo>
                      <a:pt x="0" y="0"/>
                    </a:moveTo>
                    <a:lnTo>
                      <a:pt x="136"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4" name="Freeform 3350"/>
              <p:cNvSpPr>
                <a:spLocks/>
              </p:cNvSpPr>
              <p:nvPr/>
            </p:nvSpPr>
            <p:spPr bwMode="auto">
              <a:xfrm>
                <a:off x="3119930" y="4265830"/>
                <a:ext cx="86365" cy="13334"/>
              </a:xfrm>
              <a:custGeom>
                <a:avLst/>
                <a:gdLst>
                  <a:gd name="T0" fmla="*/ 0 w 136"/>
                  <a:gd name="T1" fmla="*/ 0 h 21"/>
                  <a:gd name="T2" fmla="*/ 136 w 136"/>
                  <a:gd name="T3" fmla="*/ 21 h 21"/>
                </a:gdLst>
                <a:ahLst/>
                <a:cxnLst>
                  <a:cxn ang="0">
                    <a:pos x="T0" y="T1"/>
                  </a:cxn>
                  <a:cxn ang="0">
                    <a:pos x="T2" y="T3"/>
                  </a:cxn>
                </a:cxnLst>
                <a:rect l="0" t="0" r="r" b="b"/>
                <a:pathLst>
                  <a:path w="136" h="21">
                    <a:moveTo>
                      <a:pt x="0" y="0"/>
                    </a:moveTo>
                    <a:lnTo>
                      <a:pt x="13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5" name="Freeform 3349"/>
              <p:cNvSpPr>
                <a:spLocks/>
              </p:cNvSpPr>
              <p:nvPr/>
            </p:nvSpPr>
            <p:spPr bwMode="auto">
              <a:xfrm>
                <a:off x="3206294" y="4281070"/>
                <a:ext cx="90175" cy="14604"/>
              </a:xfrm>
              <a:custGeom>
                <a:avLst/>
                <a:gdLst>
                  <a:gd name="T0" fmla="*/ 0 w 142"/>
                  <a:gd name="T1" fmla="*/ 0 h 23"/>
                  <a:gd name="T2" fmla="*/ 141 w 142"/>
                  <a:gd name="T3" fmla="*/ 22 h 23"/>
                </a:gdLst>
                <a:ahLst/>
                <a:cxnLst>
                  <a:cxn ang="0">
                    <a:pos x="T0" y="T1"/>
                  </a:cxn>
                  <a:cxn ang="0">
                    <a:pos x="T2" y="T3"/>
                  </a:cxn>
                </a:cxnLst>
                <a:rect l="0" t="0" r="r" b="b"/>
                <a:pathLst>
                  <a:path w="142" h="23">
                    <a:moveTo>
                      <a:pt x="0" y="0"/>
                    </a:moveTo>
                    <a:lnTo>
                      <a:pt x="14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6" name="Freeform 3348"/>
              <p:cNvSpPr>
                <a:spLocks/>
              </p:cNvSpPr>
              <p:nvPr/>
            </p:nvSpPr>
            <p:spPr bwMode="auto">
              <a:xfrm>
                <a:off x="3297739" y="4295674"/>
                <a:ext cx="89540" cy="13969"/>
              </a:xfrm>
              <a:custGeom>
                <a:avLst/>
                <a:gdLst>
                  <a:gd name="T0" fmla="*/ 0 w 141"/>
                  <a:gd name="T1" fmla="*/ 0 h 22"/>
                  <a:gd name="T2" fmla="*/ 141 w 141"/>
                  <a:gd name="T3" fmla="*/ 22 h 22"/>
                </a:gdLst>
                <a:ahLst/>
                <a:cxnLst>
                  <a:cxn ang="0">
                    <a:pos x="T0" y="T1"/>
                  </a:cxn>
                  <a:cxn ang="0">
                    <a:pos x="T2" y="T3"/>
                  </a:cxn>
                </a:cxnLst>
                <a:rect l="0" t="0" r="r" b="b"/>
                <a:pathLst>
                  <a:path w="141" h="22">
                    <a:moveTo>
                      <a:pt x="0" y="0"/>
                    </a:moveTo>
                    <a:lnTo>
                      <a:pt x="141"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7" name="Freeform 3347"/>
              <p:cNvSpPr>
                <a:spLocks/>
              </p:cNvSpPr>
              <p:nvPr/>
            </p:nvSpPr>
            <p:spPr bwMode="auto">
              <a:xfrm>
                <a:off x="3388550" y="4310279"/>
                <a:ext cx="334029" cy="64132"/>
              </a:xfrm>
              <a:custGeom>
                <a:avLst/>
                <a:gdLst>
                  <a:gd name="T0" fmla="*/ 0 w 526"/>
                  <a:gd name="T1" fmla="*/ 0 h 101"/>
                  <a:gd name="T2" fmla="*/ 526 w 526"/>
                  <a:gd name="T3" fmla="*/ 101 h 101"/>
                </a:gdLst>
                <a:ahLst/>
                <a:cxnLst>
                  <a:cxn ang="0">
                    <a:pos x="T0" y="T1"/>
                  </a:cxn>
                  <a:cxn ang="0">
                    <a:pos x="T2" y="T3"/>
                  </a:cxn>
                </a:cxnLst>
                <a:rect l="0" t="0" r="r" b="b"/>
                <a:pathLst>
                  <a:path w="526" h="101">
                    <a:moveTo>
                      <a:pt x="0" y="0"/>
                    </a:moveTo>
                    <a:lnTo>
                      <a:pt x="526" y="10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8" name="Freeform 3346"/>
              <p:cNvSpPr>
                <a:spLocks/>
              </p:cNvSpPr>
              <p:nvPr/>
            </p:nvSpPr>
            <p:spPr bwMode="auto">
              <a:xfrm>
                <a:off x="3723213" y="43750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9" name="Freeform 3345"/>
              <p:cNvSpPr>
                <a:spLocks/>
              </p:cNvSpPr>
              <p:nvPr/>
            </p:nvSpPr>
            <p:spPr bwMode="auto">
              <a:xfrm>
                <a:off x="3723213" y="4375046"/>
                <a:ext cx="76204" cy="13969"/>
              </a:xfrm>
              <a:custGeom>
                <a:avLst/>
                <a:gdLst>
                  <a:gd name="T0" fmla="*/ 0 w 120"/>
                  <a:gd name="T1" fmla="*/ 0 h 22"/>
                  <a:gd name="T2" fmla="*/ 120 w 120"/>
                  <a:gd name="T3" fmla="*/ 22 h 22"/>
                </a:gdLst>
                <a:ahLst/>
                <a:cxnLst>
                  <a:cxn ang="0">
                    <a:pos x="T0" y="T1"/>
                  </a:cxn>
                  <a:cxn ang="0">
                    <a:pos x="T2" y="T3"/>
                  </a:cxn>
                </a:cxnLst>
                <a:rect l="0" t="0" r="r" b="b"/>
                <a:pathLst>
                  <a:path w="120" h="22">
                    <a:moveTo>
                      <a:pt x="0" y="0"/>
                    </a:moveTo>
                    <a:lnTo>
                      <a:pt x="120"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0" name="Freeform 3344"/>
              <p:cNvSpPr>
                <a:spLocks/>
              </p:cNvSpPr>
              <p:nvPr/>
            </p:nvSpPr>
            <p:spPr bwMode="auto">
              <a:xfrm>
                <a:off x="3799418" y="4389651"/>
                <a:ext cx="73664" cy="19684"/>
              </a:xfrm>
              <a:custGeom>
                <a:avLst/>
                <a:gdLst>
                  <a:gd name="T0" fmla="*/ 0 w 116"/>
                  <a:gd name="T1" fmla="*/ 0 h 31"/>
                  <a:gd name="T2" fmla="*/ 116 w 116"/>
                  <a:gd name="T3" fmla="*/ 31 h 31"/>
                </a:gdLst>
                <a:ahLst/>
                <a:cxnLst>
                  <a:cxn ang="0">
                    <a:pos x="T0" y="T1"/>
                  </a:cxn>
                  <a:cxn ang="0">
                    <a:pos x="T2" y="T3"/>
                  </a:cxn>
                </a:cxnLst>
                <a:rect l="0" t="0" r="r" b="b"/>
                <a:pathLst>
                  <a:path w="116" h="31">
                    <a:moveTo>
                      <a:pt x="0" y="0"/>
                    </a:moveTo>
                    <a:lnTo>
                      <a:pt x="116"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1" name="Freeform 3343"/>
              <p:cNvSpPr>
                <a:spLocks/>
              </p:cNvSpPr>
              <p:nvPr/>
            </p:nvSpPr>
            <p:spPr bwMode="auto">
              <a:xfrm>
                <a:off x="3874352" y="4411240"/>
                <a:ext cx="76204" cy="22859"/>
              </a:xfrm>
              <a:custGeom>
                <a:avLst/>
                <a:gdLst>
                  <a:gd name="T0" fmla="*/ 0 w 120"/>
                  <a:gd name="T1" fmla="*/ 0 h 36"/>
                  <a:gd name="T2" fmla="*/ 120 w 120"/>
                  <a:gd name="T3" fmla="*/ 36 h 36"/>
                </a:gdLst>
                <a:ahLst/>
                <a:cxnLst>
                  <a:cxn ang="0">
                    <a:pos x="T0" y="T1"/>
                  </a:cxn>
                  <a:cxn ang="0">
                    <a:pos x="T2" y="T3"/>
                  </a:cxn>
                </a:cxnLst>
                <a:rect l="0" t="0" r="r" b="b"/>
                <a:pathLst>
                  <a:path w="120" h="36">
                    <a:moveTo>
                      <a:pt x="0" y="0"/>
                    </a:moveTo>
                    <a:lnTo>
                      <a:pt x="120"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2" name="Freeform 3342"/>
              <p:cNvSpPr>
                <a:spLocks/>
              </p:cNvSpPr>
              <p:nvPr/>
            </p:nvSpPr>
            <p:spPr bwMode="auto">
              <a:xfrm>
                <a:off x="3950556" y="4434099"/>
                <a:ext cx="73664" cy="23494"/>
              </a:xfrm>
              <a:custGeom>
                <a:avLst/>
                <a:gdLst>
                  <a:gd name="T0" fmla="*/ 0 w 116"/>
                  <a:gd name="T1" fmla="*/ 0 h 37"/>
                  <a:gd name="T2" fmla="*/ 116 w 116"/>
                  <a:gd name="T3" fmla="*/ 36 h 37"/>
                </a:gdLst>
                <a:ahLst/>
                <a:cxnLst>
                  <a:cxn ang="0">
                    <a:pos x="T0" y="T1"/>
                  </a:cxn>
                  <a:cxn ang="0">
                    <a:pos x="T2" y="T3"/>
                  </a:cxn>
                </a:cxnLst>
                <a:rect l="0" t="0" r="r" b="b"/>
                <a:pathLst>
                  <a:path w="116" h="37">
                    <a:moveTo>
                      <a:pt x="0" y="0"/>
                    </a:moveTo>
                    <a:lnTo>
                      <a:pt x="116"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3" name="Freeform 3341"/>
              <p:cNvSpPr>
                <a:spLocks/>
              </p:cNvSpPr>
              <p:nvPr/>
            </p:nvSpPr>
            <p:spPr bwMode="auto">
              <a:xfrm>
                <a:off x="4026760" y="4457593"/>
                <a:ext cx="76204" cy="28574"/>
              </a:xfrm>
              <a:custGeom>
                <a:avLst/>
                <a:gdLst>
                  <a:gd name="T0" fmla="*/ 0 w 120"/>
                  <a:gd name="T1" fmla="*/ 0 h 45"/>
                  <a:gd name="T2" fmla="*/ 120 w 120"/>
                  <a:gd name="T3" fmla="*/ 45 h 45"/>
                </a:gdLst>
                <a:ahLst/>
                <a:cxnLst>
                  <a:cxn ang="0">
                    <a:pos x="T0" y="T1"/>
                  </a:cxn>
                  <a:cxn ang="0">
                    <a:pos x="T2" y="T3"/>
                  </a:cxn>
                </a:cxnLst>
                <a:rect l="0" t="0" r="r" b="b"/>
                <a:pathLst>
                  <a:path w="120" h="45">
                    <a:moveTo>
                      <a:pt x="0" y="0"/>
                    </a:moveTo>
                    <a:lnTo>
                      <a:pt x="12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4" name="Freeform 3340"/>
              <p:cNvSpPr>
                <a:spLocks/>
              </p:cNvSpPr>
              <p:nvPr/>
            </p:nvSpPr>
            <p:spPr bwMode="auto">
              <a:xfrm>
                <a:off x="4102965" y="4487437"/>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5" name="Freeform 3339"/>
              <p:cNvSpPr>
                <a:spLocks/>
              </p:cNvSpPr>
              <p:nvPr/>
            </p:nvSpPr>
            <p:spPr bwMode="auto">
              <a:xfrm>
                <a:off x="4172818" y="4516646"/>
                <a:ext cx="69854" cy="29844"/>
              </a:xfrm>
              <a:custGeom>
                <a:avLst/>
                <a:gdLst>
                  <a:gd name="T0" fmla="*/ 0 w 110"/>
                  <a:gd name="T1" fmla="*/ 0 h 47"/>
                  <a:gd name="T2" fmla="*/ 110 w 110"/>
                  <a:gd name="T3" fmla="*/ 46 h 47"/>
                </a:gdLst>
                <a:ahLst/>
                <a:cxnLst>
                  <a:cxn ang="0">
                    <a:pos x="T0" y="T1"/>
                  </a:cxn>
                  <a:cxn ang="0">
                    <a:pos x="T2" y="T3"/>
                  </a:cxn>
                </a:cxnLst>
                <a:rect l="0" t="0" r="r" b="b"/>
                <a:pathLst>
                  <a:path w="110" h="47">
                    <a:moveTo>
                      <a:pt x="0" y="0"/>
                    </a:moveTo>
                    <a:lnTo>
                      <a:pt x="110"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6" name="Freeform 3338"/>
              <p:cNvSpPr>
                <a:spLocks/>
              </p:cNvSpPr>
              <p:nvPr/>
            </p:nvSpPr>
            <p:spPr bwMode="auto">
              <a:xfrm>
                <a:off x="4242672" y="4546489"/>
                <a:ext cx="63504" cy="28574"/>
              </a:xfrm>
              <a:custGeom>
                <a:avLst/>
                <a:gdLst>
                  <a:gd name="T0" fmla="*/ 0 w 100"/>
                  <a:gd name="T1" fmla="*/ 0 h 45"/>
                  <a:gd name="T2" fmla="*/ 100 w 100"/>
                  <a:gd name="T3" fmla="*/ 45 h 45"/>
                </a:gdLst>
                <a:ahLst/>
                <a:cxnLst>
                  <a:cxn ang="0">
                    <a:pos x="T0" y="T1"/>
                  </a:cxn>
                  <a:cxn ang="0">
                    <a:pos x="T2" y="T3"/>
                  </a:cxn>
                </a:cxnLst>
                <a:rect l="0" t="0" r="r" b="b"/>
                <a:pathLst>
                  <a:path w="100" h="45">
                    <a:moveTo>
                      <a:pt x="0" y="0"/>
                    </a:moveTo>
                    <a:lnTo>
                      <a:pt x="10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7" name="Freeform 3337"/>
              <p:cNvSpPr>
                <a:spLocks/>
              </p:cNvSpPr>
              <p:nvPr/>
            </p:nvSpPr>
            <p:spPr bwMode="auto">
              <a:xfrm>
                <a:off x="4306176" y="4576333"/>
                <a:ext cx="111766" cy="55878"/>
              </a:xfrm>
              <a:custGeom>
                <a:avLst/>
                <a:gdLst>
                  <a:gd name="T0" fmla="*/ 0 w 176"/>
                  <a:gd name="T1" fmla="*/ 0 h 88"/>
                  <a:gd name="T2" fmla="*/ 176 w 176"/>
                  <a:gd name="T3" fmla="*/ 87 h 88"/>
                </a:gdLst>
                <a:ahLst/>
                <a:cxnLst>
                  <a:cxn ang="0">
                    <a:pos x="T0" y="T1"/>
                  </a:cxn>
                  <a:cxn ang="0">
                    <a:pos x="T2" y="T3"/>
                  </a:cxn>
                </a:cxnLst>
                <a:rect l="0" t="0" r="r" b="b"/>
                <a:pathLst>
                  <a:path w="176" h="88">
                    <a:moveTo>
                      <a:pt x="0" y="0"/>
                    </a:moveTo>
                    <a:lnTo>
                      <a:pt x="176" y="8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8" name="Freeform 3336"/>
              <p:cNvSpPr>
                <a:spLocks/>
              </p:cNvSpPr>
              <p:nvPr/>
            </p:nvSpPr>
            <p:spPr bwMode="auto">
              <a:xfrm>
                <a:off x="4418577" y="4632211"/>
                <a:ext cx="83190" cy="48258"/>
              </a:xfrm>
              <a:custGeom>
                <a:avLst/>
                <a:gdLst>
                  <a:gd name="T0" fmla="*/ 0 w 131"/>
                  <a:gd name="T1" fmla="*/ 0 h 76"/>
                  <a:gd name="T2" fmla="*/ 131 w 131"/>
                  <a:gd name="T3" fmla="*/ 76 h 76"/>
                </a:gdLst>
                <a:ahLst/>
                <a:cxnLst>
                  <a:cxn ang="0">
                    <a:pos x="T0" y="T1"/>
                  </a:cxn>
                  <a:cxn ang="0">
                    <a:pos x="T2" y="T3"/>
                  </a:cxn>
                </a:cxnLst>
                <a:rect l="0" t="0" r="r" b="b"/>
                <a:pathLst>
                  <a:path w="131" h="76">
                    <a:moveTo>
                      <a:pt x="0" y="0"/>
                    </a:moveTo>
                    <a:lnTo>
                      <a:pt x="131" y="7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9" name="Freeform 3335"/>
              <p:cNvSpPr>
                <a:spLocks/>
              </p:cNvSpPr>
              <p:nvPr/>
            </p:nvSpPr>
            <p:spPr bwMode="auto">
              <a:xfrm>
                <a:off x="4503037" y="4682374"/>
                <a:ext cx="29212" cy="19684"/>
              </a:xfrm>
              <a:custGeom>
                <a:avLst/>
                <a:gdLst>
                  <a:gd name="T0" fmla="*/ 0 w 46"/>
                  <a:gd name="T1" fmla="*/ 0 h 31"/>
                  <a:gd name="T2" fmla="*/ 46 w 46"/>
                  <a:gd name="T3" fmla="*/ 30 h 31"/>
                </a:gdLst>
                <a:ahLst/>
                <a:cxnLst>
                  <a:cxn ang="0">
                    <a:pos x="T0" y="T1"/>
                  </a:cxn>
                  <a:cxn ang="0">
                    <a:pos x="T2" y="T3"/>
                  </a:cxn>
                </a:cxnLst>
                <a:rect l="0" t="0" r="r" b="b"/>
                <a:pathLst>
                  <a:path w="46" h="31">
                    <a:moveTo>
                      <a:pt x="0" y="0"/>
                    </a:moveTo>
                    <a:lnTo>
                      <a:pt x="46" y="3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0" name="Freeform 3334"/>
              <p:cNvSpPr>
                <a:spLocks/>
              </p:cNvSpPr>
              <p:nvPr/>
            </p:nvSpPr>
            <p:spPr bwMode="auto">
              <a:xfrm>
                <a:off x="4534154" y="4703328"/>
                <a:ext cx="20321" cy="17144"/>
              </a:xfrm>
              <a:custGeom>
                <a:avLst/>
                <a:gdLst>
                  <a:gd name="T0" fmla="*/ 0 w 32"/>
                  <a:gd name="T1" fmla="*/ 0 h 27"/>
                  <a:gd name="T2" fmla="*/ 32 w 32"/>
                  <a:gd name="T3" fmla="*/ 27 h 27"/>
                </a:gdLst>
                <a:ahLst/>
                <a:cxnLst>
                  <a:cxn ang="0">
                    <a:pos x="T0" y="T1"/>
                  </a:cxn>
                  <a:cxn ang="0">
                    <a:pos x="T2" y="T3"/>
                  </a:cxn>
                </a:cxnLst>
                <a:rect l="0" t="0" r="r" b="b"/>
                <a:pathLst>
                  <a:path w="32" h="27">
                    <a:moveTo>
                      <a:pt x="0" y="0"/>
                    </a:moveTo>
                    <a:lnTo>
                      <a:pt x="32" y="2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1" name="Freeform 3333"/>
              <p:cNvSpPr>
                <a:spLocks/>
              </p:cNvSpPr>
              <p:nvPr/>
            </p:nvSpPr>
            <p:spPr bwMode="auto">
              <a:xfrm>
                <a:off x="4555110" y="4720472"/>
                <a:ext cx="12701" cy="12699"/>
              </a:xfrm>
              <a:custGeom>
                <a:avLst/>
                <a:gdLst>
                  <a:gd name="T0" fmla="*/ 0 w 20"/>
                  <a:gd name="T1" fmla="*/ 0 h 20"/>
                  <a:gd name="T2" fmla="*/ 16 w 20"/>
                  <a:gd name="T3" fmla="*/ 16 h 20"/>
                </a:gdLst>
                <a:ahLst/>
                <a:cxnLst>
                  <a:cxn ang="0">
                    <a:pos x="T0" y="T1"/>
                  </a:cxn>
                  <a:cxn ang="0">
                    <a:pos x="T2" y="T3"/>
                  </a:cxn>
                </a:cxnLst>
                <a:rect l="0" t="0" r="r" b="b"/>
                <a:pathLst>
                  <a:path w="20" h="20">
                    <a:moveTo>
                      <a:pt x="0" y="0"/>
                    </a:moveTo>
                    <a:lnTo>
                      <a:pt x="16" y="1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2" name="Freeform 3332"/>
              <p:cNvSpPr>
                <a:spLocks/>
              </p:cNvSpPr>
              <p:nvPr/>
            </p:nvSpPr>
            <p:spPr bwMode="auto">
              <a:xfrm>
                <a:off x="4566540" y="4732537"/>
                <a:ext cx="12701" cy="12699"/>
              </a:xfrm>
              <a:custGeom>
                <a:avLst/>
                <a:gdLst>
                  <a:gd name="T0" fmla="*/ 0 w 20"/>
                  <a:gd name="T1" fmla="*/ 0 h 20"/>
                  <a:gd name="T2" fmla="*/ 5 w 20"/>
                  <a:gd name="T3" fmla="*/ 6 h 20"/>
                </a:gdLst>
                <a:ahLst/>
                <a:cxnLst>
                  <a:cxn ang="0">
                    <a:pos x="T0" y="T1"/>
                  </a:cxn>
                  <a:cxn ang="0">
                    <a:pos x="T2" y="T3"/>
                  </a:cxn>
                </a:cxnLst>
                <a:rect l="0" t="0" r="r" b="b"/>
                <a:pathLst>
                  <a:path w="20" h="20">
                    <a:moveTo>
                      <a:pt x="0" y="0"/>
                    </a:moveTo>
                    <a:lnTo>
                      <a:pt x="5" y="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3" name="Freeform 3331"/>
              <p:cNvSpPr>
                <a:spLocks/>
              </p:cNvSpPr>
              <p:nvPr/>
            </p:nvSpPr>
            <p:spPr bwMode="auto">
              <a:xfrm>
                <a:off x="4556380" y="4739522"/>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4" name="Freeform 3330"/>
              <p:cNvSpPr>
                <a:spLocks/>
              </p:cNvSpPr>
              <p:nvPr/>
            </p:nvSpPr>
            <p:spPr bwMode="auto">
              <a:xfrm>
                <a:off x="4569716" y="474142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 name="Freeform 3329"/>
              <p:cNvSpPr>
                <a:spLocks/>
              </p:cNvSpPr>
              <p:nvPr/>
            </p:nvSpPr>
            <p:spPr bwMode="auto">
              <a:xfrm>
                <a:off x="4561460" y="4741427"/>
                <a:ext cx="12701" cy="210812"/>
              </a:xfrm>
              <a:custGeom>
                <a:avLst/>
                <a:gdLst>
                  <a:gd name="T0" fmla="*/ 11 w 20"/>
                  <a:gd name="T1" fmla="*/ 0 h 332"/>
                  <a:gd name="T2" fmla="*/ 0 w 20"/>
                  <a:gd name="T3" fmla="*/ 332 h 332"/>
                </a:gdLst>
                <a:ahLst/>
                <a:cxnLst>
                  <a:cxn ang="0">
                    <a:pos x="T0" y="T1"/>
                  </a:cxn>
                  <a:cxn ang="0">
                    <a:pos x="T2" y="T3"/>
                  </a:cxn>
                </a:cxnLst>
                <a:rect l="0" t="0" r="r" b="b"/>
                <a:pathLst>
                  <a:path w="20" h="332">
                    <a:moveTo>
                      <a:pt x="11" y="0"/>
                    </a:moveTo>
                    <a:lnTo>
                      <a:pt x="0" y="3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 name="Freeform 3328"/>
              <p:cNvSpPr>
                <a:spLocks/>
              </p:cNvSpPr>
              <p:nvPr/>
            </p:nvSpPr>
            <p:spPr bwMode="auto">
              <a:xfrm>
                <a:off x="4558285" y="4954143"/>
                <a:ext cx="12701" cy="140964"/>
              </a:xfrm>
              <a:custGeom>
                <a:avLst/>
                <a:gdLst>
                  <a:gd name="T0" fmla="*/ 5 w 20"/>
                  <a:gd name="T1" fmla="*/ 0 h 222"/>
                  <a:gd name="T2" fmla="*/ 0 w 20"/>
                  <a:gd name="T3" fmla="*/ 222 h 222"/>
                </a:gdLst>
                <a:ahLst/>
                <a:cxnLst>
                  <a:cxn ang="0">
                    <a:pos x="T0" y="T1"/>
                  </a:cxn>
                  <a:cxn ang="0">
                    <a:pos x="T2" y="T3"/>
                  </a:cxn>
                </a:cxnLst>
                <a:rect l="0" t="0" r="r" b="b"/>
                <a:pathLst>
                  <a:path w="20" h="222">
                    <a:moveTo>
                      <a:pt x="5" y="0"/>
                    </a:moveTo>
                    <a:lnTo>
                      <a:pt x="0" y="2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 name="Freeform 3327"/>
              <p:cNvSpPr>
                <a:spLocks/>
              </p:cNvSpPr>
              <p:nvPr/>
            </p:nvSpPr>
            <p:spPr bwMode="auto">
              <a:xfrm>
                <a:off x="4544314" y="511796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 name="Freeform 3326"/>
              <p:cNvSpPr>
                <a:spLocks/>
              </p:cNvSpPr>
              <p:nvPr/>
            </p:nvSpPr>
            <p:spPr bwMode="auto">
              <a:xfrm>
                <a:off x="4544314" y="5145271"/>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 name="Freeform 3325"/>
              <p:cNvSpPr>
                <a:spLocks/>
              </p:cNvSpPr>
              <p:nvPr/>
            </p:nvSpPr>
            <p:spPr bwMode="auto">
              <a:xfrm>
                <a:off x="4558285" y="515162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 name="Freeform 3324"/>
              <p:cNvSpPr>
                <a:spLocks/>
              </p:cNvSpPr>
              <p:nvPr/>
            </p:nvSpPr>
            <p:spPr bwMode="auto">
              <a:xfrm>
                <a:off x="4534154" y="5137016"/>
                <a:ext cx="23496" cy="13334"/>
              </a:xfrm>
              <a:custGeom>
                <a:avLst/>
                <a:gdLst>
                  <a:gd name="T0" fmla="*/ 37 w 37"/>
                  <a:gd name="T1" fmla="*/ 21 h 21"/>
                  <a:gd name="T2" fmla="*/ 0 w 37"/>
                  <a:gd name="T3" fmla="*/ 0 h 21"/>
                </a:gdLst>
                <a:ahLst/>
                <a:cxnLst>
                  <a:cxn ang="0">
                    <a:pos x="T0" y="T1"/>
                  </a:cxn>
                  <a:cxn ang="0">
                    <a:pos x="T2" y="T3"/>
                  </a:cxn>
                </a:cxnLst>
                <a:rect l="0" t="0" r="r" b="b"/>
                <a:pathLst>
                  <a:path w="37" h="21">
                    <a:moveTo>
                      <a:pt x="37"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 name="Freeform 3323"/>
              <p:cNvSpPr>
                <a:spLocks/>
              </p:cNvSpPr>
              <p:nvPr/>
            </p:nvSpPr>
            <p:spPr bwMode="auto">
              <a:xfrm>
                <a:off x="4461125" y="5107172"/>
                <a:ext cx="73029" cy="29209"/>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 name="Freeform 3322"/>
              <p:cNvSpPr>
                <a:spLocks/>
              </p:cNvSpPr>
              <p:nvPr/>
            </p:nvSpPr>
            <p:spPr bwMode="auto">
              <a:xfrm>
                <a:off x="4239497" y="5021451"/>
                <a:ext cx="219722" cy="85722"/>
              </a:xfrm>
              <a:custGeom>
                <a:avLst/>
                <a:gdLst>
                  <a:gd name="T0" fmla="*/ 346 w 346"/>
                  <a:gd name="T1" fmla="*/ 135 h 135"/>
                  <a:gd name="T2" fmla="*/ 0 w 346"/>
                  <a:gd name="T3" fmla="*/ 0 h 135"/>
                </a:gdLst>
                <a:ahLst/>
                <a:cxnLst>
                  <a:cxn ang="0">
                    <a:pos x="T0" y="T1"/>
                  </a:cxn>
                  <a:cxn ang="0">
                    <a:pos x="T2" y="T3"/>
                  </a:cxn>
                </a:cxnLst>
                <a:rect l="0" t="0" r="r" b="b"/>
                <a:pathLst>
                  <a:path w="346" h="135">
                    <a:moveTo>
                      <a:pt x="346" y="13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 name="Freeform 3321"/>
              <p:cNvSpPr>
                <a:spLocks/>
              </p:cNvSpPr>
              <p:nvPr/>
            </p:nvSpPr>
            <p:spPr bwMode="auto">
              <a:xfrm>
                <a:off x="3902293" y="4891916"/>
                <a:ext cx="337204" cy="128265"/>
              </a:xfrm>
              <a:custGeom>
                <a:avLst/>
                <a:gdLst>
                  <a:gd name="T0" fmla="*/ 531 w 531"/>
                  <a:gd name="T1" fmla="*/ 201 h 202"/>
                  <a:gd name="T2" fmla="*/ 0 w 531"/>
                  <a:gd name="T3" fmla="*/ 0 h 202"/>
                </a:gdLst>
                <a:ahLst/>
                <a:cxnLst>
                  <a:cxn ang="0">
                    <a:pos x="T0" y="T1"/>
                  </a:cxn>
                  <a:cxn ang="0">
                    <a:pos x="T2" y="T3"/>
                  </a:cxn>
                </a:cxnLst>
                <a:rect l="0" t="0" r="r" b="b"/>
                <a:pathLst>
                  <a:path w="531" h="202">
                    <a:moveTo>
                      <a:pt x="531" y="20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 name="Freeform 3320"/>
              <p:cNvSpPr>
                <a:spLocks/>
              </p:cNvSpPr>
              <p:nvPr/>
            </p:nvSpPr>
            <p:spPr bwMode="auto">
              <a:xfrm>
                <a:off x="3902293" y="489191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5" name="Freeform 3319"/>
              <p:cNvSpPr>
                <a:spLocks/>
              </p:cNvSpPr>
              <p:nvPr/>
            </p:nvSpPr>
            <p:spPr bwMode="auto">
              <a:xfrm>
                <a:off x="3777191" y="4856357"/>
                <a:ext cx="123832" cy="35559"/>
              </a:xfrm>
              <a:custGeom>
                <a:avLst/>
                <a:gdLst>
                  <a:gd name="T0" fmla="*/ 195 w 195"/>
                  <a:gd name="T1" fmla="*/ 56 h 56"/>
                  <a:gd name="T2" fmla="*/ 0 w 195"/>
                  <a:gd name="T3" fmla="*/ 0 h 56"/>
                </a:gdLst>
                <a:ahLst/>
                <a:cxnLst>
                  <a:cxn ang="0">
                    <a:pos x="T0" y="T1"/>
                  </a:cxn>
                  <a:cxn ang="0">
                    <a:pos x="T2" y="T3"/>
                  </a:cxn>
                </a:cxnLst>
                <a:rect l="0" t="0" r="r" b="b"/>
                <a:pathLst>
                  <a:path w="195" h="56">
                    <a:moveTo>
                      <a:pt x="195" y="5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6" name="Freeform 3318"/>
              <p:cNvSpPr>
                <a:spLocks/>
              </p:cNvSpPr>
              <p:nvPr/>
            </p:nvSpPr>
            <p:spPr bwMode="auto">
              <a:xfrm>
                <a:off x="3643834" y="4823973"/>
                <a:ext cx="133357" cy="31749"/>
              </a:xfrm>
              <a:custGeom>
                <a:avLst/>
                <a:gdLst>
                  <a:gd name="T0" fmla="*/ 210 w 210"/>
                  <a:gd name="T1" fmla="*/ 50 h 50"/>
                  <a:gd name="T2" fmla="*/ 0 w 210"/>
                  <a:gd name="T3" fmla="*/ 0 h 50"/>
                </a:gdLst>
                <a:ahLst/>
                <a:cxnLst>
                  <a:cxn ang="0">
                    <a:pos x="T0" y="T1"/>
                  </a:cxn>
                  <a:cxn ang="0">
                    <a:pos x="T2" y="T3"/>
                  </a:cxn>
                </a:cxnLst>
                <a:rect l="0" t="0" r="r" b="b"/>
                <a:pathLst>
                  <a:path w="210" h="50">
                    <a:moveTo>
                      <a:pt x="210" y="5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7" name="Freeform 3317"/>
              <p:cNvSpPr>
                <a:spLocks/>
              </p:cNvSpPr>
              <p:nvPr/>
            </p:nvSpPr>
            <p:spPr bwMode="auto">
              <a:xfrm>
                <a:off x="3500951" y="4799844"/>
                <a:ext cx="142883" cy="22859"/>
              </a:xfrm>
              <a:custGeom>
                <a:avLst/>
                <a:gdLst>
                  <a:gd name="T0" fmla="*/ 225 w 225"/>
                  <a:gd name="T1" fmla="*/ 35 h 36"/>
                  <a:gd name="T2" fmla="*/ 0 w 225"/>
                  <a:gd name="T3" fmla="*/ 0 h 36"/>
                </a:gdLst>
                <a:ahLst/>
                <a:cxnLst>
                  <a:cxn ang="0">
                    <a:pos x="T0" y="T1"/>
                  </a:cxn>
                  <a:cxn ang="0">
                    <a:pos x="T2" y="T3"/>
                  </a:cxn>
                </a:cxnLst>
                <a:rect l="0" t="0" r="r" b="b"/>
                <a:pathLst>
                  <a:path w="225" h="36">
                    <a:moveTo>
                      <a:pt x="225" y="35"/>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8" name="Freeform 3316"/>
              <p:cNvSpPr>
                <a:spLocks/>
              </p:cNvSpPr>
              <p:nvPr/>
            </p:nvSpPr>
            <p:spPr bwMode="auto">
              <a:xfrm>
                <a:off x="3356163" y="4779525"/>
                <a:ext cx="144153" cy="19684"/>
              </a:xfrm>
              <a:custGeom>
                <a:avLst/>
                <a:gdLst>
                  <a:gd name="T0" fmla="*/ 227 w 227"/>
                  <a:gd name="T1" fmla="*/ 31 h 31"/>
                  <a:gd name="T2" fmla="*/ 0 w 227"/>
                  <a:gd name="T3" fmla="*/ 0 h 31"/>
                </a:gdLst>
                <a:ahLst/>
                <a:cxnLst>
                  <a:cxn ang="0">
                    <a:pos x="T0" y="T1"/>
                  </a:cxn>
                  <a:cxn ang="0">
                    <a:pos x="T2" y="T3"/>
                  </a:cxn>
                </a:cxnLst>
                <a:rect l="0" t="0" r="r" b="b"/>
                <a:pathLst>
                  <a:path w="227" h="31">
                    <a:moveTo>
                      <a:pt x="227" y="3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9" name="Freeform 3315"/>
              <p:cNvSpPr>
                <a:spLocks/>
              </p:cNvSpPr>
              <p:nvPr/>
            </p:nvSpPr>
            <p:spPr bwMode="auto">
              <a:xfrm>
                <a:off x="3206294" y="4764921"/>
                <a:ext cx="149233" cy="13334"/>
              </a:xfrm>
              <a:custGeom>
                <a:avLst/>
                <a:gdLst>
                  <a:gd name="T0" fmla="*/ 235 w 235"/>
                  <a:gd name="T1" fmla="*/ 20 h 21"/>
                  <a:gd name="T2" fmla="*/ 0 w 235"/>
                  <a:gd name="T3" fmla="*/ 0 h 21"/>
                </a:gdLst>
                <a:ahLst/>
                <a:cxnLst>
                  <a:cxn ang="0">
                    <a:pos x="T0" y="T1"/>
                  </a:cxn>
                  <a:cxn ang="0">
                    <a:pos x="T2" y="T3"/>
                  </a:cxn>
                </a:cxnLst>
                <a:rect l="0" t="0" r="r" b="b"/>
                <a:pathLst>
                  <a:path w="235" h="21">
                    <a:moveTo>
                      <a:pt x="235" y="2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0" name="Freeform 3314"/>
              <p:cNvSpPr>
                <a:spLocks/>
              </p:cNvSpPr>
              <p:nvPr/>
            </p:nvSpPr>
            <p:spPr bwMode="auto">
              <a:xfrm>
                <a:off x="3052616" y="4756031"/>
                <a:ext cx="153044" cy="12699"/>
              </a:xfrm>
              <a:custGeom>
                <a:avLst/>
                <a:gdLst>
                  <a:gd name="T0" fmla="*/ 241 w 241"/>
                  <a:gd name="T1" fmla="*/ 11 h 20"/>
                  <a:gd name="T2" fmla="*/ 0 w 241"/>
                  <a:gd name="T3" fmla="*/ 0 h 20"/>
                </a:gdLst>
                <a:ahLst/>
                <a:cxnLst>
                  <a:cxn ang="0">
                    <a:pos x="T0" y="T1"/>
                  </a:cxn>
                  <a:cxn ang="0">
                    <a:pos x="T2" y="T3"/>
                  </a:cxn>
                </a:cxnLst>
                <a:rect l="0" t="0" r="r" b="b"/>
                <a:pathLst>
                  <a:path w="241" h="20">
                    <a:moveTo>
                      <a:pt x="241" y="11"/>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1" name="Freeform 3313"/>
              <p:cNvSpPr>
                <a:spLocks/>
              </p:cNvSpPr>
              <p:nvPr/>
            </p:nvSpPr>
            <p:spPr bwMode="auto">
              <a:xfrm>
                <a:off x="2897667" y="4749681"/>
                <a:ext cx="153044" cy="12699"/>
              </a:xfrm>
              <a:custGeom>
                <a:avLst/>
                <a:gdLst>
                  <a:gd name="T0" fmla="*/ 241 w 241"/>
                  <a:gd name="T1" fmla="*/ 10 h 20"/>
                  <a:gd name="T2" fmla="*/ 0 w 241"/>
                  <a:gd name="T3" fmla="*/ 0 h 20"/>
                </a:gdLst>
                <a:ahLst/>
                <a:cxnLst>
                  <a:cxn ang="0">
                    <a:pos x="T0" y="T1"/>
                  </a:cxn>
                  <a:cxn ang="0">
                    <a:pos x="T2" y="T3"/>
                  </a:cxn>
                </a:cxnLst>
                <a:rect l="0" t="0" r="r" b="b"/>
                <a:pathLst>
                  <a:path w="241" h="20">
                    <a:moveTo>
                      <a:pt x="241"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2" name="Freeform 3312"/>
              <p:cNvSpPr>
                <a:spLocks/>
              </p:cNvSpPr>
              <p:nvPr/>
            </p:nvSpPr>
            <p:spPr bwMode="auto">
              <a:xfrm>
                <a:off x="2735733" y="4749681"/>
                <a:ext cx="160029" cy="12699"/>
              </a:xfrm>
              <a:custGeom>
                <a:avLst/>
                <a:gdLst>
                  <a:gd name="T0" fmla="*/ 251 w 252"/>
                  <a:gd name="T1" fmla="*/ 0 h 20"/>
                  <a:gd name="T2" fmla="*/ 0 w 252"/>
                  <a:gd name="T3" fmla="*/ 5 h 20"/>
                </a:gdLst>
                <a:ahLst/>
                <a:cxnLst>
                  <a:cxn ang="0">
                    <a:pos x="T0" y="T1"/>
                  </a:cxn>
                  <a:cxn ang="0">
                    <a:pos x="T2" y="T3"/>
                  </a:cxn>
                </a:cxnLst>
                <a:rect l="0" t="0" r="r" b="b"/>
                <a:pathLst>
                  <a:path w="252" h="20">
                    <a:moveTo>
                      <a:pt x="251" y="0"/>
                    </a:moveTo>
                    <a:lnTo>
                      <a:pt x="0"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3" name="Freeform 3311"/>
              <p:cNvSpPr>
                <a:spLocks/>
              </p:cNvSpPr>
              <p:nvPr/>
            </p:nvSpPr>
            <p:spPr bwMode="auto">
              <a:xfrm>
                <a:off x="2579514" y="4752856"/>
                <a:ext cx="156219" cy="12699"/>
              </a:xfrm>
              <a:custGeom>
                <a:avLst/>
                <a:gdLst>
                  <a:gd name="T0" fmla="*/ 246 w 246"/>
                  <a:gd name="T1" fmla="*/ 0 h 20"/>
                  <a:gd name="T2" fmla="*/ 0 w 246"/>
                  <a:gd name="T3" fmla="*/ 11 h 20"/>
                </a:gdLst>
                <a:ahLst/>
                <a:cxnLst>
                  <a:cxn ang="0">
                    <a:pos x="T0" y="T1"/>
                  </a:cxn>
                  <a:cxn ang="0">
                    <a:pos x="T2" y="T3"/>
                  </a:cxn>
                </a:cxnLst>
                <a:rect l="0" t="0" r="r" b="b"/>
                <a:pathLst>
                  <a:path w="246" h="20">
                    <a:moveTo>
                      <a:pt x="246" y="0"/>
                    </a:moveTo>
                    <a:lnTo>
                      <a:pt x="0"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4" name="Freeform 3310"/>
              <p:cNvSpPr>
                <a:spLocks/>
              </p:cNvSpPr>
              <p:nvPr/>
            </p:nvSpPr>
            <p:spPr bwMode="auto">
              <a:xfrm>
                <a:off x="2421390" y="4761746"/>
                <a:ext cx="156219" cy="13334"/>
              </a:xfrm>
              <a:custGeom>
                <a:avLst/>
                <a:gdLst>
                  <a:gd name="T0" fmla="*/ 246 w 246"/>
                  <a:gd name="T1" fmla="*/ 0 h 21"/>
                  <a:gd name="T2" fmla="*/ 0 w 246"/>
                  <a:gd name="T3" fmla="*/ 20 h 21"/>
                </a:gdLst>
                <a:ahLst/>
                <a:cxnLst>
                  <a:cxn ang="0">
                    <a:pos x="T0" y="T1"/>
                  </a:cxn>
                  <a:cxn ang="0">
                    <a:pos x="T2" y="T3"/>
                  </a:cxn>
                </a:cxnLst>
                <a:rect l="0" t="0" r="r" b="b"/>
                <a:pathLst>
                  <a:path w="246" h="21">
                    <a:moveTo>
                      <a:pt x="246" y="0"/>
                    </a:moveTo>
                    <a:lnTo>
                      <a:pt x="0" y="20"/>
                    </a:lnTo>
                  </a:path>
                </a:pathLst>
              </a:custGeom>
              <a:noFill/>
              <a:ln w="2730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5" name="Freeform 3309"/>
              <p:cNvSpPr>
                <a:spLocks/>
              </p:cNvSpPr>
              <p:nvPr/>
            </p:nvSpPr>
            <p:spPr bwMode="auto">
              <a:xfrm>
                <a:off x="2265807" y="4776350"/>
                <a:ext cx="153044" cy="20319"/>
              </a:xfrm>
              <a:custGeom>
                <a:avLst/>
                <a:gdLst>
                  <a:gd name="T0" fmla="*/ 241 w 241"/>
                  <a:gd name="T1" fmla="*/ 0 h 32"/>
                  <a:gd name="T2" fmla="*/ 0 w 241"/>
                  <a:gd name="T3" fmla="*/ 32 h 32"/>
                </a:gdLst>
                <a:ahLst/>
                <a:cxnLst>
                  <a:cxn ang="0">
                    <a:pos x="T0" y="T1"/>
                  </a:cxn>
                  <a:cxn ang="0">
                    <a:pos x="T2" y="T3"/>
                  </a:cxn>
                </a:cxnLst>
                <a:rect l="0" t="0" r="r" b="b"/>
                <a:pathLst>
                  <a:path w="241" h="32">
                    <a:moveTo>
                      <a:pt x="241" y="0"/>
                    </a:moveTo>
                    <a:lnTo>
                      <a:pt x="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6" name="Freeform 3308"/>
              <p:cNvSpPr>
                <a:spLocks/>
              </p:cNvSpPr>
              <p:nvPr/>
            </p:nvSpPr>
            <p:spPr bwMode="auto">
              <a:xfrm>
                <a:off x="2110223" y="4797304"/>
                <a:ext cx="153679" cy="25399"/>
              </a:xfrm>
              <a:custGeom>
                <a:avLst/>
                <a:gdLst>
                  <a:gd name="T0" fmla="*/ 241 w 242"/>
                  <a:gd name="T1" fmla="*/ 0 h 40"/>
                  <a:gd name="T2" fmla="*/ 0 w 242"/>
                  <a:gd name="T3" fmla="*/ 40 h 40"/>
                </a:gdLst>
                <a:ahLst/>
                <a:cxnLst>
                  <a:cxn ang="0">
                    <a:pos x="T0" y="T1"/>
                  </a:cxn>
                  <a:cxn ang="0">
                    <a:pos x="T2" y="T3"/>
                  </a:cxn>
                </a:cxnLst>
                <a:rect l="0" t="0" r="r" b="b"/>
                <a:pathLst>
                  <a:path w="242" h="40">
                    <a:moveTo>
                      <a:pt x="241" y="0"/>
                    </a:moveTo>
                    <a:lnTo>
                      <a:pt x="0" y="4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7" name="Freeform 3307"/>
              <p:cNvSpPr>
                <a:spLocks/>
              </p:cNvSpPr>
              <p:nvPr/>
            </p:nvSpPr>
            <p:spPr bwMode="auto">
              <a:xfrm>
                <a:off x="2034654" y="4823973"/>
                <a:ext cx="74934" cy="13969"/>
              </a:xfrm>
              <a:custGeom>
                <a:avLst/>
                <a:gdLst>
                  <a:gd name="T0" fmla="*/ 118 w 118"/>
                  <a:gd name="T1" fmla="*/ 0 h 22"/>
                  <a:gd name="T2" fmla="*/ 0 w 118"/>
                  <a:gd name="T3" fmla="*/ 22 h 22"/>
                </a:gdLst>
                <a:ahLst/>
                <a:cxnLst>
                  <a:cxn ang="0">
                    <a:pos x="T0" y="T1"/>
                  </a:cxn>
                  <a:cxn ang="0">
                    <a:pos x="T2" y="T3"/>
                  </a:cxn>
                </a:cxnLst>
                <a:rect l="0" t="0" r="r" b="b"/>
                <a:pathLst>
                  <a:path w="118" h="22">
                    <a:moveTo>
                      <a:pt x="118" y="0"/>
                    </a:moveTo>
                    <a:lnTo>
                      <a:pt x="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8" name="Freeform 3306"/>
              <p:cNvSpPr>
                <a:spLocks/>
              </p:cNvSpPr>
              <p:nvPr/>
            </p:nvSpPr>
            <p:spPr bwMode="auto">
              <a:xfrm>
                <a:off x="1961625" y="4838578"/>
                <a:ext cx="73029" cy="16509"/>
              </a:xfrm>
              <a:custGeom>
                <a:avLst/>
                <a:gdLst>
                  <a:gd name="T0" fmla="*/ 115 w 115"/>
                  <a:gd name="T1" fmla="*/ 0 h 26"/>
                  <a:gd name="T2" fmla="*/ 0 w 115"/>
                  <a:gd name="T3" fmla="*/ 26 h 26"/>
                </a:gdLst>
                <a:ahLst/>
                <a:cxnLst>
                  <a:cxn ang="0">
                    <a:pos x="T0" y="T1"/>
                  </a:cxn>
                  <a:cxn ang="0">
                    <a:pos x="T2" y="T3"/>
                  </a:cxn>
                </a:cxnLst>
                <a:rect l="0" t="0" r="r" b="b"/>
                <a:pathLst>
                  <a:path w="115" h="26">
                    <a:moveTo>
                      <a:pt x="115" y="0"/>
                    </a:moveTo>
                    <a:lnTo>
                      <a:pt x="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9" name="Freeform 3305"/>
              <p:cNvSpPr>
                <a:spLocks/>
              </p:cNvSpPr>
              <p:nvPr/>
            </p:nvSpPr>
            <p:spPr bwMode="auto">
              <a:xfrm>
                <a:off x="1888596" y="4856357"/>
                <a:ext cx="73029" cy="20319"/>
              </a:xfrm>
              <a:custGeom>
                <a:avLst/>
                <a:gdLst>
                  <a:gd name="T0" fmla="*/ 115 w 115"/>
                  <a:gd name="T1" fmla="*/ 0 h 32"/>
                  <a:gd name="T2" fmla="*/ 0 w 115"/>
                  <a:gd name="T3" fmla="*/ 31 h 32"/>
                </a:gdLst>
                <a:ahLst/>
                <a:cxnLst>
                  <a:cxn ang="0">
                    <a:pos x="T0" y="T1"/>
                  </a:cxn>
                  <a:cxn ang="0">
                    <a:pos x="T2" y="T3"/>
                  </a:cxn>
                </a:cxnLst>
                <a:rect l="0" t="0" r="r" b="b"/>
                <a:pathLst>
                  <a:path w="115" h="32">
                    <a:moveTo>
                      <a:pt x="115"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0" name="Freeform 3304"/>
              <p:cNvSpPr>
                <a:spLocks/>
              </p:cNvSpPr>
              <p:nvPr/>
            </p:nvSpPr>
            <p:spPr bwMode="auto">
              <a:xfrm>
                <a:off x="1817472" y="4876676"/>
                <a:ext cx="71759" cy="19684"/>
              </a:xfrm>
              <a:custGeom>
                <a:avLst/>
                <a:gdLst>
                  <a:gd name="T0" fmla="*/ 113 w 113"/>
                  <a:gd name="T1" fmla="*/ 0 h 31"/>
                  <a:gd name="T2" fmla="*/ 0 w 113"/>
                  <a:gd name="T3" fmla="*/ 31 h 31"/>
                </a:gdLst>
                <a:ahLst/>
                <a:cxnLst>
                  <a:cxn ang="0">
                    <a:pos x="T0" y="T1"/>
                  </a:cxn>
                  <a:cxn ang="0">
                    <a:pos x="T2" y="T3"/>
                  </a:cxn>
                </a:cxnLst>
                <a:rect l="0" t="0" r="r" b="b"/>
                <a:pathLst>
                  <a:path w="113" h="31">
                    <a:moveTo>
                      <a:pt x="113"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1" name="Freeform 3303"/>
              <p:cNvSpPr>
                <a:spLocks/>
              </p:cNvSpPr>
              <p:nvPr/>
            </p:nvSpPr>
            <p:spPr bwMode="auto">
              <a:xfrm>
                <a:off x="1747618" y="4897630"/>
                <a:ext cx="69854" cy="20319"/>
              </a:xfrm>
              <a:custGeom>
                <a:avLst/>
                <a:gdLst>
                  <a:gd name="T0" fmla="*/ 110 w 110"/>
                  <a:gd name="T1" fmla="*/ 0 h 32"/>
                  <a:gd name="T2" fmla="*/ 0 w 110"/>
                  <a:gd name="T3" fmla="*/ 31 h 32"/>
                </a:gdLst>
                <a:ahLst/>
                <a:cxnLst>
                  <a:cxn ang="0">
                    <a:pos x="T0" y="T1"/>
                  </a:cxn>
                  <a:cxn ang="0">
                    <a:pos x="T2" y="T3"/>
                  </a:cxn>
                </a:cxnLst>
                <a:rect l="0" t="0" r="r" b="b"/>
                <a:pathLst>
                  <a:path w="110" h="32">
                    <a:moveTo>
                      <a:pt x="110"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2" name="Freeform 3302"/>
              <p:cNvSpPr>
                <a:spLocks/>
              </p:cNvSpPr>
              <p:nvPr/>
            </p:nvSpPr>
            <p:spPr bwMode="auto">
              <a:xfrm>
                <a:off x="1677764" y="4917950"/>
                <a:ext cx="69854" cy="25399"/>
              </a:xfrm>
              <a:custGeom>
                <a:avLst/>
                <a:gdLst>
                  <a:gd name="T0" fmla="*/ 110 w 110"/>
                  <a:gd name="T1" fmla="*/ 0 h 40"/>
                  <a:gd name="T2" fmla="*/ 0 w 110"/>
                  <a:gd name="T3" fmla="*/ 40 h 40"/>
                </a:gdLst>
                <a:ahLst/>
                <a:cxnLst>
                  <a:cxn ang="0">
                    <a:pos x="T0" y="T1"/>
                  </a:cxn>
                  <a:cxn ang="0">
                    <a:pos x="T2" y="T3"/>
                  </a:cxn>
                </a:cxnLst>
                <a:rect l="0" t="0" r="r" b="b"/>
                <a:pathLst>
                  <a:path w="110" h="40">
                    <a:moveTo>
                      <a:pt x="11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3" name="Freeform 3301"/>
              <p:cNvSpPr>
                <a:spLocks/>
              </p:cNvSpPr>
              <p:nvPr/>
            </p:nvSpPr>
            <p:spPr bwMode="auto">
              <a:xfrm>
                <a:off x="1609815" y="4944619"/>
                <a:ext cx="66679" cy="26034"/>
              </a:xfrm>
              <a:custGeom>
                <a:avLst/>
                <a:gdLst>
                  <a:gd name="T0" fmla="*/ 105 w 105"/>
                  <a:gd name="T1" fmla="*/ 0 h 41"/>
                  <a:gd name="T2" fmla="*/ 0 w 105"/>
                  <a:gd name="T3" fmla="*/ 41 h 41"/>
                </a:gdLst>
                <a:ahLst/>
                <a:cxnLst>
                  <a:cxn ang="0">
                    <a:pos x="T0" y="T1"/>
                  </a:cxn>
                  <a:cxn ang="0">
                    <a:pos x="T2" y="T3"/>
                  </a:cxn>
                </a:cxnLst>
                <a:rect l="0" t="0" r="r" b="b"/>
                <a:pathLst>
                  <a:path w="105" h="41">
                    <a:moveTo>
                      <a:pt x="105" y="0"/>
                    </a:moveTo>
                    <a:lnTo>
                      <a:pt x="0"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4" name="Freeform 3300"/>
              <p:cNvSpPr>
                <a:spLocks/>
              </p:cNvSpPr>
              <p:nvPr/>
            </p:nvSpPr>
            <p:spPr bwMode="auto">
              <a:xfrm>
                <a:off x="1546311" y="4971288"/>
                <a:ext cx="63504" cy="26034"/>
              </a:xfrm>
              <a:custGeom>
                <a:avLst/>
                <a:gdLst>
                  <a:gd name="T0" fmla="*/ 100 w 100"/>
                  <a:gd name="T1" fmla="*/ 0 h 41"/>
                  <a:gd name="T2" fmla="*/ 0 w 100"/>
                  <a:gd name="T3" fmla="*/ 40 h 41"/>
                </a:gdLst>
                <a:ahLst/>
                <a:cxnLst>
                  <a:cxn ang="0">
                    <a:pos x="T0" y="T1"/>
                  </a:cxn>
                  <a:cxn ang="0">
                    <a:pos x="T2" y="T3"/>
                  </a:cxn>
                </a:cxnLst>
                <a:rect l="0" t="0" r="r" b="b"/>
                <a:pathLst>
                  <a:path w="100" h="41">
                    <a:moveTo>
                      <a:pt x="10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5" name="Freeform 3299"/>
              <p:cNvSpPr>
                <a:spLocks/>
              </p:cNvSpPr>
              <p:nvPr/>
            </p:nvSpPr>
            <p:spPr bwMode="auto">
              <a:xfrm>
                <a:off x="1546311" y="49985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6" name="Freeform 3298"/>
              <p:cNvSpPr>
                <a:spLocks/>
              </p:cNvSpPr>
              <p:nvPr/>
            </p:nvSpPr>
            <p:spPr bwMode="auto">
              <a:xfrm>
                <a:off x="1468202" y="4998591"/>
                <a:ext cx="78109" cy="31749"/>
              </a:xfrm>
              <a:custGeom>
                <a:avLst/>
                <a:gdLst>
                  <a:gd name="T0" fmla="*/ 123 w 123"/>
                  <a:gd name="T1" fmla="*/ 0 h 50"/>
                  <a:gd name="T2" fmla="*/ 0 w 123"/>
                  <a:gd name="T3" fmla="*/ 50 h 50"/>
                </a:gdLst>
                <a:ahLst/>
                <a:cxnLst>
                  <a:cxn ang="0">
                    <a:pos x="T0" y="T1"/>
                  </a:cxn>
                  <a:cxn ang="0">
                    <a:pos x="T2" y="T3"/>
                  </a:cxn>
                </a:cxnLst>
                <a:rect l="0" t="0" r="r" b="b"/>
                <a:pathLst>
                  <a:path w="123" h="50">
                    <a:moveTo>
                      <a:pt x="123" y="0"/>
                    </a:moveTo>
                    <a:lnTo>
                      <a:pt x="0" y="5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7" name="Freeform 3297"/>
              <p:cNvSpPr>
                <a:spLocks/>
              </p:cNvSpPr>
              <p:nvPr/>
            </p:nvSpPr>
            <p:spPr bwMode="auto">
              <a:xfrm>
                <a:off x="1388823" y="5029705"/>
                <a:ext cx="79379" cy="31749"/>
              </a:xfrm>
              <a:custGeom>
                <a:avLst/>
                <a:gdLst>
                  <a:gd name="T0" fmla="*/ 125 w 125"/>
                  <a:gd name="T1" fmla="*/ 0 h 50"/>
                  <a:gd name="T2" fmla="*/ 0 w 125"/>
                  <a:gd name="T3" fmla="*/ 50 h 50"/>
                </a:gdLst>
                <a:ahLst/>
                <a:cxnLst>
                  <a:cxn ang="0">
                    <a:pos x="T0" y="T1"/>
                  </a:cxn>
                  <a:cxn ang="0">
                    <a:pos x="T2" y="T3"/>
                  </a:cxn>
                </a:cxnLst>
                <a:rect l="0" t="0" r="r" b="b"/>
                <a:pathLst>
                  <a:path w="125" h="50">
                    <a:moveTo>
                      <a:pt x="125"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8" name="Freeform 3296"/>
              <p:cNvSpPr>
                <a:spLocks/>
              </p:cNvSpPr>
              <p:nvPr/>
            </p:nvSpPr>
            <p:spPr bwMode="auto">
              <a:xfrm>
                <a:off x="1349450" y="5062724"/>
                <a:ext cx="38102" cy="17144"/>
              </a:xfrm>
              <a:custGeom>
                <a:avLst/>
                <a:gdLst>
                  <a:gd name="T0" fmla="*/ 60 w 60"/>
                  <a:gd name="T1" fmla="*/ 0 h 27"/>
                  <a:gd name="T2" fmla="*/ 0 w 60"/>
                  <a:gd name="T3" fmla="*/ 26 h 27"/>
                </a:gdLst>
                <a:ahLst/>
                <a:cxnLst>
                  <a:cxn ang="0">
                    <a:pos x="T0" y="T1"/>
                  </a:cxn>
                  <a:cxn ang="0">
                    <a:pos x="T2" y="T3"/>
                  </a:cxn>
                </a:cxnLst>
                <a:rect l="0" t="0" r="r" b="b"/>
                <a:pathLst>
                  <a:path w="60" h="27">
                    <a:moveTo>
                      <a:pt x="60" y="0"/>
                    </a:moveTo>
                    <a:lnTo>
                      <a:pt x="0" y="2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9" name="Freeform 3295"/>
              <p:cNvSpPr>
                <a:spLocks/>
              </p:cNvSpPr>
              <p:nvPr/>
            </p:nvSpPr>
            <p:spPr bwMode="auto">
              <a:xfrm>
                <a:off x="1312618" y="5080503"/>
                <a:ext cx="35562" cy="19684"/>
              </a:xfrm>
              <a:custGeom>
                <a:avLst/>
                <a:gdLst>
                  <a:gd name="T0" fmla="*/ 56 w 56"/>
                  <a:gd name="T1" fmla="*/ 0 h 31"/>
                  <a:gd name="T2" fmla="*/ 0 w 56"/>
                  <a:gd name="T3" fmla="*/ 31 h 31"/>
                </a:gdLst>
                <a:ahLst/>
                <a:cxnLst>
                  <a:cxn ang="0">
                    <a:pos x="T0" y="T1"/>
                  </a:cxn>
                  <a:cxn ang="0">
                    <a:pos x="T2" y="T3"/>
                  </a:cxn>
                </a:cxnLst>
                <a:rect l="0" t="0" r="r" b="b"/>
                <a:pathLst>
                  <a:path w="56" h="31">
                    <a:moveTo>
                      <a:pt x="56"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0" name="Freeform 3294"/>
              <p:cNvSpPr>
                <a:spLocks/>
              </p:cNvSpPr>
              <p:nvPr/>
            </p:nvSpPr>
            <p:spPr bwMode="auto">
              <a:xfrm>
                <a:off x="1276421" y="5102092"/>
                <a:ext cx="36832" cy="19684"/>
              </a:xfrm>
              <a:custGeom>
                <a:avLst/>
                <a:gdLst>
                  <a:gd name="T0" fmla="*/ 58 w 58"/>
                  <a:gd name="T1" fmla="*/ 0 h 31"/>
                  <a:gd name="T2" fmla="*/ 0 w 58"/>
                  <a:gd name="T3" fmla="*/ 31 h 31"/>
                </a:gdLst>
                <a:ahLst/>
                <a:cxnLst>
                  <a:cxn ang="0">
                    <a:pos x="T0" y="T1"/>
                  </a:cxn>
                  <a:cxn ang="0">
                    <a:pos x="T2" y="T3"/>
                  </a:cxn>
                </a:cxnLst>
                <a:rect l="0" t="0" r="r" b="b"/>
                <a:pathLst>
                  <a:path w="58" h="31">
                    <a:moveTo>
                      <a:pt x="58"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1" name="Freeform 3293"/>
              <p:cNvSpPr>
                <a:spLocks/>
              </p:cNvSpPr>
              <p:nvPr/>
            </p:nvSpPr>
            <p:spPr bwMode="auto">
              <a:xfrm>
                <a:off x="1242765" y="5121777"/>
                <a:ext cx="32387" cy="22859"/>
              </a:xfrm>
              <a:custGeom>
                <a:avLst/>
                <a:gdLst>
                  <a:gd name="T0" fmla="*/ 51 w 51"/>
                  <a:gd name="T1" fmla="*/ 0 h 36"/>
                  <a:gd name="T2" fmla="*/ 0 w 51"/>
                  <a:gd name="T3" fmla="*/ 36 h 36"/>
                </a:gdLst>
                <a:ahLst/>
                <a:cxnLst>
                  <a:cxn ang="0">
                    <a:pos x="T0" y="T1"/>
                  </a:cxn>
                  <a:cxn ang="0">
                    <a:pos x="T2" y="T3"/>
                  </a:cxn>
                </a:cxnLst>
                <a:rect l="0" t="0" r="r" b="b"/>
                <a:pathLst>
                  <a:path w="51" h="36">
                    <a:moveTo>
                      <a:pt x="51" y="0"/>
                    </a:moveTo>
                    <a:lnTo>
                      <a:pt x="0" y="3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2" name="Freeform 3292"/>
              <p:cNvSpPr>
                <a:spLocks/>
              </p:cNvSpPr>
              <p:nvPr/>
            </p:nvSpPr>
            <p:spPr bwMode="auto">
              <a:xfrm>
                <a:off x="1233239" y="4710313"/>
                <a:ext cx="12701" cy="434958"/>
              </a:xfrm>
              <a:custGeom>
                <a:avLst/>
                <a:gdLst>
                  <a:gd name="T0" fmla="*/ 0 w 20"/>
                  <a:gd name="T1" fmla="*/ 0 h 685"/>
                  <a:gd name="T2" fmla="*/ 0 w 20"/>
                  <a:gd name="T3" fmla="*/ 685 h 685"/>
                </a:gdLst>
                <a:ahLst/>
                <a:cxnLst>
                  <a:cxn ang="0">
                    <a:pos x="T0" y="T1"/>
                  </a:cxn>
                  <a:cxn ang="0">
                    <a:pos x="T2" y="T3"/>
                  </a:cxn>
                </a:cxnLst>
                <a:rect l="0" t="0" r="r" b="b"/>
                <a:pathLst>
                  <a:path w="20" h="685">
                    <a:moveTo>
                      <a:pt x="0" y="0"/>
                    </a:moveTo>
                    <a:lnTo>
                      <a:pt x="0" y="685"/>
                    </a:lnTo>
                  </a:path>
                </a:pathLst>
              </a:custGeom>
              <a:noFill/>
              <a:ln w="4254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3" name="Freeform 3291"/>
              <p:cNvSpPr>
                <a:spLocks/>
              </p:cNvSpPr>
              <p:nvPr/>
            </p:nvSpPr>
            <p:spPr bwMode="auto">
              <a:xfrm>
                <a:off x="1239589" y="472364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4" name="Freeform 3290"/>
              <p:cNvSpPr>
                <a:spLocks/>
              </p:cNvSpPr>
              <p:nvPr/>
            </p:nvSpPr>
            <p:spPr bwMode="auto">
              <a:xfrm>
                <a:off x="1188786" y="4717298"/>
                <a:ext cx="24131" cy="12699"/>
              </a:xfrm>
              <a:custGeom>
                <a:avLst/>
                <a:gdLst>
                  <a:gd name="T0" fmla="*/ 38 w 38"/>
                  <a:gd name="T1" fmla="*/ 10 h 20"/>
                  <a:gd name="T2" fmla="*/ 0 w 38"/>
                  <a:gd name="T3" fmla="*/ 0 h 20"/>
                </a:gdLst>
                <a:ahLst/>
                <a:cxnLst>
                  <a:cxn ang="0">
                    <a:pos x="T0" y="T1"/>
                  </a:cxn>
                  <a:cxn ang="0">
                    <a:pos x="T2" y="T3"/>
                  </a:cxn>
                </a:cxnLst>
                <a:rect l="0" t="0" r="r" b="b"/>
                <a:pathLst>
                  <a:path w="38" h="20">
                    <a:moveTo>
                      <a:pt x="38" y="1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5" name="Freeform 3289"/>
              <p:cNvSpPr>
                <a:spLocks/>
              </p:cNvSpPr>
              <p:nvPr/>
            </p:nvSpPr>
            <p:spPr bwMode="auto">
              <a:xfrm>
                <a:off x="1169735" y="4708408"/>
                <a:ext cx="17781" cy="12699"/>
              </a:xfrm>
              <a:custGeom>
                <a:avLst/>
                <a:gdLst>
                  <a:gd name="T0" fmla="*/ 28 w 28"/>
                  <a:gd name="T1" fmla="*/ 11 h 20"/>
                  <a:gd name="T2" fmla="*/ 0 w 28"/>
                  <a:gd name="T3" fmla="*/ 0 h 20"/>
                </a:gdLst>
                <a:ahLst/>
                <a:cxnLst>
                  <a:cxn ang="0">
                    <a:pos x="T0" y="T1"/>
                  </a:cxn>
                  <a:cxn ang="0">
                    <a:pos x="T2" y="T3"/>
                  </a:cxn>
                </a:cxnLst>
                <a:rect l="0" t="0" r="r" b="b"/>
                <a:pathLst>
                  <a:path w="28" h="20">
                    <a:moveTo>
                      <a:pt x="28" y="1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6" name="Freeform 3288"/>
              <p:cNvSpPr>
                <a:spLocks/>
              </p:cNvSpPr>
              <p:nvPr/>
            </p:nvSpPr>
            <p:spPr bwMode="auto">
              <a:xfrm>
                <a:off x="1157035" y="4693804"/>
                <a:ext cx="12701" cy="13969"/>
              </a:xfrm>
              <a:custGeom>
                <a:avLst/>
                <a:gdLst>
                  <a:gd name="T0" fmla="*/ 18 w 20"/>
                  <a:gd name="T1" fmla="*/ 22 h 22"/>
                  <a:gd name="T2" fmla="*/ 0 w 20"/>
                  <a:gd name="T3" fmla="*/ 0 h 22"/>
                </a:gdLst>
                <a:ahLst/>
                <a:cxnLst>
                  <a:cxn ang="0">
                    <a:pos x="T0" y="T1"/>
                  </a:cxn>
                  <a:cxn ang="0">
                    <a:pos x="T2" y="T3"/>
                  </a:cxn>
                </a:cxnLst>
                <a:rect l="0" t="0" r="r" b="b"/>
                <a:pathLst>
                  <a:path w="20" h="22">
                    <a:moveTo>
                      <a:pt x="18"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7" name="Freeform 3287"/>
              <p:cNvSpPr>
                <a:spLocks/>
              </p:cNvSpPr>
              <p:nvPr/>
            </p:nvSpPr>
            <p:spPr bwMode="auto">
              <a:xfrm>
                <a:off x="1146239" y="4679199"/>
                <a:ext cx="12701" cy="13334"/>
              </a:xfrm>
              <a:custGeom>
                <a:avLst/>
                <a:gdLst>
                  <a:gd name="T0" fmla="*/ 18 w 20"/>
                  <a:gd name="T1" fmla="*/ 20 h 21"/>
                  <a:gd name="T2" fmla="*/ 0 w 20"/>
                  <a:gd name="T3" fmla="*/ 0 h 21"/>
                </a:gdLst>
                <a:ahLst/>
                <a:cxnLst>
                  <a:cxn ang="0">
                    <a:pos x="T0" y="T1"/>
                  </a:cxn>
                  <a:cxn ang="0">
                    <a:pos x="T2" y="T3"/>
                  </a:cxn>
                </a:cxnLst>
                <a:rect l="0" t="0" r="r" b="b"/>
                <a:pathLst>
                  <a:path w="20" h="21">
                    <a:moveTo>
                      <a:pt x="18" y="2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8" name="Freeform 3286"/>
              <p:cNvSpPr>
                <a:spLocks/>
              </p:cNvSpPr>
              <p:nvPr/>
            </p:nvSpPr>
            <p:spPr bwMode="auto">
              <a:xfrm>
                <a:off x="1136714" y="4658880"/>
                <a:ext cx="12701" cy="20319"/>
              </a:xfrm>
              <a:custGeom>
                <a:avLst/>
                <a:gdLst>
                  <a:gd name="T0" fmla="*/ 13 w 20"/>
                  <a:gd name="T1" fmla="*/ 32 h 32"/>
                  <a:gd name="T2" fmla="*/ 0 w 20"/>
                  <a:gd name="T3" fmla="*/ 0 h 32"/>
                </a:gdLst>
                <a:ahLst/>
                <a:cxnLst>
                  <a:cxn ang="0">
                    <a:pos x="T0" y="T1"/>
                  </a:cxn>
                  <a:cxn ang="0">
                    <a:pos x="T2" y="T3"/>
                  </a:cxn>
                </a:cxnLst>
                <a:rect l="0" t="0" r="r" b="b"/>
                <a:pathLst>
                  <a:path w="20" h="32">
                    <a:moveTo>
                      <a:pt x="13"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9" name="Freeform 3285"/>
              <p:cNvSpPr>
                <a:spLocks/>
              </p:cNvSpPr>
              <p:nvPr/>
            </p:nvSpPr>
            <p:spPr bwMode="auto">
              <a:xfrm>
                <a:off x="1133538" y="4637926"/>
                <a:ext cx="12701" cy="19684"/>
              </a:xfrm>
              <a:custGeom>
                <a:avLst/>
                <a:gdLst>
                  <a:gd name="T0" fmla="*/ 5 w 20"/>
                  <a:gd name="T1" fmla="*/ 30 h 31"/>
                  <a:gd name="T2" fmla="*/ 0 w 20"/>
                  <a:gd name="T3" fmla="*/ 0 h 31"/>
                </a:gdLst>
                <a:ahLst/>
                <a:cxnLst>
                  <a:cxn ang="0">
                    <a:pos x="T0" y="T1"/>
                  </a:cxn>
                  <a:cxn ang="0">
                    <a:pos x="T2" y="T3"/>
                  </a:cxn>
                </a:cxnLst>
                <a:rect l="0" t="0" r="r" b="b"/>
                <a:pathLst>
                  <a:path w="20" h="31">
                    <a:moveTo>
                      <a:pt x="5" y="3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0" name="Freeform 3284"/>
              <p:cNvSpPr>
                <a:spLocks/>
              </p:cNvSpPr>
              <p:nvPr/>
            </p:nvSpPr>
            <p:spPr bwMode="auto">
              <a:xfrm>
                <a:off x="1127188" y="4617607"/>
                <a:ext cx="12701" cy="20319"/>
              </a:xfrm>
              <a:custGeom>
                <a:avLst/>
                <a:gdLst>
                  <a:gd name="T0" fmla="*/ 10 w 20"/>
                  <a:gd name="T1" fmla="*/ 32 h 32"/>
                  <a:gd name="T2" fmla="*/ 0 w 20"/>
                  <a:gd name="T3" fmla="*/ 0 h 32"/>
                </a:gdLst>
                <a:ahLst/>
                <a:cxnLst>
                  <a:cxn ang="0">
                    <a:pos x="T0" y="T1"/>
                  </a:cxn>
                  <a:cxn ang="0">
                    <a:pos x="T2" y="T3"/>
                  </a:cxn>
                </a:cxnLst>
                <a:rect l="0" t="0" r="r" b="b"/>
                <a:pathLst>
                  <a:path w="20" h="32">
                    <a:moveTo>
                      <a:pt x="10"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1" name="Freeform 3283"/>
              <p:cNvSpPr>
                <a:spLocks/>
              </p:cNvSpPr>
              <p:nvPr/>
            </p:nvSpPr>
            <p:spPr bwMode="auto">
              <a:xfrm>
                <a:off x="1127188" y="461760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2" name="Freeform 3282"/>
              <p:cNvSpPr>
                <a:spLocks/>
              </p:cNvSpPr>
              <p:nvPr/>
            </p:nvSpPr>
            <p:spPr bwMode="auto">
              <a:xfrm>
                <a:off x="1127188" y="4582683"/>
                <a:ext cx="20956" cy="34924"/>
              </a:xfrm>
              <a:custGeom>
                <a:avLst/>
                <a:gdLst>
                  <a:gd name="T0" fmla="*/ 0 w 33"/>
                  <a:gd name="T1" fmla="*/ 55 h 55"/>
                  <a:gd name="T2" fmla="*/ 33 w 33"/>
                  <a:gd name="T3" fmla="*/ 0 h 55"/>
                </a:gdLst>
                <a:ahLst/>
                <a:cxnLst>
                  <a:cxn ang="0">
                    <a:pos x="T0" y="T1"/>
                  </a:cxn>
                  <a:cxn ang="0">
                    <a:pos x="T2" y="T3"/>
                  </a:cxn>
                </a:cxnLst>
                <a:rect l="0" t="0" r="r" b="b"/>
                <a:pathLst>
                  <a:path w="33" h="55">
                    <a:moveTo>
                      <a:pt x="0" y="55"/>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3" name="Freeform 3281"/>
              <p:cNvSpPr>
                <a:spLocks/>
              </p:cNvSpPr>
              <p:nvPr/>
            </p:nvSpPr>
            <p:spPr bwMode="auto">
              <a:xfrm>
                <a:off x="1149414" y="4552204"/>
                <a:ext cx="24131" cy="29209"/>
              </a:xfrm>
              <a:custGeom>
                <a:avLst/>
                <a:gdLst>
                  <a:gd name="T0" fmla="*/ 0 w 38"/>
                  <a:gd name="T1" fmla="*/ 45 h 46"/>
                  <a:gd name="T2" fmla="*/ 38 w 38"/>
                  <a:gd name="T3" fmla="*/ 0 h 46"/>
                </a:gdLst>
                <a:ahLst/>
                <a:cxnLst>
                  <a:cxn ang="0">
                    <a:pos x="T0" y="T1"/>
                  </a:cxn>
                  <a:cxn ang="0">
                    <a:pos x="T2" y="T3"/>
                  </a:cxn>
                </a:cxnLst>
                <a:rect l="0" t="0" r="r" b="b"/>
                <a:pathLst>
                  <a:path w="38" h="46">
                    <a:moveTo>
                      <a:pt x="0" y="45"/>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4" name="Freeform 3280"/>
              <p:cNvSpPr>
                <a:spLocks/>
              </p:cNvSpPr>
              <p:nvPr/>
            </p:nvSpPr>
            <p:spPr bwMode="auto">
              <a:xfrm>
                <a:off x="1172911" y="4522995"/>
                <a:ext cx="19686" cy="29209"/>
              </a:xfrm>
              <a:custGeom>
                <a:avLst/>
                <a:gdLst>
                  <a:gd name="T0" fmla="*/ 0 w 31"/>
                  <a:gd name="T1" fmla="*/ 46 h 46"/>
                  <a:gd name="T2" fmla="*/ 31 w 31"/>
                  <a:gd name="T3" fmla="*/ 0 h 46"/>
                </a:gdLst>
                <a:ahLst/>
                <a:cxnLst>
                  <a:cxn ang="0">
                    <a:pos x="T0" y="T1"/>
                  </a:cxn>
                  <a:cxn ang="0">
                    <a:pos x="T2" y="T3"/>
                  </a:cxn>
                </a:cxnLst>
                <a:rect l="0" t="0" r="r" b="b"/>
                <a:pathLst>
                  <a:path w="31" h="46">
                    <a:moveTo>
                      <a:pt x="0" y="46"/>
                    </a:moveTo>
                    <a:lnTo>
                      <a:pt x="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5" name="Freeform 3279"/>
              <p:cNvSpPr>
                <a:spLocks/>
              </p:cNvSpPr>
              <p:nvPr/>
            </p:nvSpPr>
            <p:spPr bwMode="auto">
              <a:xfrm>
                <a:off x="1193867" y="4498866"/>
                <a:ext cx="24131" cy="22859"/>
              </a:xfrm>
              <a:custGeom>
                <a:avLst/>
                <a:gdLst>
                  <a:gd name="T0" fmla="*/ 0 w 38"/>
                  <a:gd name="T1" fmla="*/ 36 h 36"/>
                  <a:gd name="T2" fmla="*/ 38 w 38"/>
                  <a:gd name="T3" fmla="*/ 0 h 36"/>
                </a:gdLst>
                <a:ahLst/>
                <a:cxnLst>
                  <a:cxn ang="0">
                    <a:pos x="T0" y="T1"/>
                  </a:cxn>
                  <a:cxn ang="0">
                    <a:pos x="T2" y="T3"/>
                  </a:cxn>
                </a:cxnLst>
                <a:rect l="0" t="0" r="r" b="b"/>
                <a:pathLst>
                  <a:path w="38" h="36">
                    <a:moveTo>
                      <a:pt x="0" y="36"/>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6" name="Freeform 3278"/>
              <p:cNvSpPr>
                <a:spLocks/>
              </p:cNvSpPr>
              <p:nvPr/>
            </p:nvSpPr>
            <p:spPr bwMode="auto">
              <a:xfrm>
                <a:off x="1219268" y="4475372"/>
                <a:ext cx="27307" cy="23494"/>
              </a:xfrm>
              <a:custGeom>
                <a:avLst/>
                <a:gdLst>
                  <a:gd name="T0" fmla="*/ 0 w 43"/>
                  <a:gd name="T1" fmla="*/ 36 h 37"/>
                  <a:gd name="T2" fmla="*/ 43 w 43"/>
                  <a:gd name="T3" fmla="*/ 0 h 37"/>
                </a:gdLst>
                <a:ahLst/>
                <a:cxnLst>
                  <a:cxn ang="0">
                    <a:pos x="T0" y="T1"/>
                  </a:cxn>
                  <a:cxn ang="0">
                    <a:pos x="T2" y="T3"/>
                  </a:cxn>
                </a:cxnLst>
                <a:rect l="0" t="0" r="r" b="b"/>
                <a:pathLst>
                  <a:path w="43" h="37">
                    <a:moveTo>
                      <a:pt x="0" y="36"/>
                    </a:moveTo>
                    <a:lnTo>
                      <a:pt x="4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7" name="Freeform 3277"/>
              <p:cNvSpPr>
                <a:spLocks/>
              </p:cNvSpPr>
              <p:nvPr/>
            </p:nvSpPr>
            <p:spPr bwMode="auto">
              <a:xfrm>
                <a:off x="1245940" y="4455688"/>
                <a:ext cx="22861" cy="19684"/>
              </a:xfrm>
              <a:custGeom>
                <a:avLst/>
                <a:gdLst>
                  <a:gd name="T0" fmla="*/ 0 w 36"/>
                  <a:gd name="T1" fmla="*/ 31 h 31"/>
                  <a:gd name="T2" fmla="*/ 36 w 36"/>
                  <a:gd name="T3" fmla="*/ 0 h 31"/>
                </a:gdLst>
                <a:ahLst/>
                <a:cxnLst>
                  <a:cxn ang="0">
                    <a:pos x="T0" y="T1"/>
                  </a:cxn>
                  <a:cxn ang="0">
                    <a:pos x="T2" y="T3"/>
                  </a:cxn>
                </a:cxnLst>
                <a:rect l="0" t="0" r="r" b="b"/>
                <a:pathLst>
                  <a:path w="36" h="31">
                    <a:moveTo>
                      <a:pt x="0" y="31"/>
                    </a:moveTo>
                    <a:lnTo>
                      <a:pt x="3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8" name="Freeform 3276"/>
              <p:cNvSpPr>
                <a:spLocks/>
              </p:cNvSpPr>
              <p:nvPr/>
            </p:nvSpPr>
            <p:spPr bwMode="auto">
              <a:xfrm>
                <a:off x="1270071" y="4439814"/>
                <a:ext cx="27307" cy="13969"/>
              </a:xfrm>
              <a:custGeom>
                <a:avLst/>
                <a:gdLst>
                  <a:gd name="T0" fmla="*/ 0 w 43"/>
                  <a:gd name="T1" fmla="*/ 22 h 22"/>
                  <a:gd name="T2" fmla="*/ 43 w 43"/>
                  <a:gd name="T3" fmla="*/ 0 h 22"/>
                </a:gdLst>
                <a:ahLst/>
                <a:cxnLst>
                  <a:cxn ang="0">
                    <a:pos x="T0" y="T1"/>
                  </a:cxn>
                  <a:cxn ang="0">
                    <a:pos x="T2" y="T3"/>
                  </a:cxn>
                </a:cxnLst>
                <a:rect l="0" t="0" r="r" b="b"/>
                <a:pathLst>
                  <a:path w="43" h="22">
                    <a:moveTo>
                      <a:pt x="0" y="22"/>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9" name="Freeform 3275"/>
              <p:cNvSpPr>
                <a:spLocks/>
              </p:cNvSpPr>
              <p:nvPr/>
            </p:nvSpPr>
            <p:spPr bwMode="auto">
              <a:xfrm>
                <a:off x="1296743" y="4428384"/>
                <a:ext cx="22861" cy="12699"/>
              </a:xfrm>
              <a:custGeom>
                <a:avLst/>
                <a:gdLst>
                  <a:gd name="T0" fmla="*/ 0 w 36"/>
                  <a:gd name="T1" fmla="*/ 15 h 20"/>
                  <a:gd name="T2" fmla="*/ 36 w 36"/>
                  <a:gd name="T3" fmla="*/ 0 h 20"/>
                </a:gdLst>
                <a:ahLst/>
                <a:cxnLst>
                  <a:cxn ang="0">
                    <a:pos x="T0" y="T1"/>
                  </a:cxn>
                  <a:cxn ang="0">
                    <a:pos x="T2" y="T3"/>
                  </a:cxn>
                </a:cxnLst>
                <a:rect l="0" t="0" r="r" b="b"/>
                <a:pathLst>
                  <a:path w="36" h="20">
                    <a:moveTo>
                      <a:pt x="0" y="15"/>
                    </a:moveTo>
                    <a:lnTo>
                      <a:pt x="3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0" name="Freeform 3274"/>
              <p:cNvSpPr>
                <a:spLocks/>
              </p:cNvSpPr>
              <p:nvPr/>
            </p:nvSpPr>
            <p:spPr bwMode="auto">
              <a:xfrm>
                <a:off x="1233239" y="473825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1" name="Freeform 3273"/>
              <p:cNvSpPr>
                <a:spLocks/>
              </p:cNvSpPr>
              <p:nvPr/>
            </p:nvSpPr>
            <p:spPr bwMode="auto">
              <a:xfrm>
                <a:off x="1219268" y="4738252"/>
                <a:ext cx="14606" cy="12699"/>
              </a:xfrm>
              <a:custGeom>
                <a:avLst/>
                <a:gdLst>
                  <a:gd name="T0" fmla="*/ 23 w 23"/>
                  <a:gd name="T1" fmla="*/ 0 h 20"/>
                  <a:gd name="T2" fmla="*/ 0 w 23"/>
                  <a:gd name="T3" fmla="*/ 12 h 20"/>
                </a:gdLst>
                <a:ahLst/>
                <a:cxnLst>
                  <a:cxn ang="0">
                    <a:pos x="T0" y="T1"/>
                  </a:cxn>
                  <a:cxn ang="0">
                    <a:pos x="T2" y="T3"/>
                  </a:cxn>
                </a:cxnLst>
                <a:rect l="0" t="0" r="r" b="b"/>
                <a:pathLst>
                  <a:path w="23" h="20">
                    <a:moveTo>
                      <a:pt x="23" y="0"/>
                    </a:moveTo>
                    <a:lnTo>
                      <a:pt x="0" y="12"/>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2" name="Freeform 3272"/>
              <p:cNvSpPr>
                <a:spLocks/>
              </p:cNvSpPr>
              <p:nvPr/>
            </p:nvSpPr>
            <p:spPr bwMode="auto">
              <a:xfrm>
                <a:off x="1203392" y="4747776"/>
                <a:ext cx="14606" cy="12699"/>
              </a:xfrm>
              <a:custGeom>
                <a:avLst/>
                <a:gdLst>
                  <a:gd name="T0" fmla="*/ 23 w 23"/>
                  <a:gd name="T1" fmla="*/ 0 h 20"/>
                  <a:gd name="T2" fmla="*/ 0 w 23"/>
                  <a:gd name="T3" fmla="*/ 7 h 20"/>
                </a:gdLst>
                <a:ahLst/>
                <a:cxnLst>
                  <a:cxn ang="0">
                    <a:pos x="T0" y="T1"/>
                  </a:cxn>
                  <a:cxn ang="0">
                    <a:pos x="T2" y="T3"/>
                  </a:cxn>
                </a:cxnLst>
                <a:rect l="0" t="0" r="r" b="b"/>
                <a:pathLst>
                  <a:path w="23" h="20">
                    <a:moveTo>
                      <a:pt x="23" y="0"/>
                    </a:moveTo>
                    <a:lnTo>
                      <a:pt x="0" y="7"/>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3" name="Freeform 3271"/>
              <p:cNvSpPr>
                <a:spLocks/>
              </p:cNvSpPr>
              <p:nvPr/>
            </p:nvSpPr>
            <p:spPr bwMode="auto">
              <a:xfrm>
                <a:off x="1197042"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4" name="Freeform 3270"/>
              <p:cNvSpPr>
                <a:spLocks/>
              </p:cNvSpPr>
              <p:nvPr/>
            </p:nvSpPr>
            <p:spPr bwMode="auto">
              <a:xfrm>
                <a:off x="1176086" y="4752856"/>
                <a:ext cx="14606" cy="12699"/>
              </a:xfrm>
              <a:custGeom>
                <a:avLst/>
                <a:gdLst>
                  <a:gd name="T0" fmla="*/ 23 w 23"/>
                  <a:gd name="T1" fmla="*/ 0 h 20"/>
                  <a:gd name="T2" fmla="*/ 0 w 23"/>
                  <a:gd name="T3" fmla="*/ 0 h 20"/>
                </a:gdLst>
                <a:ahLst/>
                <a:cxnLst>
                  <a:cxn ang="0">
                    <a:pos x="T0" y="T1"/>
                  </a:cxn>
                  <a:cxn ang="0">
                    <a:pos x="T2" y="T3"/>
                  </a:cxn>
                </a:cxnLst>
                <a:rect l="0" t="0" r="r" b="b"/>
                <a:pathLst>
                  <a:path w="23" h="20">
                    <a:moveTo>
                      <a:pt x="23"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5" name="Freeform 3269"/>
              <p:cNvSpPr>
                <a:spLocks/>
              </p:cNvSpPr>
              <p:nvPr/>
            </p:nvSpPr>
            <p:spPr bwMode="auto">
              <a:xfrm>
                <a:off x="1169735"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6" name="Freeform 3268"/>
              <p:cNvSpPr>
                <a:spLocks/>
              </p:cNvSpPr>
              <p:nvPr/>
            </p:nvSpPr>
            <p:spPr bwMode="auto">
              <a:xfrm>
                <a:off x="1149414" y="4747776"/>
                <a:ext cx="14606" cy="12699"/>
              </a:xfrm>
              <a:custGeom>
                <a:avLst/>
                <a:gdLst>
                  <a:gd name="T0" fmla="*/ 23 w 23"/>
                  <a:gd name="T1" fmla="*/ 7 h 20"/>
                  <a:gd name="T2" fmla="*/ 0 w 23"/>
                  <a:gd name="T3" fmla="*/ 0 h 20"/>
                </a:gdLst>
                <a:ahLst/>
                <a:cxnLst>
                  <a:cxn ang="0">
                    <a:pos x="T0" y="T1"/>
                  </a:cxn>
                  <a:cxn ang="0">
                    <a:pos x="T2" y="T3"/>
                  </a:cxn>
                </a:cxnLst>
                <a:rect l="0" t="0" r="r" b="b"/>
                <a:pathLst>
                  <a:path w="23" h="20">
                    <a:moveTo>
                      <a:pt x="23" y="7"/>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7" name="Freeform 3267"/>
              <p:cNvSpPr>
                <a:spLocks/>
              </p:cNvSpPr>
              <p:nvPr/>
            </p:nvSpPr>
            <p:spPr bwMode="auto">
              <a:xfrm>
                <a:off x="1127188" y="4735077"/>
                <a:ext cx="20956" cy="12699"/>
              </a:xfrm>
              <a:custGeom>
                <a:avLst/>
                <a:gdLst>
                  <a:gd name="T0" fmla="*/ 33 w 33"/>
                  <a:gd name="T1" fmla="*/ 17 h 20"/>
                  <a:gd name="T2" fmla="*/ 0 w 33"/>
                  <a:gd name="T3" fmla="*/ 0 h 20"/>
                </a:gdLst>
                <a:ahLst/>
                <a:cxnLst>
                  <a:cxn ang="0">
                    <a:pos x="T0" y="T1"/>
                  </a:cxn>
                  <a:cxn ang="0">
                    <a:pos x="T2" y="T3"/>
                  </a:cxn>
                </a:cxnLst>
                <a:rect l="0" t="0" r="r" b="b"/>
                <a:pathLst>
                  <a:path w="33" h="20">
                    <a:moveTo>
                      <a:pt x="33" y="17"/>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8" name="Freeform 3266"/>
              <p:cNvSpPr>
                <a:spLocks/>
              </p:cNvSpPr>
              <p:nvPr/>
            </p:nvSpPr>
            <p:spPr bwMode="auto">
              <a:xfrm>
                <a:off x="1109407" y="4717298"/>
                <a:ext cx="16511" cy="16509"/>
              </a:xfrm>
              <a:custGeom>
                <a:avLst/>
                <a:gdLst>
                  <a:gd name="T0" fmla="*/ 26 w 26"/>
                  <a:gd name="T1" fmla="*/ 25 h 26"/>
                  <a:gd name="T2" fmla="*/ 0 w 26"/>
                  <a:gd name="T3" fmla="*/ 0 h 26"/>
                </a:gdLst>
                <a:ahLst/>
                <a:cxnLst>
                  <a:cxn ang="0">
                    <a:pos x="T0" y="T1"/>
                  </a:cxn>
                  <a:cxn ang="0">
                    <a:pos x="T2" y="T3"/>
                  </a:cxn>
                </a:cxnLst>
                <a:rect l="0" t="0" r="r" b="b"/>
                <a:pathLst>
                  <a:path w="26" h="26">
                    <a:moveTo>
                      <a:pt x="26" y="2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9" name="Freeform 3265"/>
              <p:cNvSpPr>
                <a:spLocks/>
              </p:cNvSpPr>
              <p:nvPr/>
            </p:nvSpPr>
            <p:spPr bwMode="auto">
              <a:xfrm>
                <a:off x="1090356" y="4696978"/>
                <a:ext cx="17781" cy="19684"/>
              </a:xfrm>
              <a:custGeom>
                <a:avLst/>
                <a:gdLst>
                  <a:gd name="T0" fmla="*/ 28 w 28"/>
                  <a:gd name="T1" fmla="*/ 31 h 31"/>
                  <a:gd name="T2" fmla="*/ 0 w 28"/>
                  <a:gd name="T3" fmla="*/ 0 h 31"/>
                </a:gdLst>
                <a:ahLst/>
                <a:cxnLst>
                  <a:cxn ang="0">
                    <a:pos x="T0" y="T1"/>
                  </a:cxn>
                  <a:cxn ang="0">
                    <a:pos x="T2" y="T3"/>
                  </a:cxn>
                </a:cxnLst>
                <a:rect l="0" t="0" r="r" b="b"/>
                <a:pathLst>
                  <a:path w="28" h="31">
                    <a:moveTo>
                      <a:pt x="28" y="3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0" name="Freeform 3264"/>
              <p:cNvSpPr>
                <a:spLocks/>
              </p:cNvSpPr>
              <p:nvPr/>
            </p:nvSpPr>
            <p:spPr bwMode="auto">
              <a:xfrm>
                <a:off x="1082736" y="4673484"/>
                <a:ext cx="12701" cy="22224"/>
              </a:xfrm>
              <a:custGeom>
                <a:avLst/>
                <a:gdLst>
                  <a:gd name="T0" fmla="*/ 13 w 20"/>
                  <a:gd name="T1" fmla="*/ 35 h 35"/>
                  <a:gd name="T2" fmla="*/ 0 w 20"/>
                  <a:gd name="T3" fmla="*/ 0 h 35"/>
                </a:gdLst>
                <a:ahLst/>
                <a:cxnLst>
                  <a:cxn ang="0">
                    <a:pos x="T0" y="T1"/>
                  </a:cxn>
                  <a:cxn ang="0">
                    <a:pos x="T2" y="T3"/>
                  </a:cxn>
                </a:cxnLst>
                <a:rect l="0" t="0" r="r" b="b"/>
                <a:pathLst>
                  <a:path w="20" h="35">
                    <a:moveTo>
                      <a:pt x="13" y="35"/>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1" name="Freeform 3263"/>
              <p:cNvSpPr>
                <a:spLocks/>
              </p:cNvSpPr>
              <p:nvPr/>
            </p:nvSpPr>
            <p:spPr bwMode="auto">
              <a:xfrm>
                <a:off x="1076385" y="4649355"/>
                <a:ext cx="12701" cy="23494"/>
              </a:xfrm>
              <a:custGeom>
                <a:avLst/>
                <a:gdLst>
                  <a:gd name="T0" fmla="*/ 10 w 20"/>
                  <a:gd name="T1" fmla="*/ 37 h 37"/>
                  <a:gd name="T2" fmla="*/ 0 w 20"/>
                  <a:gd name="T3" fmla="*/ 0 h 37"/>
                </a:gdLst>
                <a:ahLst/>
                <a:cxnLst>
                  <a:cxn ang="0">
                    <a:pos x="T0" y="T1"/>
                  </a:cxn>
                  <a:cxn ang="0">
                    <a:pos x="T2" y="T3"/>
                  </a:cxn>
                </a:cxnLst>
                <a:rect l="0" t="0" r="r" b="b"/>
                <a:pathLst>
                  <a:path w="20" h="37">
                    <a:moveTo>
                      <a:pt x="10" y="3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2" name="Freeform 3262"/>
              <p:cNvSpPr>
                <a:spLocks/>
              </p:cNvSpPr>
              <p:nvPr/>
            </p:nvSpPr>
            <p:spPr bwMode="auto">
              <a:xfrm>
                <a:off x="1076385" y="464935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3" name="Freeform 3261"/>
              <p:cNvSpPr>
                <a:spLocks/>
              </p:cNvSpPr>
              <p:nvPr/>
            </p:nvSpPr>
            <p:spPr bwMode="auto">
              <a:xfrm>
                <a:off x="1076385" y="4614432"/>
                <a:ext cx="17781" cy="34924"/>
              </a:xfrm>
              <a:custGeom>
                <a:avLst/>
                <a:gdLst>
                  <a:gd name="T0" fmla="*/ 0 w 28"/>
                  <a:gd name="T1" fmla="*/ 55 h 55"/>
                  <a:gd name="T2" fmla="*/ 28 w 28"/>
                  <a:gd name="T3" fmla="*/ 0 h 55"/>
                </a:gdLst>
                <a:ahLst/>
                <a:cxnLst>
                  <a:cxn ang="0">
                    <a:pos x="T0" y="T1"/>
                  </a:cxn>
                  <a:cxn ang="0">
                    <a:pos x="T2" y="T3"/>
                  </a:cxn>
                </a:cxnLst>
                <a:rect l="0" t="0" r="r" b="b"/>
                <a:pathLst>
                  <a:path w="28" h="55">
                    <a:moveTo>
                      <a:pt x="0" y="5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4" name="Freeform 3260"/>
              <p:cNvSpPr>
                <a:spLocks/>
              </p:cNvSpPr>
              <p:nvPr/>
            </p:nvSpPr>
            <p:spPr bwMode="auto">
              <a:xfrm>
                <a:off x="1093531" y="4582683"/>
                <a:ext cx="16511" cy="31749"/>
              </a:xfrm>
              <a:custGeom>
                <a:avLst/>
                <a:gdLst>
                  <a:gd name="T0" fmla="*/ 0 w 26"/>
                  <a:gd name="T1" fmla="*/ 50 h 50"/>
                  <a:gd name="T2" fmla="*/ 26 w 26"/>
                  <a:gd name="T3" fmla="*/ 0 h 50"/>
                </a:gdLst>
                <a:ahLst/>
                <a:cxnLst>
                  <a:cxn ang="0">
                    <a:pos x="T0" y="T1"/>
                  </a:cxn>
                  <a:cxn ang="0">
                    <a:pos x="T2" y="T3"/>
                  </a:cxn>
                </a:cxnLst>
                <a:rect l="0" t="0" r="r" b="b"/>
                <a:pathLst>
                  <a:path w="26" h="50">
                    <a:moveTo>
                      <a:pt x="0" y="5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5" name="Freeform 3259"/>
              <p:cNvSpPr>
                <a:spLocks/>
              </p:cNvSpPr>
              <p:nvPr/>
            </p:nvSpPr>
            <p:spPr bwMode="auto">
              <a:xfrm>
                <a:off x="1112582" y="4552204"/>
                <a:ext cx="17781" cy="29209"/>
              </a:xfrm>
              <a:custGeom>
                <a:avLst/>
                <a:gdLst>
                  <a:gd name="T0" fmla="*/ 0 w 28"/>
                  <a:gd name="T1" fmla="*/ 45 h 46"/>
                  <a:gd name="T2" fmla="*/ 28 w 28"/>
                  <a:gd name="T3" fmla="*/ 0 h 46"/>
                </a:gdLst>
                <a:ahLst/>
                <a:cxnLst>
                  <a:cxn ang="0">
                    <a:pos x="T0" y="T1"/>
                  </a:cxn>
                  <a:cxn ang="0">
                    <a:pos x="T2" y="T3"/>
                  </a:cxn>
                </a:cxnLst>
                <a:rect l="0" t="0" r="r" b="b"/>
                <a:pathLst>
                  <a:path w="28" h="46">
                    <a:moveTo>
                      <a:pt x="0" y="4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6" name="Freeform 3258"/>
              <p:cNvSpPr>
                <a:spLocks/>
              </p:cNvSpPr>
              <p:nvPr/>
            </p:nvSpPr>
            <p:spPr bwMode="auto">
              <a:xfrm>
                <a:off x="1130363" y="4528710"/>
                <a:ext cx="17781" cy="22859"/>
              </a:xfrm>
              <a:custGeom>
                <a:avLst/>
                <a:gdLst>
                  <a:gd name="T0" fmla="*/ 0 w 28"/>
                  <a:gd name="T1" fmla="*/ 36 h 36"/>
                  <a:gd name="T2" fmla="*/ 28 w 28"/>
                  <a:gd name="T3" fmla="*/ 0 h 36"/>
                </a:gdLst>
                <a:ahLst/>
                <a:cxnLst>
                  <a:cxn ang="0">
                    <a:pos x="T0" y="T1"/>
                  </a:cxn>
                  <a:cxn ang="0">
                    <a:pos x="T2" y="T3"/>
                  </a:cxn>
                </a:cxnLst>
                <a:rect l="0" t="0" r="r" b="b"/>
                <a:pathLst>
                  <a:path w="28" h="36">
                    <a:moveTo>
                      <a:pt x="0" y="36"/>
                    </a:moveTo>
                    <a:lnTo>
                      <a:pt x="28"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7" name="Freeform 3257"/>
              <p:cNvSpPr>
                <a:spLocks/>
              </p:cNvSpPr>
              <p:nvPr/>
            </p:nvSpPr>
            <p:spPr bwMode="auto">
              <a:xfrm>
                <a:off x="1149414" y="4507756"/>
                <a:ext cx="20956" cy="19684"/>
              </a:xfrm>
              <a:custGeom>
                <a:avLst/>
                <a:gdLst>
                  <a:gd name="T0" fmla="*/ 0 w 33"/>
                  <a:gd name="T1" fmla="*/ 30 h 31"/>
                  <a:gd name="T2" fmla="*/ 33 w 33"/>
                  <a:gd name="T3" fmla="*/ 0 h 31"/>
                </a:gdLst>
                <a:ahLst/>
                <a:cxnLst>
                  <a:cxn ang="0">
                    <a:pos x="T0" y="T1"/>
                  </a:cxn>
                  <a:cxn ang="0">
                    <a:pos x="T2" y="T3"/>
                  </a:cxn>
                </a:cxnLst>
                <a:rect l="0" t="0" r="r" b="b"/>
                <a:pathLst>
                  <a:path w="33" h="31">
                    <a:moveTo>
                      <a:pt x="0" y="30"/>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8" name="Freeform 3256"/>
              <p:cNvSpPr>
                <a:spLocks/>
              </p:cNvSpPr>
              <p:nvPr/>
            </p:nvSpPr>
            <p:spPr bwMode="auto">
              <a:xfrm>
                <a:off x="1169735" y="4487437"/>
                <a:ext cx="20956" cy="19684"/>
              </a:xfrm>
              <a:custGeom>
                <a:avLst/>
                <a:gdLst>
                  <a:gd name="T0" fmla="*/ 0 w 33"/>
                  <a:gd name="T1" fmla="*/ 31 h 31"/>
                  <a:gd name="T2" fmla="*/ 33 w 33"/>
                  <a:gd name="T3" fmla="*/ 0 h 31"/>
                </a:gdLst>
                <a:ahLst/>
                <a:cxnLst>
                  <a:cxn ang="0">
                    <a:pos x="T0" y="T1"/>
                  </a:cxn>
                  <a:cxn ang="0">
                    <a:pos x="T2" y="T3"/>
                  </a:cxn>
                </a:cxnLst>
                <a:rect l="0" t="0" r="r" b="b"/>
                <a:pathLst>
                  <a:path w="33" h="31">
                    <a:moveTo>
                      <a:pt x="0" y="31"/>
                    </a:moveTo>
                    <a:lnTo>
                      <a:pt x="33"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9" name="Freeform 3255"/>
              <p:cNvSpPr>
                <a:spLocks/>
              </p:cNvSpPr>
              <p:nvPr/>
            </p:nvSpPr>
            <p:spPr bwMode="auto">
              <a:xfrm>
                <a:off x="1191962" y="4446163"/>
                <a:ext cx="48263" cy="41273"/>
              </a:xfrm>
              <a:custGeom>
                <a:avLst/>
                <a:gdLst>
                  <a:gd name="T0" fmla="*/ 0 w 76"/>
                  <a:gd name="T1" fmla="*/ 65 h 65"/>
                  <a:gd name="T2" fmla="*/ 76 w 76"/>
                  <a:gd name="T3" fmla="*/ 0 h 65"/>
                </a:gdLst>
                <a:ahLst/>
                <a:cxnLst>
                  <a:cxn ang="0">
                    <a:pos x="T0" y="T1"/>
                  </a:cxn>
                  <a:cxn ang="0">
                    <a:pos x="T2" y="T3"/>
                  </a:cxn>
                </a:cxnLst>
                <a:rect l="0" t="0" r="r" b="b"/>
                <a:pathLst>
                  <a:path w="76" h="65">
                    <a:moveTo>
                      <a:pt x="0" y="65"/>
                    </a:moveTo>
                    <a:lnTo>
                      <a:pt x="7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0" name="Freeform 3254"/>
              <p:cNvSpPr>
                <a:spLocks/>
              </p:cNvSpPr>
              <p:nvPr/>
            </p:nvSpPr>
            <p:spPr bwMode="auto">
              <a:xfrm>
                <a:off x="4572891" y="47446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1" name="Freeform 3253"/>
              <p:cNvSpPr>
                <a:spLocks/>
              </p:cNvSpPr>
              <p:nvPr/>
            </p:nvSpPr>
            <p:spPr bwMode="auto">
              <a:xfrm>
                <a:off x="4572891" y="4744602"/>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2" name="Freeform 3252"/>
              <p:cNvSpPr>
                <a:spLocks/>
              </p:cNvSpPr>
              <p:nvPr/>
            </p:nvSpPr>
            <p:spPr bwMode="auto">
              <a:xfrm>
                <a:off x="4600832" y="4738252"/>
                <a:ext cx="23496" cy="12699"/>
              </a:xfrm>
              <a:custGeom>
                <a:avLst/>
                <a:gdLst>
                  <a:gd name="T0" fmla="*/ 0 w 37"/>
                  <a:gd name="T1" fmla="*/ 7 h 20"/>
                  <a:gd name="T2" fmla="*/ 37 w 37"/>
                  <a:gd name="T3" fmla="*/ 0 h 20"/>
                </a:gdLst>
                <a:ahLst/>
                <a:cxnLst>
                  <a:cxn ang="0">
                    <a:pos x="T0" y="T1"/>
                  </a:cxn>
                  <a:cxn ang="0">
                    <a:pos x="T2" y="T3"/>
                  </a:cxn>
                </a:cxnLst>
                <a:rect l="0" t="0" r="r" b="b"/>
                <a:pathLst>
                  <a:path w="37" h="20">
                    <a:moveTo>
                      <a:pt x="0" y="7"/>
                    </a:moveTo>
                    <a:lnTo>
                      <a:pt x="37"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3" name="Freeform 3251"/>
              <p:cNvSpPr>
                <a:spLocks/>
              </p:cNvSpPr>
              <p:nvPr/>
            </p:nvSpPr>
            <p:spPr bwMode="auto">
              <a:xfrm>
                <a:off x="4624964" y="4729362"/>
                <a:ext cx="16511" cy="12699"/>
              </a:xfrm>
              <a:custGeom>
                <a:avLst/>
                <a:gdLst>
                  <a:gd name="T0" fmla="*/ 0 w 26"/>
                  <a:gd name="T1" fmla="*/ 11 h 20"/>
                  <a:gd name="T2" fmla="*/ 26 w 26"/>
                  <a:gd name="T3" fmla="*/ 0 h 20"/>
                </a:gdLst>
                <a:ahLst/>
                <a:cxnLst>
                  <a:cxn ang="0">
                    <a:pos x="T0" y="T1"/>
                  </a:cxn>
                  <a:cxn ang="0">
                    <a:pos x="T2" y="T3"/>
                  </a:cxn>
                </a:cxnLst>
                <a:rect l="0" t="0" r="r" b="b"/>
                <a:pathLst>
                  <a:path w="26" h="20">
                    <a:moveTo>
                      <a:pt x="0" y="11"/>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4" name="Freeform 3250"/>
              <p:cNvSpPr>
                <a:spLocks/>
              </p:cNvSpPr>
              <p:nvPr/>
            </p:nvSpPr>
            <p:spPr bwMode="auto">
              <a:xfrm>
                <a:off x="4642745" y="4714758"/>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5" name="Freeform 3249"/>
              <p:cNvSpPr>
                <a:spLocks/>
              </p:cNvSpPr>
              <p:nvPr/>
            </p:nvSpPr>
            <p:spPr bwMode="auto">
              <a:xfrm>
                <a:off x="4655445" y="4696978"/>
                <a:ext cx="12701" cy="17144"/>
              </a:xfrm>
              <a:custGeom>
                <a:avLst/>
                <a:gdLst>
                  <a:gd name="T0" fmla="*/ 0 w 20"/>
                  <a:gd name="T1" fmla="*/ 27 h 27"/>
                  <a:gd name="T2" fmla="*/ 16 w 20"/>
                  <a:gd name="T3" fmla="*/ 0 h 27"/>
                </a:gdLst>
                <a:ahLst/>
                <a:cxnLst>
                  <a:cxn ang="0">
                    <a:pos x="T0" y="T1"/>
                  </a:cxn>
                  <a:cxn ang="0">
                    <a:pos x="T2" y="T3"/>
                  </a:cxn>
                </a:cxnLst>
                <a:rect l="0" t="0" r="r" b="b"/>
                <a:pathLst>
                  <a:path w="20" h="27">
                    <a:moveTo>
                      <a:pt x="0" y="27"/>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6" name="Freeform 3248"/>
              <p:cNvSpPr>
                <a:spLocks/>
              </p:cNvSpPr>
              <p:nvPr/>
            </p:nvSpPr>
            <p:spPr bwMode="auto">
              <a:xfrm>
                <a:off x="4667511" y="4679199"/>
                <a:ext cx="12701" cy="16509"/>
              </a:xfrm>
              <a:custGeom>
                <a:avLst/>
                <a:gdLst>
                  <a:gd name="T0" fmla="*/ 0 w 20"/>
                  <a:gd name="T1" fmla="*/ 25 h 26"/>
                  <a:gd name="T2" fmla="*/ 12 w 20"/>
                  <a:gd name="T3" fmla="*/ 0 h 26"/>
                </a:gdLst>
                <a:ahLst/>
                <a:cxnLst>
                  <a:cxn ang="0">
                    <a:pos x="T0" y="T1"/>
                  </a:cxn>
                  <a:cxn ang="0">
                    <a:pos x="T2" y="T3"/>
                  </a:cxn>
                </a:cxnLst>
                <a:rect l="0" t="0" r="r" b="b"/>
                <a:pathLst>
                  <a:path w="20" h="26">
                    <a:moveTo>
                      <a:pt x="0" y="25"/>
                    </a:moveTo>
                    <a:lnTo>
                      <a:pt x="12"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7" name="Freeform 3247"/>
              <p:cNvSpPr>
                <a:spLocks/>
              </p:cNvSpPr>
              <p:nvPr/>
            </p:nvSpPr>
            <p:spPr bwMode="auto">
              <a:xfrm>
                <a:off x="4675767" y="4658880"/>
                <a:ext cx="12701" cy="20319"/>
              </a:xfrm>
              <a:custGeom>
                <a:avLst/>
                <a:gdLst>
                  <a:gd name="T0" fmla="*/ 0 w 20"/>
                  <a:gd name="T1" fmla="*/ 32 h 32"/>
                  <a:gd name="T2" fmla="*/ 5 w 20"/>
                  <a:gd name="T3" fmla="*/ 0 h 32"/>
                </a:gdLst>
                <a:ahLst/>
                <a:cxnLst>
                  <a:cxn ang="0">
                    <a:pos x="T0" y="T1"/>
                  </a:cxn>
                  <a:cxn ang="0">
                    <a:pos x="T2" y="T3"/>
                  </a:cxn>
                </a:cxnLst>
                <a:rect l="0" t="0" r="r" b="b"/>
                <a:pathLst>
                  <a:path w="20" h="32">
                    <a:moveTo>
                      <a:pt x="0" y="32"/>
                    </a:moveTo>
                    <a:lnTo>
                      <a:pt x="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8" name="Freeform 3246"/>
              <p:cNvSpPr>
                <a:spLocks/>
              </p:cNvSpPr>
              <p:nvPr/>
            </p:nvSpPr>
            <p:spPr bwMode="auto">
              <a:xfrm>
                <a:off x="4678942" y="4634751"/>
                <a:ext cx="12701" cy="22859"/>
              </a:xfrm>
              <a:custGeom>
                <a:avLst/>
                <a:gdLst>
                  <a:gd name="T0" fmla="*/ 0 w 20"/>
                  <a:gd name="T1" fmla="*/ 35 h 36"/>
                  <a:gd name="T2" fmla="*/ 10 w 20"/>
                  <a:gd name="T3" fmla="*/ 0 h 36"/>
                </a:gdLst>
                <a:ahLst/>
                <a:cxnLst>
                  <a:cxn ang="0">
                    <a:pos x="T0" y="T1"/>
                  </a:cxn>
                  <a:cxn ang="0">
                    <a:pos x="T2" y="T3"/>
                  </a:cxn>
                </a:cxnLst>
                <a:rect l="0" t="0" r="r" b="b"/>
                <a:pathLst>
                  <a:path w="20" h="36">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9" name="Freeform 3245"/>
              <p:cNvSpPr>
                <a:spLocks/>
              </p:cNvSpPr>
              <p:nvPr/>
            </p:nvSpPr>
            <p:spPr bwMode="auto">
              <a:xfrm>
                <a:off x="4685292" y="463475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0" name="Freeform 3244"/>
              <p:cNvSpPr>
                <a:spLocks/>
              </p:cNvSpPr>
              <p:nvPr/>
            </p:nvSpPr>
            <p:spPr bwMode="auto">
              <a:xfrm>
                <a:off x="4664336" y="4602367"/>
                <a:ext cx="20321" cy="32384"/>
              </a:xfrm>
              <a:custGeom>
                <a:avLst/>
                <a:gdLst>
                  <a:gd name="T0" fmla="*/ 32 w 32"/>
                  <a:gd name="T1" fmla="*/ 51 h 51"/>
                  <a:gd name="T2" fmla="*/ 0 w 32"/>
                  <a:gd name="T3" fmla="*/ 0 h 51"/>
                </a:gdLst>
                <a:ahLst/>
                <a:cxnLst>
                  <a:cxn ang="0">
                    <a:pos x="T0" y="T1"/>
                  </a:cxn>
                  <a:cxn ang="0">
                    <a:pos x="T2" y="T3"/>
                  </a:cxn>
                </a:cxnLst>
                <a:rect l="0" t="0" r="r" b="b"/>
                <a:pathLst>
                  <a:path w="32" h="51">
                    <a:moveTo>
                      <a:pt x="32" y="5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1" name="Freeform 3243"/>
              <p:cNvSpPr>
                <a:spLocks/>
              </p:cNvSpPr>
              <p:nvPr/>
            </p:nvSpPr>
            <p:spPr bwMode="auto">
              <a:xfrm>
                <a:off x="4639570" y="4569983"/>
                <a:ext cx="22861" cy="31749"/>
              </a:xfrm>
              <a:custGeom>
                <a:avLst/>
                <a:gdLst>
                  <a:gd name="T0" fmla="*/ 36 w 36"/>
                  <a:gd name="T1" fmla="*/ 50 h 50"/>
                  <a:gd name="T2" fmla="*/ 0 w 36"/>
                  <a:gd name="T3" fmla="*/ 0 h 50"/>
                </a:gdLst>
                <a:ahLst/>
                <a:cxnLst>
                  <a:cxn ang="0">
                    <a:pos x="T0" y="T1"/>
                  </a:cxn>
                  <a:cxn ang="0">
                    <a:pos x="T2" y="T3"/>
                  </a:cxn>
                </a:cxnLst>
                <a:rect l="0" t="0" r="r" b="b"/>
                <a:pathLst>
                  <a:path w="36" h="50">
                    <a:moveTo>
                      <a:pt x="36"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2" name="Freeform 3242"/>
              <p:cNvSpPr>
                <a:spLocks/>
              </p:cNvSpPr>
              <p:nvPr/>
            </p:nvSpPr>
            <p:spPr bwMode="auto">
              <a:xfrm>
                <a:off x="4618613" y="4543314"/>
                <a:ext cx="19686" cy="25399"/>
              </a:xfrm>
              <a:custGeom>
                <a:avLst/>
                <a:gdLst>
                  <a:gd name="T0" fmla="*/ 31 w 31"/>
                  <a:gd name="T1" fmla="*/ 40 h 40"/>
                  <a:gd name="T2" fmla="*/ 0 w 31"/>
                  <a:gd name="T3" fmla="*/ 0 h 40"/>
                </a:gdLst>
                <a:ahLst/>
                <a:cxnLst>
                  <a:cxn ang="0">
                    <a:pos x="T0" y="T1"/>
                  </a:cxn>
                  <a:cxn ang="0">
                    <a:pos x="T2" y="T3"/>
                  </a:cxn>
                </a:cxnLst>
                <a:rect l="0" t="0" r="r" b="b"/>
                <a:pathLst>
                  <a:path w="31" h="40">
                    <a:moveTo>
                      <a:pt x="31"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3" name="Freeform 3241"/>
              <p:cNvSpPr>
                <a:spLocks/>
              </p:cNvSpPr>
              <p:nvPr/>
            </p:nvSpPr>
            <p:spPr bwMode="auto">
              <a:xfrm>
                <a:off x="4594482" y="4516646"/>
                <a:ext cx="23496" cy="26669"/>
              </a:xfrm>
              <a:custGeom>
                <a:avLst/>
                <a:gdLst>
                  <a:gd name="T0" fmla="*/ 37 w 37"/>
                  <a:gd name="T1" fmla="*/ 41 h 42"/>
                  <a:gd name="T2" fmla="*/ 0 w 37"/>
                  <a:gd name="T3" fmla="*/ 0 h 42"/>
                </a:gdLst>
                <a:ahLst/>
                <a:cxnLst>
                  <a:cxn ang="0">
                    <a:pos x="T0" y="T1"/>
                  </a:cxn>
                  <a:cxn ang="0">
                    <a:pos x="T2" y="T3"/>
                  </a:cxn>
                </a:cxnLst>
                <a:rect l="0" t="0" r="r" b="b"/>
                <a:pathLst>
                  <a:path w="37" h="42">
                    <a:moveTo>
                      <a:pt x="37" y="4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4" name="Freeform 3240"/>
              <p:cNvSpPr>
                <a:spLocks/>
              </p:cNvSpPr>
              <p:nvPr/>
            </p:nvSpPr>
            <p:spPr bwMode="auto">
              <a:xfrm>
                <a:off x="4566540" y="4496961"/>
                <a:ext cx="26036" cy="19684"/>
              </a:xfrm>
              <a:custGeom>
                <a:avLst/>
                <a:gdLst>
                  <a:gd name="T0" fmla="*/ 41 w 41"/>
                  <a:gd name="T1" fmla="*/ 31 h 31"/>
                  <a:gd name="T2" fmla="*/ 0 w 41"/>
                  <a:gd name="T3" fmla="*/ 0 h 31"/>
                </a:gdLst>
                <a:ahLst/>
                <a:cxnLst>
                  <a:cxn ang="0">
                    <a:pos x="T0" y="T1"/>
                  </a:cxn>
                  <a:cxn ang="0">
                    <a:pos x="T2" y="T3"/>
                  </a:cxn>
                </a:cxnLst>
                <a:rect l="0" t="0" r="r" b="b"/>
                <a:pathLst>
                  <a:path w="41" h="31">
                    <a:moveTo>
                      <a:pt x="41"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5" name="Freeform 3239"/>
              <p:cNvSpPr>
                <a:spLocks/>
              </p:cNvSpPr>
              <p:nvPr/>
            </p:nvSpPr>
            <p:spPr bwMode="auto">
              <a:xfrm>
                <a:off x="4542409" y="4475372"/>
                <a:ext cx="22861" cy="20319"/>
              </a:xfrm>
              <a:custGeom>
                <a:avLst/>
                <a:gdLst>
                  <a:gd name="T0" fmla="*/ 36 w 36"/>
                  <a:gd name="T1" fmla="*/ 31 h 32"/>
                  <a:gd name="T2" fmla="*/ 0 w 36"/>
                  <a:gd name="T3" fmla="*/ 0 h 32"/>
                </a:gdLst>
                <a:ahLst/>
                <a:cxnLst>
                  <a:cxn ang="0">
                    <a:pos x="T0" y="T1"/>
                  </a:cxn>
                  <a:cxn ang="0">
                    <a:pos x="T2" y="T3"/>
                  </a:cxn>
                </a:cxnLst>
                <a:rect l="0" t="0" r="r" b="b"/>
                <a:pathLst>
                  <a:path w="36" h="32">
                    <a:moveTo>
                      <a:pt x="36"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6" name="Freeform 3238"/>
              <p:cNvSpPr>
                <a:spLocks/>
              </p:cNvSpPr>
              <p:nvPr/>
            </p:nvSpPr>
            <p:spPr bwMode="auto">
              <a:xfrm>
                <a:off x="4515738" y="4460768"/>
                <a:ext cx="26036" cy="13334"/>
              </a:xfrm>
              <a:custGeom>
                <a:avLst/>
                <a:gdLst>
                  <a:gd name="T0" fmla="*/ 41 w 41"/>
                  <a:gd name="T1" fmla="*/ 21 h 21"/>
                  <a:gd name="T2" fmla="*/ 0 w 41"/>
                  <a:gd name="T3" fmla="*/ 0 h 21"/>
                </a:gdLst>
                <a:ahLst/>
                <a:cxnLst>
                  <a:cxn ang="0">
                    <a:pos x="T0" y="T1"/>
                  </a:cxn>
                  <a:cxn ang="0">
                    <a:pos x="T2" y="T3"/>
                  </a:cxn>
                </a:cxnLst>
                <a:rect l="0" t="0" r="r" b="b"/>
                <a:pathLst>
                  <a:path w="41" h="21">
                    <a:moveTo>
                      <a:pt x="41"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7" name="Freeform 3237"/>
              <p:cNvSpPr>
                <a:spLocks/>
              </p:cNvSpPr>
              <p:nvPr/>
            </p:nvSpPr>
            <p:spPr bwMode="auto">
              <a:xfrm>
                <a:off x="4491606" y="4446163"/>
                <a:ext cx="22861" cy="13969"/>
              </a:xfrm>
              <a:custGeom>
                <a:avLst/>
                <a:gdLst>
                  <a:gd name="T0" fmla="*/ 36 w 36"/>
                  <a:gd name="T1" fmla="*/ 22 h 22"/>
                  <a:gd name="T2" fmla="*/ 0 w 36"/>
                  <a:gd name="T3" fmla="*/ 0 h 22"/>
                </a:gdLst>
                <a:ahLst/>
                <a:cxnLst>
                  <a:cxn ang="0">
                    <a:pos x="T0" y="T1"/>
                  </a:cxn>
                  <a:cxn ang="0">
                    <a:pos x="T2" y="T3"/>
                  </a:cxn>
                </a:cxnLst>
                <a:rect l="0" t="0" r="r" b="b"/>
                <a:pathLst>
                  <a:path w="36" h="22">
                    <a:moveTo>
                      <a:pt x="36"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8" name="Freeform 3236"/>
              <p:cNvSpPr>
                <a:spLocks/>
              </p:cNvSpPr>
              <p:nvPr/>
            </p:nvSpPr>
            <p:spPr bwMode="auto">
              <a:xfrm>
                <a:off x="4579241" y="475857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9" name="Freeform 3235"/>
              <p:cNvSpPr>
                <a:spLocks/>
              </p:cNvSpPr>
              <p:nvPr/>
            </p:nvSpPr>
            <p:spPr bwMode="auto">
              <a:xfrm>
                <a:off x="4579241" y="4758571"/>
                <a:ext cx="13336" cy="12699"/>
              </a:xfrm>
              <a:custGeom>
                <a:avLst/>
                <a:gdLst>
                  <a:gd name="T0" fmla="*/ 0 w 21"/>
                  <a:gd name="T1" fmla="*/ 0 h 20"/>
                  <a:gd name="T2" fmla="*/ 21 w 21"/>
                  <a:gd name="T3" fmla="*/ 11 h 20"/>
                </a:gdLst>
                <a:ahLst/>
                <a:cxnLst>
                  <a:cxn ang="0">
                    <a:pos x="T0" y="T1"/>
                  </a:cxn>
                  <a:cxn ang="0">
                    <a:pos x="T2" y="T3"/>
                  </a:cxn>
                </a:cxnLst>
                <a:rect l="0" t="0" r="r" b="b"/>
                <a:pathLst>
                  <a:path w="21" h="20">
                    <a:moveTo>
                      <a:pt x="0" y="0"/>
                    </a:moveTo>
                    <a:lnTo>
                      <a:pt x="21" y="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0" name="Freeform 3234"/>
              <p:cNvSpPr>
                <a:spLocks/>
              </p:cNvSpPr>
              <p:nvPr/>
            </p:nvSpPr>
            <p:spPr bwMode="auto">
              <a:xfrm>
                <a:off x="4594482" y="4767461"/>
                <a:ext cx="13971" cy="12699"/>
              </a:xfrm>
              <a:custGeom>
                <a:avLst/>
                <a:gdLst>
                  <a:gd name="T0" fmla="*/ 0 w 22"/>
                  <a:gd name="T1" fmla="*/ 0 h 20"/>
                  <a:gd name="T2" fmla="*/ 22 w 22"/>
                  <a:gd name="T3" fmla="*/ 5 h 20"/>
                </a:gdLst>
                <a:ahLst/>
                <a:cxnLst>
                  <a:cxn ang="0">
                    <a:pos x="T0" y="T1"/>
                  </a:cxn>
                  <a:cxn ang="0">
                    <a:pos x="T2" y="T3"/>
                  </a:cxn>
                </a:cxnLst>
                <a:rect l="0" t="0" r="r" b="b"/>
                <a:pathLst>
                  <a:path w="22" h="20">
                    <a:moveTo>
                      <a:pt x="0" y="0"/>
                    </a:moveTo>
                    <a:lnTo>
                      <a:pt x="22"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1" name="Freeform 3233"/>
              <p:cNvSpPr>
                <a:spLocks/>
              </p:cNvSpPr>
              <p:nvPr/>
            </p:nvSpPr>
            <p:spPr bwMode="auto">
              <a:xfrm>
                <a:off x="4609088" y="4770635"/>
                <a:ext cx="12701" cy="12699"/>
              </a:xfrm>
              <a:custGeom>
                <a:avLst/>
                <a:gdLst>
                  <a:gd name="T0" fmla="*/ 0 w 20"/>
                  <a:gd name="T1" fmla="*/ 0 h 20"/>
                  <a:gd name="T2" fmla="*/ 16 w 20"/>
                  <a:gd name="T3" fmla="*/ 5 h 20"/>
                </a:gdLst>
                <a:ahLst/>
                <a:cxnLst>
                  <a:cxn ang="0">
                    <a:pos x="T0" y="T1"/>
                  </a:cxn>
                  <a:cxn ang="0">
                    <a:pos x="T2" y="T3"/>
                  </a:cxn>
                </a:cxnLst>
                <a:rect l="0" t="0" r="r" b="b"/>
                <a:pathLst>
                  <a:path w="20" h="20">
                    <a:moveTo>
                      <a:pt x="0" y="0"/>
                    </a:moveTo>
                    <a:lnTo>
                      <a:pt x="16"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2" name="Freeform 3232"/>
              <p:cNvSpPr>
                <a:spLocks/>
              </p:cNvSpPr>
              <p:nvPr/>
            </p:nvSpPr>
            <p:spPr bwMode="auto">
              <a:xfrm>
                <a:off x="4628139" y="4759841"/>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1333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3" name="Freeform 3231"/>
              <p:cNvSpPr>
                <a:spLocks/>
              </p:cNvSpPr>
              <p:nvPr/>
            </p:nvSpPr>
            <p:spPr bwMode="auto">
              <a:xfrm>
                <a:off x="4636394" y="4770635"/>
                <a:ext cx="12701" cy="12699"/>
              </a:xfrm>
              <a:custGeom>
                <a:avLst/>
                <a:gdLst>
                  <a:gd name="T0" fmla="*/ 0 w 20"/>
                  <a:gd name="T1" fmla="*/ 5 h 20"/>
                  <a:gd name="T2" fmla="*/ 16 w 20"/>
                  <a:gd name="T3" fmla="*/ 0 h 20"/>
                </a:gdLst>
                <a:ahLst/>
                <a:cxnLst>
                  <a:cxn ang="0">
                    <a:pos x="T0" y="T1"/>
                  </a:cxn>
                  <a:cxn ang="0">
                    <a:pos x="T2" y="T3"/>
                  </a:cxn>
                </a:cxnLst>
                <a:rect l="0" t="0" r="r" b="b"/>
                <a:pathLst>
                  <a:path w="20" h="20">
                    <a:moveTo>
                      <a:pt x="0" y="5"/>
                    </a:moveTo>
                    <a:lnTo>
                      <a:pt x="1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4" name="Freeform 3230"/>
              <p:cNvSpPr>
                <a:spLocks/>
              </p:cNvSpPr>
              <p:nvPr/>
            </p:nvSpPr>
            <p:spPr bwMode="auto">
              <a:xfrm>
                <a:off x="4649095" y="4767461"/>
                <a:ext cx="13336" cy="12699"/>
              </a:xfrm>
              <a:custGeom>
                <a:avLst/>
                <a:gdLst>
                  <a:gd name="T0" fmla="*/ 0 w 21"/>
                  <a:gd name="T1" fmla="*/ 5 h 20"/>
                  <a:gd name="T2" fmla="*/ 21 w 21"/>
                  <a:gd name="T3" fmla="*/ 0 h 20"/>
                </a:gdLst>
                <a:ahLst/>
                <a:cxnLst>
                  <a:cxn ang="0">
                    <a:pos x="T0" y="T1"/>
                  </a:cxn>
                  <a:cxn ang="0">
                    <a:pos x="T2" y="T3"/>
                  </a:cxn>
                </a:cxnLst>
                <a:rect l="0" t="0" r="r" b="b"/>
                <a:pathLst>
                  <a:path w="21" h="20">
                    <a:moveTo>
                      <a:pt x="0" y="5"/>
                    </a:moveTo>
                    <a:lnTo>
                      <a:pt x="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5" name="Freeform 3229"/>
              <p:cNvSpPr>
                <a:spLocks/>
              </p:cNvSpPr>
              <p:nvPr/>
            </p:nvSpPr>
            <p:spPr bwMode="auto">
              <a:xfrm>
                <a:off x="4664336" y="4756031"/>
                <a:ext cx="20321" cy="12699"/>
              </a:xfrm>
              <a:custGeom>
                <a:avLst/>
                <a:gdLst>
                  <a:gd name="T0" fmla="*/ 0 w 32"/>
                  <a:gd name="T1" fmla="*/ 16 h 20"/>
                  <a:gd name="T2" fmla="*/ 32 w 32"/>
                  <a:gd name="T3" fmla="*/ 0 h 20"/>
                </a:gdLst>
                <a:ahLst/>
                <a:cxnLst>
                  <a:cxn ang="0">
                    <a:pos x="T0" y="T1"/>
                  </a:cxn>
                  <a:cxn ang="0">
                    <a:pos x="T2" y="T3"/>
                  </a:cxn>
                </a:cxnLst>
                <a:rect l="0" t="0" r="r" b="b"/>
                <a:pathLst>
                  <a:path w="32" h="20">
                    <a:moveTo>
                      <a:pt x="0" y="16"/>
                    </a:moveTo>
                    <a:lnTo>
                      <a:pt x="32"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6" name="Freeform 3228"/>
              <p:cNvSpPr>
                <a:spLocks/>
              </p:cNvSpPr>
              <p:nvPr/>
            </p:nvSpPr>
            <p:spPr bwMode="auto">
              <a:xfrm>
                <a:off x="4685292" y="4738252"/>
                <a:ext cx="16511" cy="17144"/>
              </a:xfrm>
              <a:custGeom>
                <a:avLst/>
                <a:gdLst>
                  <a:gd name="T0" fmla="*/ 0 w 26"/>
                  <a:gd name="T1" fmla="*/ 27 h 27"/>
                  <a:gd name="T2" fmla="*/ 26 w 26"/>
                  <a:gd name="T3" fmla="*/ 0 h 27"/>
                </a:gdLst>
                <a:ahLst/>
                <a:cxnLst>
                  <a:cxn ang="0">
                    <a:pos x="T0" y="T1"/>
                  </a:cxn>
                  <a:cxn ang="0">
                    <a:pos x="T2" y="T3"/>
                  </a:cxn>
                </a:cxnLst>
                <a:rect l="0" t="0" r="r" b="b"/>
                <a:pathLst>
                  <a:path w="26" h="27">
                    <a:moveTo>
                      <a:pt x="0" y="27"/>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7" name="Freeform 3227"/>
              <p:cNvSpPr>
                <a:spLocks/>
              </p:cNvSpPr>
              <p:nvPr/>
            </p:nvSpPr>
            <p:spPr bwMode="auto">
              <a:xfrm>
                <a:off x="4703073" y="4717298"/>
                <a:ext cx="16511" cy="19684"/>
              </a:xfrm>
              <a:custGeom>
                <a:avLst/>
                <a:gdLst>
                  <a:gd name="T0" fmla="*/ 0 w 26"/>
                  <a:gd name="T1" fmla="*/ 30 h 31"/>
                  <a:gd name="T2" fmla="*/ 26 w 26"/>
                  <a:gd name="T3" fmla="*/ 0 h 31"/>
                </a:gdLst>
                <a:ahLst/>
                <a:cxnLst>
                  <a:cxn ang="0">
                    <a:pos x="T0" y="T1"/>
                  </a:cxn>
                  <a:cxn ang="0">
                    <a:pos x="T2" y="T3"/>
                  </a:cxn>
                </a:cxnLst>
                <a:rect l="0" t="0" r="r" b="b"/>
                <a:pathLst>
                  <a:path w="26" h="31">
                    <a:moveTo>
                      <a:pt x="0" y="3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8" name="Freeform 3226"/>
              <p:cNvSpPr>
                <a:spLocks/>
              </p:cNvSpPr>
              <p:nvPr/>
            </p:nvSpPr>
            <p:spPr bwMode="auto">
              <a:xfrm>
                <a:off x="4722124" y="4693804"/>
                <a:ext cx="12701" cy="22859"/>
              </a:xfrm>
              <a:custGeom>
                <a:avLst/>
                <a:gdLst>
                  <a:gd name="T0" fmla="*/ 0 w 20"/>
                  <a:gd name="T1" fmla="*/ 36 h 36"/>
                  <a:gd name="T2" fmla="*/ 11 w 20"/>
                  <a:gd name="T3" fmla="*/ 0 h 36"/>
                </a:gdLst>
                <a:ahLst/>
                <a:cxnLst>
                  <a:cxn ang="0">
                    <a:pos x="T0" y="T1"/>
                  </a:cxn>
                  <a:cxn ang="0">
                    <a:pos x="T2" y="T3"/>
                  </a:cxn>
                </a:cxnLst>
                <a:rect l="0" t="0" r="r" b="b"/>
                <a:pathLst>
                  <a:path w="20" h="36">
                    <a:moveTo>
                      <a:pt x="0" y="36"/>
                    </a:moveTo>
                    <a:lnTo>
                      <a:pt x="1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9" name="Freeform 3225"/>
              <p:cNvSpPr>
                <a:spLocks/>
              </p:cNvSpPr>
              <p:nvPr/>
            </p:nvSpPr>
            <p:spPr bwMode="auto">
              <a:xfrm>
                <a:off x="4731015" y="4670309"/>
                <a:ext cx="12701" cy="22224"/>
              </a:xfrm>
              <a:custGeom>
                <a:avLst/>
                <a:gdLst>
                  <a:gd name="T0" fmla="*/ 0 w 20"/>
                  <a:gd name="T1" fmla="*/ 35 h 35"/>
                  <a:gd name="T2" fmla="*/ 10 w 20"/>
                  <a:gd name="T3" fmla="*/ 0 h 35"/>
                </a:gdLst>
                <a:ahLst/>
                <a:cxnLst>
                  <a:cxn ang="0">
                    <a:pos x="T0" y="T1"/>
                  </a:cxn>
                  <a:cxn ang="0">
                    <a:pos x="T2" y="T3"/>
                  </a:cxn>
                </a:cxnLst>
                <a:rect l="0" t="0" r="r" b="b"/>
                <a:pathLst>
                  <a:path w="20" h="35">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0" name="Freeform 3224"/>
              <p:cNvSpPr>
                <a:spLocks/>
              </p:cNvSpPr>
              <p:nvPr/>
            </p:nvSpPr>
            <p:spPr bwMode="auto">
              <a:xfrm>
                <a:off x="4737365" y="467030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1" name="Freeform 3223"/>
              <p:cNvSpPr>
                <a:spLocks/>
              </p:cNvSpPr>
              <p:nvPr/>
            </p:nvSpPr>
            <p:spPr bwMode="auto">
              <a:xfrm>
                <a:off x="4718949" y="4632211"/>
                <a:ext cx="16511" cy="38098"/>
              </a:xfrm>
              <a:custGeom>
                <a:avLst/>
                <a:gdLst>
                  <a:gd name="T0" fmla="*/ 26 w 26"/>
                  <a:gd name="T1" fmla="*/ 60 h 60"/>
                  <a:gd name="T2" fmla="*/ 0 w 26"/>
                  <a:gd name="T3" fmla="*/ 0 h 60"/>
                </a:gdLst>
                <a:ahLst/>
                <a:cxnLst>
                  <a:cxn ang="0">
                    <a:pos x="T0" y="T1"/>
                  </a:cxn>
                  <a:cxn ang="0">
                    <a:pos x="T2" y="T3"/>
                  </a:cxn>
                </a:cxnLst>
                <a:rect l="0" t="0" r="r" b="b"/>
                <a:pathLst>
                  <a:path w="26" h="60">
                    <a:moveTo>
                      <a:pt x="26" y="60"/>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2" name="Freeform 3222"/>
              <p:cNvSpPr>
                <a:spLocks/>
              </p:cNvSpPr>
              <p:nvPr/>
            </p:nvSpPr>
            <p:spPr bwMode="auto">
              <a:xfrm>
                <a:off x="4701168" y="4599192"/>
                <a:ext cx="16511" cy="33019"/>
              </a:xfrm>
              <a:custGeom>
                <a:avLst/>
                <a:gdLst>
                  <a:gd name="T0" fmla="*/ 26 w 26"/>
                  <a:gd name="T1" fmla="*/ 51 h 52"/>
                  <a:gd name="T2" fmla="*/ 0 w 26"/>
                  <a:gd name="T3" fmla="*/ 0 h 52"/>
                </a:gdLst>
                <a:ahLst/>
                <a:cxnLst>
                  <a:cxn ang="0">
                    <a:pos x="T0" y="T1"/>
                  </a:cxn>
                  <a:cxn ang="0">
                    <a:pos x="T2" y="T3"/>
                  </a:cxn>
                </a:cxnLst>
                <a:rect l="0" t="0" r="r" b="b"/>
                <a:pathLst>
                  <a:path w="26" h="52">
                    <a:moveTo>
                      <a:pt x="26" y="5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3" name="Freeform 3221"/>
              <p:cNvSpPr>
                <a:spLocks/>
              </p:cNvSpPr>
              <p:nvPr/>
            </p:nvSpPr>
            <p:spPr bwMode="auto">
              <a:xfrm>
                <a:off x="4682117" y="4573158"/>
                <a:ext cx="17146" cy="25399"/>
              </a:xfrm>
              <a:custGeom>
                <a:avLst/>
                <a:gdLst>
                  <a:gd name="T0" fmla="*/ 26 w 27"/>
                  <a:gd name="T1" fmla="*/ 40 h 40"/>
                  <a:gd name="T2" fmla="*/ 0 w 27"/>
                  <a:gd name="T3" fmla="*/ 0 h 40"/>
                </a:gdLst>
                <a:ahLst/>
                <a:cxnLst>
                  <a:cxn ang="0">
                    <a:pos x="T0" y="T1"/>
                  </a:cxn>
                  <a:cxn ang="0">
                    <a:pos x="T2" y="T3"/>
                  </a:cxn>
                </a:cxnLst>
                <a:rect l="0" t="0" r="r" b="b"/>
                <a:pathLst>
                  <a:path w="27" h="40">
                    <a:moveTo>
                      <a:pt x="26"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4" name="Freeform 3220"/>
              <p:cNvSpPr>
                <a:spLocks/>
              </p:cNvSpPr>
              <p:nvPr/>
            </p:nvSpPr>
            <p:spPr bwMode="auto">
              <a:xfrm>
                <a:off x="4664336" y="4549029"/>
                <a:ext cx="17146" cy="22859"/>
              </a:xfrm>
              <a:custGeom>
                <a:avLst/>
                <a:gdLst>
                  <a:gd name="T0" fmla="*/ 27 w 27"/>
                  <a:gd name="T1" fmla="*/ 35 h 36"/>
                  <a:gd name="T2" fmla="*/ 0 w 27"/>
                  <a:gd name="T3" fmla="*/ 0 h 36"/>
                </a:gdLst>
                <a:ahLst/>
                <a:cxnLst>
                  <a:cxn ang="0">
                    <a:pos x="T0" y="T1"/>
                  </a:cxn>
                  <a:cxn ang="0">
                    <a:pos x="T2" y="T3"/>
                  </a:cxn>
                </a:cxnLst>
                <a:rect l="0" t="0" r="r" b="b"/>
                <a:pathLst>
                  <a:path w="27" h="36">
                    <a:moveTo>
                      <a:pt x="27" y="3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5" name="Freeform 3219"/>
              <p:cNvSpPr>
                <a:spLocks/>
              </p:cNvSpPr>
              <p:nvPr/>
            </p:nvSpPr>
            <p:spPr bwMode="auto">
              <a:xfrm>
                <a:off x="4642745" y="4528710"/>
                <a:ext cx="19686" cy="19684"/>
              </a:xfrm>
              <a:custGeom>
                <a:avLst/>
                <a:gdLst>
                  <a:gd name="T0" fmla="*/ 31 w 31"/>
                  <a:gd name="T1" fmla="*/ 31 h 31"/>
                  <a:gd name="T2" fmla="*/ 0 w 31"/>
                  <a:gd name="T3" fmla="*/ 0 h 31"/>
                </a:gdLst>
                <a:ahLst/>
                <a:cxnLst>
                  <a:cxn ang="0">
                    <a:pos x="T0" y="T1"/>
                  </a:cxn>
                  <a:cxn ang="0">
                    <a:pos x="T2" y="T3"/>
                  </a:cxn>
                </a:cxnLst>
                <a:rect l="0" t="0" r="r" b="b"/>
                <a:pathLst>
                  <a:path w="31" h="31">
                    <a:moveTo>
                      <a:pt x="31" y="3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6" name="Freeform 3218"/>
              <p:cNvSpPr>
                <a:spLocks/>
              </p:cNvSpPr>
              <p:nvPr/>
            </p:nvSpPr>
            <p:spPr bwMode="auto">
              <a:xfrm>
                <a:off x="4621789" y="4507756"/>
                <a:ext cx="19686" cy="19684"/>
              </a:xfrm>
              <a:custGeom>
                <a:avLst/>
                <a:gdLst>
                  <a:gd name="T0" fmla="*/ 31 w 31"/>
                  <a:gd name="T1" fmla="*/ 30 h 31"/>
                  <a:gd name="T2" fmla="*/ 0 w 31"/>
                  <a:gd name="T3" fmla="*/ 0 h 31"/>
                </a:gdLst>
                <a:ahLst/>
                <a:cxnLst>
                  <a:cxn ang="0">
                    <a:pos x="T0" y="T1"/>
                  </a:cxn>
                  <a:cxn ang="0">
                    <a:pos x="T2" y="T3"/>
                  </a:cxn>
                </a:cxnLst>
                <a:rect l="0" t="0" r="r" b="b"/>
                <a:pathLst>
                  <a:path w="31" h="31">
                    <a:moveTo>
                      <a:pt x="31" y="3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7" name="Freeform 3217"/>
              <p:cNvSpPr>
                <a:spLocks/>
              </p:cNvSpPr>
              <p:nvPr/>
            </p:nvSpPr>
            <p:spPr bwMode="auto">
              <a:xfrm>
                <a:off x="4572891" y="4466483"/>
                <a:ext cx="48263" cy="41273"/>
              </a:xfrm>
              <a:custGeom>
                <a:avLst/>
                <a:gdLst>
                  <a:gd name="T0" fmla="*/ 76 w 76"/>
                  <a:gd name="T1" fmla="*/ 65 h 65"/>
                  <a:gd name="T2" fmla="*/ 0 w 76"/>
                  <a:gd name="T3" fmla="*/ 0 h 65"/>
                </a:gdLst>
                <a:ahLst/>
                <a:cxnLst>
                  <a:cxn ang="0">
                    <a:pos x="T0" y="T1"/>
                  </a:cxn>
                  <a:cxn ang="0">
                    <a:pos x="T2" y="T3"/>
                  </a:cxn>
                </a:cxnLst>
                <a:rect l="0" t="0" r="r" b="b"/>
                <a:pathLst>
                  <a:path w="76" h="65">
                    <a:moveTo>
                      <a:pt x="76" y="6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8" name="Freeform 3216"/>
              <p:cNvSpPr>
                <a:spLocks/>
              </p:cNvSpPr>
              <p:nvPr/>
            </p:nvSpPr>
            <p:spPr bwMode="auto">
              <a:xfrm>
                <a:off x="1220538" y="534020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9" name="Freeform 3215"/>
              <p:cNvSpPr>
                <a:spLocks/>
              </p:cNvSpPr>
              <p:nvPr/>
            </p:nvSpPr>
            <p:spPr bwMode="auto">
              <a:xfrm>
                <a:off x="1220538" y="5298935"/>
                <a:ext cx="105416" cy="41273"/>
              </a:xfrm>
              <a:custGeom>
                <a:avLst/>
                <a:gdLst>
                  <a:gd name="T0" fmla="*/ 0 w 166"/>
                  <a:gd name="T1" fmla="*/ 65 h 65"/>
                  <a:gd name="T2" fmla="*/ 166 w 166"/>
                  <a:gd name="T3" fmla="*/ 0 h 65"/>
                </a:gdLst>
                <a:ahLst/>
                <a:cxnLst>
                  <a:cxn ang="0">
                    <a:pos x="T0" y="T1"/>
                  </a:cxn>
                  <a:cxn ang="0">
                    <a:pos x="T2" y="T3"/>
                  </a:cxn>
                </a:cxnLst>
                <a:rect l="0" t="0" r="r" b="b"/>
                <a:pathLst>
                  <a:path w="166" h="65">
                    <a:moveTo>
                      <a:pt x="0" y="65"/>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0" name="Freeform 3214"/>
              <p:cNvSpPr>
                <a:spLocks/>
              </p:cNvSpPr>
              <p:nvPr/>
            </p:nvSpPr>
            <p:spPr bwMode="auto">
              <a:xfrm>
                <a:off x="1328494" y="5260836"/>
                <a:ext cx="105416" cy="38098"/>
              </a:xfrm>
              <a:custGeom>
                <a:avLst/>
                <a:gdLst>
                  <a:gd name="T0" fmla="*/ 0 w 166"/>
                  <a:gd name="T1" fmla="*/ 60 h 60"/>
                  <a:gd name="T2" fmla="*/ 166 w 166"/>
                  <a:gd name="T3" fmla="*/ 0 h 60"/>
                </a:gdLst>
                <a:ahLst/>
                <a:cxnLst>
                  <a:cxn ang="0">
                    <a:pos x="T0" y="T1"/>
                  </a:cxn>
                  <a:cxn ang="0">
                    <a:pos x="T2" y="T3"/>
                  </a:cxn>
                </a:cxnLst>
                <a:rect l="0" t="0" r="r" b="b"/>
                <a:pathLst>
                  <a:path w="166" h="60">
                    <a:moveTo>
                      <a:pt x="0" y="60"/>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1" name="Freeform 3213"/>
              <p:cNvSpPr>
                <a:spLocks/>
              </p:cNvSpPr>
              <p:nvPr/>
            </p:nvSpPr>
            <p:spPr bwMode="auto">
              <a:xfrm>
                <a:off x="1433275" y="5225912"/>
                <a:ext cx="104781" cy="35559"/>
              </a:xfrm>
              <a:custGeom>
                <a:avLst/>
                <a:gdLst>
                  <a:gd name="T0" fmla="*/ 0 w 165"/>
                  <a:gd name="T1" fmla="*/ 56 h 56"/>
                  <a:gd name="T2" fmla="*/ 165 w 165"/>
                  <a:gd name="T3" fmla="*/ 0 h 56"/>
                </a:gdLst>
                <a:ahLst/>
                <a:cxnLst>
                  <a:cxn ang="0">
                    <a:pos x="T0" y="T1"/>
                  </a:cxn>
                  <a:cxn ang="0">
                    <a:pos x="T2" y="T3"/>
                  </a:cxn>
                </a:cxnLst>
                <a:rect l="0" t="0" r="r" b="b"/>
                <a:pathLst>
                  <a:path w="165" h="56">
                    <a:moveTo>
                      <a:pt x="0" y="56"/>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2" name="Freeform 3212"/>
              <p:cNvSpPr>
                <a:spLocks/>
              </p:cNvSpPr>
              <p:nvPr/>
            </p:nvSpPr>
            <p:spPr bwMode="auto">
              <a:xfrm>
                <a:off x="1539961" y="519289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3" name="Freeform 3211"/>
              <p:cNvSpPr>
                <a:spLocks/>
              </p:cNvSpPr>
              <p:nvPr/>
            </p:nvSpPr>
            <p:spPr bwMode="auto">
              <a:xfrm>
                <a:off x="1646647" y="5163050"/>
                <a:ext cx="101606" cy="29209"/>
              </a:xfrm>
              <a:custGeom>
                <a:avLst/>
                <a:gdLst>
                  <a:gd name="T0" fmla="*/ 0 w 160"/>
                  <a:gd name="T1" fmla="*/ 46 h 46"/>
                  <a:gd name="T2" fmla="*/ 160 w 160"/>
                  <a:gd name="T3" fmla="*/ 0 h 46"/>
                </a:gdLst>
                <a:ahLst/>
                <a:cxnLst>
                  <a:cxn ang="0">
                    <a:pos x="T0" y="T1"/>
                  </a:cxn>
                  <a:cxn ang="0">
                    <a:pos x="T2" y="T3"/>
                  </a:cxn>
                </a:cxnLst>
                <a:rect l="0" t="0" r="r" b="b"/>
                <a:pathLst>
                  <a:path w="160" h="46">
                    <a:moveTo>
                      <a:pt x="0" y="46"/>
                    </a:moveTo>
                    <a:lnTo>
                      <a:pt x="16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4" name="Freeform 3210"/>
              <p:cNvSpPr>
                <a:spLocks/>
              </p:cNvSpPr>
              <p:nvPr/>
            </p:nvSpPr>
            <p:spPr bwMode="auto">
              <a:xfrm>
                <a:off x="1748888" y="5137016"/>
                <a:ext cx="106686" cy="26034"/>
              </a:xfrm>
              <a:custGeom>
                <a:avLst/>
                <a:gdLst>
                  <a:gd name="T0" fmla="*/ 0 w 168"/>
                  <a:gd name="T1" fmla="*/ 41 h 41"/>
                  <a:gd name="T2" fmla="*/ 168 w 168"/>
                  <a:gd name="T3" fmla="*/ 0 h 41"/>
                </a:gdLst>
                <a:ahLst/>
                <a:cxnLst>
                  <a:cxn ang="0">
                    <a:pos x="T0" y="T1"/>
                  </a:cxn>
                  <a:cxn ang="0">
                    <a:pos x="T2" y="T3"/>
                  </a:cxn>
                </a:cxnLst>
                <a:rect l="0" t="0" r="r" b="b"/>
                <a:pathLst>
                  <a:path w="168" h="41">
                    <a:moveTo>
                      <a:pt x="0" y="41"/>
                    </a:moveTo>
                    <a:lnTo>
                      <a:pt x="168"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5" name="Freeform 3209"/>
              <p:cNvSpPr>
                <a:spLocks/>
              </p:cNvSpPr>
              <p:nvPr/>
            </p:nvSpPr>
            <p:spPr bwMode="auto">
              <a:xfrm>
                <a:off x="1856209" y="5112252"/>
                <a:ext cx="104781" cy="22859"/>
              </a:xfrm>
              <a:custGeom>
                <a:avLst/>
                <a:gdLst>
                  <a:gd name="T0" fmla="*/ 0 w 165"/>
                  <a:gd name="T1" fmla="*/ 36 h 36"/>
                  <a:gd name="T2" fmla="*/ 165 w 165"/>
                  <a:gd name="T3" fmla="*/ 0 h 36"/>
                </a:gdLst>
                <a:ahLst/>
                <a:cxnLst>
                  <a:cxn ang="0">
                    <a:pos x="T0" y="T1"/>
                  </a:cxn>
                  <a:cxn ang="0">
                    <a:pos x="T2" y="T3"/>
                  </a:cxn>
                </a:cxnLst>
                <a:rect l="0" t="0" r="r" b="b"/>
                <a:pathLst>
                  <a:path w="165" h="36">
                    <a:moveTo>
                      <a:pt x="0" y="36"/>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6" name="Freeform 3208"/>
              <p:cNvSpPr>
                <a:spLocks/>
              </p:cNvSpPr>
              <p:nvPr/>
            </p:nvSpPr>
            <p:spPr bwMode="auto">
              <a:xfrm>
                <a:off x="1961625" y="5092568"/>
                <a:ext cx="105416" cy="19684"/>
              </a:xfrm>
              <a:custGeom>
                <a:avLst/>
                <a:gdLst>
                  <a:gd name="T0" fmla="*/ 0 w 166"/>
                  <a:gd name="T1" fmla="*/ 31 h 31"/>
                  <a:gd name="T2" fmla="*/ 166 w 166"/>
                  <a:gd name="T3" fmla="*/ 0 h 31"/>
                </a:gdLst>
                <a:ahLst/>
                <a:cxnLst>
                  <a:cxn ang="0">
                    <a:pos x="T0" y="T1"/>
                  </a:cxn>
                  <a:cxn ang="0">
                    <a:pos x="T2" y="T3"/>
                  </a:cxn>
                </a:cxnLst>
                <a:rect l="0" t="0" r="r" b="b"/>
                <a:pathLst>
                  <a:path w="166" h="31">
                    <a:moveTo>
                      <a:pt x="0" y="31"/>
                    </a:moveTo>
                    <a:lnTo>
                      <a:pt x="16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7" name="Freeform 3207"/>
              <p:cNvSpPr>
                <a:spLocks/>
              </p:cNvSpPr>
              <p:nvPr/>
            </p:nvSpPr>
            <p:spPr bwMode="auto">
              <a:xfrm>
                <a:off x="2068946" y="5070979"/>
                <a:ext cx="101606" cy="19684"/>
              </a:xfrm>
              <a:custGeom>
                <a:avLst/>
                <a:gdLst>
                  <a:gd name="T0" fmla="*/ 0 w 160"/>
                  <a:gd name="T1" fmla="*/ 31 h 31"/>
                  <a:gd name="T2" fmla="*/ 160 w 160"/>
                  <a:gd name="T3" fmla="*/ 0 h 31"/>
                </a:gdLst>
                <a:ahLst/>
                <a:cxnLst>
                  <a:cxn ang="0">
                    <a:pos x="T0" y="T1"/>
                  </a:cxn>
                  <a:cxn ang="0">
                    <a:pos x="T2" y="T3"/>
                  </a:cxn>
                </a:cxnLst>
                <a:rect l="0" t="0" r="r" b="b"/>
                <a:pathLst>
                  <a:path w="160" h="31">
                    <a:moveTo>
                      <a:pt x="0" y="31"/>
                    </a:moveTo>
                    <a:lnTo>
                      <a:pt x="16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8" name="Freeform 3206"/>
              <p:cNvSpPr>
                <a:spLocks/>
              </p:cNvSpPr>
              <p:nvPr/>
            </p:nvSpPr>
            <p:spPr bwMode="auto">
              <a:xfrm>
                <a:off x="2171186" y="5057644"/>
                <a:ext cx="105416" cy="13334"/>
              </a:xfrm>
              <a:custGeom>
                <a:avLst/>
                <a:gdLst>
                  <a:gd name="T0" fmla="*/ 0 w 166"/>
                  <a:gd name="T1" fmla="*/ 21 h 21"/>
                  <a:gd name="T2" fmla="*/ 165 w 166"/>
                  <a:gd name="T3" fmla="*/ 0 h 21"/>
                </a:gdLst>
                <a:ahLst/>
                <a:cxnLst>
                  <a:cxn ang="0">
                    <a:pos x="T0" y="T1"/>
                  </a:cxn>
                  <a:cxn ang="0">
                    <a:pos x="T2" y="T3"/>
                  </a:cxn>
                </a:cxnLst>
                <a:rect l="0" t="0" r="r" b="b"/>
                <a:pathLst>
                  <a:path w="166" h="21">
                    <a:moveTo>
                      <a:pt x="0" y="21"/>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9" name="Freeform 3205"/>
              <p:cNvSpPr>
                <a:spLocks/>
              </p:cNvSpPr>
              <p:nvPr/>
            </p:nvSpPr>
            <p:spPr bwMode="auto">
              <a:xfrm>
                <a:off x="2278507" y="5042405"/>
                <a:ext cx="102241" cy="13334"/>
              </a:xfrm>
              <a:custGeom>
                <a:avLst/>
                <a:gdLst>
                  <a:gd name="T0" fmla="*/ 0 w 161"/>
                  <a:gd name="T1" fmla="*/ 21 h 21"/>
                  <a:gd name="T2" fmla="*/ 161 w 161"/>
                  <a:gd name="T3" fmla="*/ 0 h 21"/>
                </a:gdLst>
                <a:ahLst/>
                <a:cxnLst>
                  <a:cxn ang="0">
                    <a:pos x="T0" y="T1"/>
                  </a:cxn>
                  <a:cxn ang="0">
                    <a:pos x="T2" y="T3"/>
                  </a:cxn>
                </a:cxnLst>
                <a:rect l="0" t="0" r="r" b="b"/>
                <a:pathLst>
                  <a:path w="161" h="21">
                    <a:moveTo>
                      <a:pt x="0" y="21"/>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0" name="Freeform 3204"/>
              <p:cNvSpPr>
                <a:spLocks/>
              </p:cNvSpPr>
              <p:nvPr/>
            </p:nvSpPr>
            <p:spPr bwMode="auto">
              <a:xfrm>
                <a:off x="2380748" y="5032880"/>
                <a:ext cx="105416" cy="12699"/>
              </a:xfrm>
              <a:custGeom>
                <a:avLst/>
                <a:gdLst>
                  <a:gd name="T0" fmla="*/ 0 w 166"/>
                  <a:gd name="T1" fmla="*/ 11 h 20"/>
                  <a:gd name="T2" fmla="*/ 165 w 166"/>
                  <a:gd name="T3" fmla="*/ 0 h 20"/>
                </a:gdLst>
                <a:ahLst/>
                <a:cxnLst>
                  <a:cxn ang="0">
                    <a:pos x="T0" y="T1"/>
                  </a:cxn>
                  <a:cxn ang="0">
                    <a:pos x="T2" y="T3"/>
                  </a:cxn>
                </a:cxnLst>
                <a:rect l="0" t="0" r="r" b="b"/>
                <a:pathLst>
                  <a:path w="166" h="20">
                    <a:moveTo>
                      <a:pt x="0" y="11"/>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1" name="Freeform 3203"/>
              <p:cNvSpPr>
                <a:spLocks/>
              </p:cNvSpPr>
              <p:nvPr/>
            </p:nvSpPr>
            <p:spPr bwMode="auto">
              <a:xfrm>
                <a:off x="2488069" y="5024625"/>
                <a:ext cx="102241" cy="12699"/>
              </a:xfrm>
              <a:custGeom>
                <a:avLst/>
                <a:gdLst>
                  <a:gd name="T0" fmla="*/ 0 w 161"/>
                  <a:gd name="T1" fmla="*/ 11 h 20"/>
                  <a:gd name="T2" fmla="*/ 161 w 161"/>
                  <a:gd name="T3" fmla="*/ 0 h 20"/>
                </a:gdLst>
                <a:ahLst/>
                <a:cxnLst>
                  <a:cxn ang="0">
                    <a:pos x="T0" y="T1"/>
                  </a:cxn>
                  <a:cxn ang="0">
                    <a:pos x="T2" y="T3"/>
                  </a:cxn>
                </a:cxnLst>
                <a:rect l="0" t="0" r="r" b="b"/>
                <a:pathLst>
                  <a:path w="161" h="20">
                    <a:moveTo>
                      <a:pt x="0" y="11"/>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2" name="Freeform 3202"/>
              <p:cNvSpPr>
                <a:spLocks/>
              </p:cNvSpPr>
              <p:nvPr/>
            </p:nvSpPr>
            <p:spPr bwMode="auto">
              <a:xfrm>
                <a:off x="2590310" y="5018276"/>
                <a:ext cx="105416" cy="12699"/>
              </a:xfrm>
              <a:custGeom>
                <a:avLst/>
                <a:gdLst>
                  <a:gd name="T0" fmla="*/ 0 w 166"/>
                  <a:gd name="T1" fmla="*/ 10 h 20"/>
                  <a:gd name="T2" fmla="*/ 165 w 166"/>
                  <a:gd name="T3" fmla="*/ 0 h 20"/>
                </a:gdLst>
                <a:ahLst/>
                <a:cxnLst>
                  <a:cxn ang="0">
                    <a:pos x="T0" y="T1"/>
                  </a:cxn>
                  <a:cxn ang="0">
                    <a:pos x="T2" y="T3"/>
                  </a:cxn>
                </a:cxnLst>
                <a:rect l="0" t="0" r="r" b="b"/>
                <a:pathLst>
                  <a:path w="166" h="20">
                    <a:moveTo>
                      <a:pt x="0" y="10"/>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3" name="Freeform 3201"/>
              <p:cNvSpPr>
                <a:spLocks/>
              </p:cNvSpPr>
              <p:nvPr/>
            </p:nvSpPr>
            <p:spPr bwMode="auto">
              <a:xfrm>
                <a:off x="2697631" y="5018276"/>
                <a:ext cx="209562" cy="12699"/>
              </a:xfrm>
              <a:custGeom>
                <a:avLst/>
                <a:gdLst>
                  <a:gd name="T0" fmla="*/ 0 w 330"/>
                  <a:gd name="T1" fmla="*/ 0 h 20"/>
                  <a:gd name="T2" fmla="*/ 330 w 330"/>
                  <a:gd name="T3" fmla="*/ 0 h 20"/>
                </a:gdLst>
                <a:ahLst/>
                <a:cxnLst>
                  <a:cxn ang="0">
                    <a:pos x="T0" y="T1"/>
                  </a:cxn>
                  <a:cxn ang="0">
                    <a:pos x="T2" y="T3"/>
                  </a:cxn>
                </a:cxnLst>
                <a:rect l="0" t="0" r="r" b="b"/>
                <a:pathLst>
                  <a:path w="330" h="20">
                    <a:moveTo>
                      <a:pt x="0" y="0"/>
                    </a:moveTo>
                    <a:lnTo>
                      <a:pt x="33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4" name="Freeform 3200"/>
              <p:cNvSpPr>
                <a:spLocks/>
              </p:cNvSpPr>
              <p:nvPr/>
            </p:nvSpPr>
            <p:spPr bwMode="auto">
              <a:xfrm>
                <a:off x="2907193" y="5018276"/>
                <a:ext cx="102241" cy="12699"/>
              </a:xfrm>
              <a:custGeom>
                <a:avLst/>
                <a:gdLst>
                  <a:gd name="T0" fmla="*/ 0 w 161"/>
                  <a:gd name="T1" fmla="*/ 0 h 20"/>
                  <a:gd name="T2" fmla="*/ 161 w 161"/>
                  <a:gd name="T3" fmla="*/ 5 h 20"/>
                </a:gdLst>
                <a:ahLst/>
                <a:cxnLst>
                  <a:cxn ang="0">
                    <a:pos x="T0" y="T1"/>
                  </a:cxn>
                  <a:cxn ang="0">
                    <a:pos x="T2" y="T3"/>
                  </a:cxn>
                </a:cxnLst>
                <a:rect l="0" t="0" r="r" b="b"/>
                <a:pathLst>
                  <a:path w="161" h="20">
                    <a:moveTo>
                      <a:pt x="0" y="0"/>
                    </a:moveTo>
                    <a:lnTo>
                      <a:pt x="161"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5" name="Freeform 3199"/>
              <p:cNvSpPr>
                <a:spLocks/>
              </p:cNvSpPr>
              <p:nvPr/>
            </p:nvSpPr>
            <p:spPr bwMode="auto">
              <a:xfrm>
                <a:off x="3009433" y="5021451"/>
                <a:ext cx="105416" cy="12699"/>
              </a:xfrm>
              <a:custGeom>
                <a:avLst/>
                <a:gdLst>
                  <a:gd name="T0" fmla="*/ 0 w 166"/>
                  <a:gd name="T1" fmla="*/ 0 h 20"/>
                  <a:gd name="T2" fmla="*/ 165 w 166"/>
                  <a:gd name="T3" fmla="*/ 6 h 20"/>
                </a:gdLst>
                <a:ahLst/>
                <a:cxnLst>
                  <a:cxn ang="0">
                    <a:pos x="T0" y="T1"/>
                  </a:cxn>
                  <a:cxn ang="0">
                    <a:pos x="T2" y="T3"/>
                  </a:cxn>
                </a:cxnLst>
                <a:rect l="0" t="0" r="r" b="b"/>
                <a:pathLst>
                  <a:path w="166" h="20">
                    <a:moveTo>
                      <a:pt x="0" y="0"/>
                    </a:moveTo>
                    <a:lnTo>
                      <a:pt x="165"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6" name="Freeform 3198"/>
              <p:cNvSpPr>
                <a:spLocks/>
              </p:cNvSpPr>
              <p:nvPr/>
            </p:nvSpPr>
            <p:spPr bwMode="auto">
              <a:xfrm>
                <a:off x="3116754" y="5026530"/>
                <a:ext cx="102241" cy="12699"/>
              </a:xfrm>
              <a:custGeom>
                <a:avLst/>
                <a:gdLst>
                  <a:gd name="T0" fmla="*/ 0 w 161"/>
                  <a:gd name="T1" fmla="*/ 0 h 20"/>
                  <a:gd name="T2" fmla="*/ 161 w 161"/>
                  <a:gd name="T3" fmla="*/ 11 h 20"/>
                </a:gdLst>
                <a:ahLst/>
                <a:cxnLst>
                  <a:cxn ang="0">
                    <a:pos x="T0" y="T1"/>
                  </a:cxn>
                  <a:cxn ang="0">
                    <a:pos x="T2" y="T3"/>
                  </a:cxn>
                </a:cxnLst>
                <a:rect l="0" t="0" r="r" b="b"/>
                <a:pathLst>
                  <a:path w="161" h="20">
                    <a:moveTo>
                      <a:pt x="0" y="0"/>
                    </a:moveTo>
                    <a:lnTo>
                      <a:pt x="16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7" name="Freeform 3197"/>
              <p:cNvSpPr>
                <a:spLocks/>
              </p:cNvSpPr>
              <p:nvPr/>
            </p:nvSpPr>
            <p:spPr bwMode="auto">
              <a:xfrm>
                <a:off x="3218360" y="5036055"/>
                <a:ext cx="102241" cy="12699"/>
              </a:xfrm>
              <a:custGeom>
                <a:avLst/>
                <a:gdLst>
                  <a:gd name="T0" fmla="*/ 0 w 161"/>
                  <a:gd name="T1" fmla="*/ 0 h 20"/>
                  <a:gd name="T2" fmla="*/ 161 w 161"/>
                  <a:gd name="T3" fmla="*/ 17 h 20"/>
                </a:gdLst>
                <a:ahLst/>
                <a:cxnLst>
                  <a:cxn ang="0">
                    <a:pos x="T0" y="T1"/>
                  </a:cxn>
                  <a:cxn ang="0">
                    <a:pos x="T2" y="T3"/>
                  </a:cxn>
                </a:cxnLst>
                <a:rect l="0" t="0" r="r" b="b"/>
                <a:pathLst>
                  <a:path w="161" h="20">
                    <a:moveTo>
                      <a:pt x="0" y="0"/>
                    </a:moveTo>
                    <a:lnTo>
                      <a:pt x="161" y="1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8" name="Freeform 3196"/>
              <p:cNvSpPr>
                <a:spLocks/>
              </p:cNvSpPr>
              <p:nvPr/>
            </p:nvSpPr>
            <p:spPr bwMode="auto">
              <a:xfrm>
                <a:off x="3321871" y="5048120"/>
                <a:ext cx="105416" cy="12699"/>
              </a:xfrm>
              <a:custGeom>
                <a:avLst/>
                <a:gdLst>
                  <a:gd name="T0" fmla="*/ 0 w 166"/>
                  <a:gd name="T1" fmla="*/ 0 h 20"/>
                  <a:gd name="T2" fmla="*/ 166 w 166"/>
                  <a:gd name="T3" fmla="*/ 16 h 20"/>
                </a:gdLst>
                <a:ahLst/>
                <a:cxnLst>
                  <a:cxn ang="0">
                    <a:pos x="T0" y="T1"/>
                  </a:cxn>
                  <a:cxn ang="0">
                    <a:pos x="T2" y="T3"/>
                  </a:cxn>
                </a:cxnLst>
                <a:rect l="0" t="0" r="r" b="b"/>
                <a:pathLst>
                  <a:path w="166" h="20">
                    <a:moveTo>
                      <a:pt x="0" y="0"/>
                    </a:moveTo>
                    <a:lnTo>
                      <a:pt x="166"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9" name="Freeform 3195"/>
              <p:cNvSpPr>
                <a:spLocks/>
              </p:cNvSpPr>
              <p:nvPr/>
            </p:nvSpPr>
            <p:spPr bwMode="auto">
              <a:xfrm>
                <a:off x="3427922" y="5059549"/>
                <a:ext cx="102241" cy="17144"/>
              </a:xfrm>
              <a:custGeom>
                <a:avLst/>
                <a:gdLst>
                  <a:gd name="T0" fmla="*/ 0 w 161"/>
                  <a:gd name="T1" fmla="*/ 0 h 27"/>
                  <a:gd name="T2" fmla="*/ 161 w 161"/>
                  <a:gd name="T3" fmla="*/ 26 h 27"/>
                </a:gdLst>
                <a:ahLst/>
                <a:cxnLst>
                  <a:cxn ang="0">
                    <a:pos x="T0" y="T1"/>
                  </a:cxn>
                  <a:cxn ang="0">
                    <a:pos x="T2" y="T3"/>
                  </a:cxn>
                </a:cxnLst>
                <a:rect l="0" t="0" r="r" b="b"/>
                <a:pathLst>
                  <a:path w="161" h="27">
                    <a:moveTo>
                      <a:pt x="0" y="0"/>
                    </a:moveTo>
                    <a:lnTo>
                      <a:pt x="16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0" name="Freeform 3194"/>
              <p:cNvSpPr>
                <a:spLocks/>
              </p:cNvSpPr>
              <p:nvPr/>
            </p:nvSpPr>
            <p:spPr bwMode="auto">
              <a:xfrm>
                <a:off x="3531433" y="5077328"/>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1" name="Freeform 3193"/>
              <p:cNvSpPr>
                <a:spLocks/>
              </p:cNvSpPr>
              <p:nvPr/>
            </p:nvSpPr>
            <p:spPr bwMode="auto">
              <a:xfrm>
                <a:off x="3634308" y="5098917"/>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2" name="Freeform 3192"/>
              <p:cNvSpPr>
                <a:spLocks/>
              </p:cNvSpPr>
              <p:nvPr/>
            </p:nvSpPr>
            <p:spPr bwMode="auto">
              <a:xfrm>
                <a:off x="3737819" y="5118602"/>
                <a:ext cx="105416" cy="26034"/>
              </a:xfrm>
              <a:custGeom>
                <a:avLst/>
                <a:gdLst>
                  <a:gd name="T0" fmla="*/ 0 w 166"/>
                  <a:gd name="T1" fmla="*/ 0 h 41"/>
                  <a:gd name="T2" fmla="*/ 166 w 166"/>
                  <a:gd name="T3" fmla="*/ 41 h 41"/>
                </a:gdLst>
                <a:ahLst/>
                <a:cxnLst>
                  <a:cxn ang="0">
                    <a:pos x="T0" y="T1"/>
                  </a:cxn>
                  <a:cxn ang="0">
                    <a:pos x="T2" y="T3"/>
                  </a:cxn>
                </a:cxnLst>
                <a:rect l="0" t="0" r="r" b="b"/>
                <a:pathLst>
                  <a:path w="166" h="41">
                    <a:moveTo>
                      <a:pt x="0" y="0"/>
                    </a:moveTo>
                    <a:lnTo>
                      <a:pt x="16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3" name="Freeform 3191"/>
              <p:cNvSpPr>
                <a:spLocks/>
              </p:cNvSpPr>
              <p:nvPr/>
            </p:nvSpPr>
            <p:spPr bwMode="auto">
              <a:xfrm>
                <a:off x="3843870" y="5145271"/>
                <a:ext cx="102241" cy="26669"/>
              </a:xfrm>
              <a:custGeom>
                <a:avLst/>
                <a:gdLst>
                  <a:gd name="T0" fmla="*/ 0 w 161"/>
                  <a:gd name="T1" fmla="*/ 0 h 42"/>
                  <a:gd name="T2" fmla="*/ 161 w 161"/>
                  <a:gd name="T3" fmla="*/ 41 h 42"/>
                </a:gdLst>
                <a:ahLst/>
                <a:cxnLst>
                  <a:cxn ang="0">
                    <a:pos x="T0" y="T1"/>
                  </a:cxn>
                  <a:cxn ang="0">
                    <a:pos x="T2" y="T3"/>
                  </a:cxn>
                </a:cxnLst>
                <a:rect l="0" t="0" r="r" b="b"/>
                <a:pathLst>
                  <a:path w="161" h="42">
                    <a:moveTo>
                      <a:pt x="0" y="0"/>
                    </a:moveTo>
                    <a:lnTo>
                      <a:pt x="161" y="4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4" name="Freeform 3190"/>
              <p:cNvSpPr>
                <a:spLocks/>
              </p:cNvSpPr>
              <p:nvPr/>
            </p:nvSpPr>
            <p:spPr bwMode="auto">
              <a:xfrm>
                <a:off x="3947381" y="5171940"/>
                <a:ext cx="102241" cy="29209"/>
              </a:xfrm>
              <a:custGeom>
                <a:avLst/>
                <a:gdLst>
                  <a:gd name="T0" fmla="*/ 0 w 161"/>
                  <a:gd name="T1" fmla="*/ 0 h 46"/>
                  <a:gd name="T2" fmla="*/ 161 w 161"/>
                  <a:gd name="T3" fmla="*/ 46 h 46"/>
                </a:gdLst>
                <a:ahLst/>
                <a:cxnLst>
                  <a:cxn ang="0">
                    <a:pos x="T0" y="T1"/>
                  </a:cxn>
                  <a:cxn ang="0">
                    <a:pos x="T2" y="T3"/>
                  </a:cxn>
                </a:cxnLst>
                <a:rect l="0" t="0" r="r" b="b"/>
                <a:pathLst>
                  <a:path w="161" h="46">
                    <a:moveTo>
                      <a:pt x="0" y="0"/>
                    </a:moveTo>
                    <a:lnTo>
                      <a:pt x="161"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5" name="Freeform 3189"/>
              <p:cNvSpPr>
                <a:spLocks/>
              </p:cNvSpPr>
              <p:nvPr/>
            </p:nvSpPr>
            <p:spPr bwMode="auto">
              <a:xfrm>
                <a:off x="4050257" y="5201148"/>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6" name="Freeform 3188"/>
              <p:cNvSpPr>
                <a:spLocks/>
              </p:cNvSpPr>
              <p:nvPr/>
            </p:nvSpPr>
            <p:spPr bwMode="auto">
              <a:xfrm>
                <a:off x="4153767" y="5236072"/>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7" name="Freeform 3187"/>
              <p:cNvSpPr>
                <a:spLocks/>
              </p:cNvSpPr>
              <p:nvPr/>
            </p:nvSpPr>
            <p:spPr bwMode="auto">
              <a:xfrm>
                <a:off x="4257913" y="5272266"/>
                <a:ext cx="106051" cy="38733"/>
              </a:xfrm>
              <a:custGeom>
                <a:avLst/>
                <a:gdLst>
                  <a:gd name="T0" fmla="*/ 0 w 167"/>
                  <a:gd name="T1" fmla="*/ 0 h 61"/>
                  <a:gd name="T2" fmla="*/ 167 w 167"/>
                  <a:gd name="T3" fmla="*/ 61 h 61"/>
                </a:gdLst>
                <a:ahLst/>
                <a:cxnLst>
                  <a:cxn ang="0">
                    <a:pos x="T0" y="T1"/>
                  </a:cxn>
                  <a:cxn ang="0">
                    <a:pos x="T2" y="T3"/>
                  </a:cxn>
                </a:cxnLst>
                <a:rect l="0" t="0" r="r" b="b"/>
                <a:pathLst>
                  <a:path w="167" h="61">
                    <a:moveTo>
                      <a:pt x="0" y="0"/>
                    </a:moveTo>
                    <a:lnTo>
                      <a:pt x="167" y="6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8" name="Freeform 3186"/>
              <p:cNvSpPr>
                <a:spLocks/>
              </p:cNvSpPr>
              <p:nvPr/>
            </p:nvSpPr>
            <p:spPr bwMode="auto">
              <a:xfrm>
                <a:off x="4363329" y="5311634"/>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9" name="Freeform 3185"/>
              <p:cNvSpPr>
                <a:spLocks/>
              </p:cNvSpPr>
              <p:nvPr/>
            </p:nvSpPr>
            <p:spPr bwMode="auto">
              <a:xfrm>
                <a:off x="4466205" y="5352907"/>
                <a:ext cx="102241" cy="41908"/>
              </a:xfrm>
              <a:custGeom>
                <a:avLst/>
                <a:gdLst>
                  <a:gd name="T0" fmla="*/ 0 w 161"/>
                  <a:gd name="T1" fmla="*/ 0 h 66"/>
                  <a:gd name="T2" fmla="*/ 161 w 161"/>
                  <a:gd name="T3" fmla="*/ 66 h 66"/>
                </a:gdLst>
                <a:ahLst/>
                <a:cxnLst>
                  <a:cxn ang="0">
                    <a:pos x="T0" y="T1"/>
                  </a:cxn>
                  <a:cxn ang="0">
                    <a:pos x="T2" y="T3"/>
                  </a:cxn>
                </a:cxnLst>
                <a:rect l="0" t="0" r="r" b="b"/>
                <a:pathLst>
                  <a:path w="161" h="66">
                    <a:moveTo>
                      <a:pt x="0" y="0"/>
                    </a:moveTo>
                    <a:lnTo>
                      <a:pt x="161" y="6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0" name="Freeform 3184"/>
              <p:cNvSpPr>
                <a:spLocks/>
              </p:cNvSpPr>
              <p:nvPr/>
            </p:nvSpPr>
            <p:spPr bwMode="auto">
              <a:xfrm>
                <a:off x="12967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1" name="Freeform 3183"/>
              <p:cNvSpPr>
                <a:spLocks/>
              </p:cNvSpPr>
              <p:nvPr/>
            </p:nvSpPr>
            <p:spPr bwMode="auto">
              <a:xfrm>
                <a:off x="1296743" y="5343383"/>
                <a:ext cx="104781" cy="38098"/>
              </a:xfrm>
              <a:custGeom>
                <a:avLst/>
                <a:gdLst>
                  <a:gd name="T0" fmla="*/ 0 w 165"/>
                  <a:gd name="T1" fmla="*/ 60 h 60"/>
                  <a:gd name="T2" fmla="*/ 165 w 165"/>
                  <a:gd name="T3" fmla="*/ 0 h 60"/>
                </a:gdLst>
                <a:ahLst/>
                <a:cxnLst>
                  <a:cxn ang="0">
                    <a:pos x="T0" y="T1"/>
                  </a:cxn>
                  <a:cxn ang="0">
                    <a:pos x="T2" y="T3"/>
                  </a:cxn>
                </a:cxnLst>
                <a:rect l="0" t="0" r="r" b="b"/>
                <a:pathLst>
                  <a:path w="165" h="60">
                    <a:moveTo>
                      <a:pt x="0" y="60"/>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2" name="Freeform 3182"/>
              <p:cNvSpPr>
                <a:spLocks/>
              </p:cNvSpPr>
              <p:nvPr/>
            </p:nvSpPr>
            <p:spPr bwMode="auto">
              <a:xfrm>
                <a:off x="1403429" y="531163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3" name="Freeform 3181"/>
              <p:cNvSpPr>
                <a:spLocks/>
              </p:cNvSpPr>
              <p:nvPr/>
            </p:nvSpPr>
            <p:spPr bwMode="auto">
              <a:xfrm>
                <a:off x="1509479" y="5277345"/>
                <a:ext cx="104781" cy="32384"/>
              </a:xfrm>
              <a:custGeom>
                <a:avLst/>
                <a:gdLst>
                  <a:gd name="T0" fmla="*/ 0 w 165"/>
                  <a:gd name="T1" fmla="*/ 51 h 51"/>
                  <a:gd name="T2" fmla="*/ 165 w 165"/>
                  <a:gd name="T3" fmla="*/ 0 h 51"/>
                </a:gdLst>
                <a:ahLst/>
                <a:cxnLst>
                  <a:cxn ang="0">
                    <a:pos x="T0" y="T1"/>
                  </a:cxn>
                  <a:cxn ang="0">
                    <a:pos x="T2" y="T3"/>
                  </a:cxn>
                </a:cxnLst>
                <a:rect l="0" t="0" r="r" b="b"/>
                <a:pathLst>
                  <a:path w="165" h="51">
                    <a:moveTo>
                      <a:pt x="0" y="51"/>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4" name="Freeform 3180"/>
              <p:cNvSpPr>
                <a:spLocks/>
              </p:cNvSpPr>
              <p:nvPr/>
            </p:nvSpPr>
            <p:spPr bwMode="auto">
              <a:xfrm>
                <a:off x="1616165" y="5251946"/>
                <a:ext cx="103511" cy="25399"/>
              </a:xfrm>
              <a:custGeom>
                <a:avLst/>
                <a:gdLst>
                  <a:gd name="T0" fmla="*/ 0 w 163"/>
                  <a:gd name="T1" fmla="*/ 40 h 40"/>
                  <a:gd name="T2" fmla="*/ 163 w 163"/>
                  <a:gd name="T3" fmla="*/ 0 h 40"/>
                </a:gdLst>
                <a:ahLst/>
                <a:cxnLst>
                  <a:cxn ang="0">
                    <a:pos x="T0" y="T1"/>
                  </a:cxn>
                  <a:cxn ang="0">
                    <a:pos x="T2" y="T3"/>
                  </a:cxn>
                </a:cxnLst>
                <a:rect l="0" t="0" r="r" b="b"/>
                <a:pathLst>
                  <a:path w="163" h="40">
                    <a:moveTo>
                      <a:pt x="0" y="40"/>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5" name="Freeform 3179"/>
              <p:cNvSpPr>
                <a:spLocks/>
              </p:cNvSpPr>
              <p:nvPr/>
            </p:nvSpPr>
            <p:spPr bwMode="auto">
              <a:xfrm>
                <a:off x="1719676" y="5225912"/>
                <a:ext cx="98431" cy="26034"/>
              </a:xfrm>
              <a:custGeom>
                <a:avLst/>
                <a:gdLst>
                  <a:gd name="T0" fmla="*/ 0 w 155"/>
                  <a:gd name="T1" fmla="*/ 41 h 41"/>
                  <a:gd name="T2" fmla="*/ 155 w 155"/>
                  <a:gd name="T3" fmla="*/ 0 h 41"/>
                </a:gdLst>
                <a:ahLst/>
                <a:cxnLst>
                  <a:cxn ang="0">
                    <a:pos x="T0" y="T1"/>
                  </a:cxn>
                  <a:cxn ang="0">
                    <a:pos x="T2" y="T3"/>
                  </a:cxn>
                </a:cxnLst>
                <a:rect l="0" t="0" r="r" b="b"/>
                <a:pathLst>
                  <a:path w="155" h="41">
                    <a:moveTo>
                      <a:pt x="0" y="41"/>
                    </a:moveTo>
                    <a:lnTo>
                      <a:pt x="15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6" name="Freeform 3178"/>
              <p:cNvSpPr>
                <a:spLocks/>
              </p:cNvSpPr>
              <p:nvPr/>
            </p:nvSpPr>
            <p:spPr bwMode="auto">
              <a:xfrm>
                <a:off x="1818742" y="5197974"/>
                <a:ext cx="103511" cy="26034"/>
              </a:xfrm>
              <a:custGeom>
                <a:avLst/>
                <a:gdLst>
                  <a:gd name="T0" fmla="*/ 0 w 163"/>
                  <a:gd name="T1" fmla="*/ 41 h 41"/>
                  <a:gd name="T2" fmla="*/ 163 w 163"/>
                  <a:gd name="T3" fmla="*/ 0 h 41"/>
                </a:gdLst>
                <a:ahLst/>
                <a:cxnLst>
                  <a:cxn ang="0">
                    <a:pos x="T0" y="T1"/>
                  </a:cxn>
                  <a:cxn ang="0">
                    <a:pos x="T2" y="T3"/>
                  </a:cxn>
                </a:cxnLst>
                <a:rect l="0" t="0" r="r" b="b"/>
                <a:pathLst>
                  <a:path w="163" h="41">
                    <a:moveTo>
                      <a:pt x="0" y="41"/>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7" name="Freeform 3177"/>
              <p:cNvSpPr>
                <a:spLocks/>
              </p:cNvSpPr>
              <p:nvPr/>
            </p:nvSpPr>
            <p:spPr bwMode="auto">
              <a:xfrm>
                <a:off x="1922888" y="5178289"/>
                <a:ext cx="99066" cy="19684"/>
              </a:xfrm>
              <a:custGeom>
                <a:avLst/>
                <a:gdLst>
                  <a:gd name="T0" fmla="*/ 0 w 156"/>
                  <a:gd name="T1" fmla="*/ 31 h 31"/>
                  <a:gd name="T2" fmla="*/ 155 w 156"/>
                  <a:gd name="T3" fmla="*/ 0 h 31"/>
                </a:gdLst>
                <a:ahLst/>
                <a:cxnLst>
                  <a:cxn ang="0">
                    <a:pos x="T0" y="T1"/>
                  </a:cxn>
                  <a:cxn ang="0">
                    <a:pos x="T2" y="T3"/>
                  </a:cxn>
                </a:cxnLst>
                <a:rect l="0" t="0" r="r" b="b"/>
                <a:pathLst>
                  <a:path w="156" h="31">
                    <a:moveTo>
                      <a:pt x="0" y="31"/>
                    </a:moveTo>
                    <a:lnTo>
                      <a:pt x="15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8" name="Freeform 3176"/>
              <p:cNvSpPr>
                <a:spLocks/>
              </p:cNvSpPr>
              <p:nvPr/>
            </p:nvSpPr>
            <p:spPr bwMode="auto">
              <a:xfrm>
                <a:off x="2023858" y="5156700"/>
                <a:ext cx="99066" cy="19684"/>
              </a:xfrm>
              <a:custGeom>
                <a:avLst/>
                <a:gdLst>
                  <a:gd name="T0" fmla="*/ 0 w 156"/>
                  <a:gd name="T1" fmla="*/ 31 h 31"/>
                  <a:gd name="T2" fmla="*/ 156 w 156"/>
                  <a:gd name="T3" fmla="*/ 0 h 31"/>
                </a:gdLst>
                <a:ahLst/>
                <a:cxnLst>
                  <a:cxn ang="0">
                    <a:pos x="T0" y="T1"/>
                  </a:cxn>
                  <a:cxn ang="0">
                    <a:pos x="T2" y="T3"/>
                  </a:cxn>
                </a:cxnLst>
                <a:rect l="0" t="0" r="r" b="b"/>
                <a:pathLst>
                  <a:path w="156" h="31">
                    <a:moveTo>
                      <a:pt x="0" y="31"/>
                    </a:moveTo>
                    <a:lnTo>
                      <a:pt x="156"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9" name="Freeform 3175"/>
              <p:cNvSpPr>
                <a:spLocks/>
              </p:cNvSpPr>
              <p:nvPr/>
            </p:nvSpPr>
            <p:spPr bwMode="auto">
              <a:xfrm>
                <a:off x="2122924" y="5143366"/>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0" name="Freeform 3174"/>
              <p:cNvSpPr>
                <a:spLocks/>
              </p:cNvSpPr>
              <p:nvPr/>
            </p:nvSpPr>
            <p:spPr bwMode="auto">
              <a:xfrm>
                <a:off x="2220719" y="5127491"/>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1" name="Freeform 3173"/>
              <p:cNvSpPr>
                <a:spLocks/>
              </p:cNvSpPr>
              <p:nvPr/>
            </p:nvSpPr>
            <p:spPr bwMode="auto">
              <a:xfrm>
                <a:off x="2316610" y="5112252"/>
                <a:ext cx="99066" cy="13334"/>
              </a:xfrm>
              <a:custGeom>
                <a:avLst/>
                <a:gdLst>
                  <a:gd name="T0" fmla="*/ 0 w 156"/>
                  <a:gd name="T1" fmla="*/ 21 h 21"/>
                  <a:gd name="T2" fmla="*/ 156 w 156"/>
                  <a:gd name="T3" fmla="*/ 0 h 21"/>
                </a:gdLst>
                <a:ahLst/>
                <a:cxnLst>
                  <a:cxn ang="0">
                    <a:pos x="T0" y="T1"/>
                  </a:cxn>
                  <a:cxn ang="0">
                    <a:pos x="T2" y="T3"/>
                  </a:cxn>
                </a:cxnLst>
                <a:rect l="0" t="0" r="r" b="b"/>
                <a:pathLst>
                  <a:path w="156" h="21">
                    <a:moveTo>
                      <a:pt x="0" y="21"/>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2" name="Freeform 3172"/>
              <p:cNvSpPr>
                <a:spLocks/>
              </p:cNvSpPr>
              <p:nvPr/>
            </p:nvSpPr>
            <p:spPr bwMode="auto">
              <a:xfrm>
                <a:off x="2418215" y="5103997"/>
                <a:ext cx="95890" cy="12699"/>
              </a:xfrm>
              <a:custGeom>
                <a:avLst/>
                <a:gdLst>
                  <a:gd name="T0" fmla="*/ 0 w 151"/>
                  <a:gd name="T1" fmla="*/ 11 h 20"/>
                  <a:gd name="T2" fmla="*/ 151 w 151"/>
                  <a:gd name="T3" fmla="*/ 0 h 20"/>
                </a:gdLst>
                <a:ahLst/>
                <a:cxnLst>
                  <a:cxn ang="0">
                    <a:pos x="T0" y="T1"/>
                  </a:cxn>
                  <a:cxn ang="0">
                    <a:pos x="T2" y="T3"/>
                  </a:cxn>
                </a:cxnLst>
                <a:rect l="0" t="0" r="r" b="b"/>
                <a:pathLst>
                  <a:path w="151" h="20">
                    <a:moveTo>
                      <a:pt x="0" y="1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3" name="Freeform 3171"/>
              <p:cNvSpPr>
                <a:spLocks/>
              </p:cNvSpPr>
              <p:nvPr/>
            </p:nvSpPr>
            <p:spPr bwMode="auto">
              <a:xfrm>
                <a:off x="2514106" y="5095743"/>
                <a:ext cx="93350" cy="12699"/>
              </a:xfrm>
              <a:custGeom>
                <a:avLst/>
                <a:gdLst>
                  <a:gd name="T0" fmla="*/ 0 w 147"/>
                  <a:gd name="T1" fmla="*/ 11 h 20"/>
                  <a:gd name="T2" fmla="*/ 146 w 147"/>
                  <a:gd name="T3" fmla="*/ 0 h 20"/>
                </a:gdLst>
                <a:ahLst/>
                <a:cxnLst>
                  <a:cxn ang="0">
                    <a:pos x="T0" y="T1"/>
                  </a:cxn>
                  <a:cxn ang="0">
                    <a:pos x="T2" y="T3"/>
                  </a:cxn>
                </a:cxnLst>
                <a:rect l="0" t="0" r="r" b="b"/>
                <a:pathLst>
                  <a:path w="147" h="20">
                    <a:moveTo>
                      <a:pt x="0" y="1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4" name="Freeform 3170"/>
              <p:cNvSpPr>
                <a:spLocks/>
              </p:cNvSpPr>
              <p:nvPr/>
            </p:nvSpPr>
            <p:spPr bwMode="auto">
              <a:xfrm>
                <a:off x="2608726" y="5092568"/>
                <a:ext cx="95890" cy="12699"/>
              </a:xfrm>
              <a:custGeom>
                <a:avLst/>
                <a:gdLst>
                  <a:gd name="T0" fmla="*/ 0 w 151"/>
                  <a:gd name="T1" fmla="*/ 1 h 20"/>
                  <a:gd name="T2" fmla="*/ 151 w 151"/>
                  <a:gd name="T3" fmla="*/ 0 h 20"/>
                </a:gdLst>
                <a:ahLst/>
                <a:cxnLst>
                  <a:cxn ang="0">
                    <a:pos x="T0" y="T1"/>
                  </a:cxn>
                  <a:cxn ang="0">
                    <a:pos x="T2" y="T3"/>
                  </a:cxn>
                </a:cxnLst>
                <a:rect l="0" t="0" r="r" b="b"/>
                <a:pathLst>
                  <a:path w="151" h="20">
                    <a:moveTo>
                      <a:pt x="0" y="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5" name="Freeform 3169"/>
              <p:cNvSpPr>
                <a:spLocks/>
              </p:cNvSpPr>
              <p:nvPr/>
            </p:nvSpPr>
            <p:spPr bwMode="auto">
              <a:xfrm>
                <a:off x="2706521" y="5089393"/>
                <a:ext cx="92715" cy="12699"/>
              </a:xfrm>
              <a:custGeom>
                <a:avLst/>
                <a:gdLst>
                  <a:gd name="T0" fmla="*/ 0 w 146"/>
                  <a:gd name="T1" fmla="*/ 5 h 20"/>
                  <a:gd name="T2" fmla="*/ 146 w 146"/>
                  <a:gd name="T3" fmla="*/ 0 h 20"/>
                </a:gdLst>
                <a:ahLst/>
                <a:cxnLst>
                  <a:cxn ang="0">
                    <a:pos x="T0" y="T1"/>
                  </a:cxn>
                  <a:cxn ang="0">
                    <a:pos x="T2" y="T3"/>
                  </a:cxn>
                </a:cxnLst>
                <a:rect l="0" t="0" r="r" b="b"/>
                <a:pathLst>
                  <a:path w="146" h="20">
                    <a:moveTo>
                      <a:pt x="0" y="5"/>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6" name="Freeform 3168"/>
              <p:cNvSpPr>
                <a:spLocks/>
              </p:cNvSpPr>
              <p:nvPr/>
            </p:nvSpPr>
            <p:spPr bwMode="auto">
              <a:xfrm>
                <a:off x="2799872" y="5086218"/>
                <a:ext cx="96525" cy="12699"/>
              </a:xfrm>
              <a:custGeom>
                <a:avLst/>
                <a:gdLst>
                  <a:gd name="T0" fmla="*/ 0 w 152"/>
                  <a:gd name="T1" fmla="*/ 5 h 20"/>
                  <a:gd name="T2" fmla="*/ 151 w 152"/>
                  <a:gd name="T3" fmla="*/ 0 h 20"/>
                </a:gdLst>
                <a:ahLst/>
                <a:cxnLst>
                  <a:cxn ang="0">
                    <a:pos x="T0" y="T1"/>
                  </a:cxn>
                  <a:cxn ang="0">
                    <a:pos x="T2" y="T3"/>
                  </a:cxn>
                </a:cxnLst>
                <a:rect l="0" t="0" r="r" b="b"/>
                <a:pathLst>
                  <a:path w="152" h="20">
                    <a:moveTo>
                      <a:pt x="0" y="5"/>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7" name="Freeform 3167"/>
              <p:cNvSpPr>
                <a:spLocks/>
              </p:cNvSpPr>
              <p:nvPr/>
            </p:nvSpPr>
            <p:spPr bwMode="auto">
              <a:xfrm>
                <a:off x="2897667" y="5086218"/>
                <a:ext cx="92715" cy="12699"/>
              </a:xfrm>
              <a:custGeom>
                <a:avLst/>
                <a:gdLst>
                  <a:gd name="T0" fmla="*/ 0 w 146"/>
                  <a:gd name="T1" fmla="*/ 0 h 20"/>
                  <a:gd name="T2" fmla="*/ 146 w 146"/>
                  <a:gd name="T3" fmla="*/ 5 h 20"/>
                </a:gdLst>
                <a:ahLst/>
                <a:cxnLst>
                  <a:cxn ang="0">
                    <a:pos x="T0" y="T1"/>
                  </a:cxn>
                  <a:cxn ang="0">
                    <a:pos x="T2" y="T3"/>
                  </a:cxn>
                </a:cxnLst>
                <a:rect l="0" t="0" r="r" b="b"/>
                <a:pathLst>
                  <a:path w="146"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8" name="Freeform 3166"/>
              <p:cNvSpPr>
                <a:spLocks/>
              </p:cNvSpPr>
              <p:nvPr/>
            </p:nvSpPr>
            <p:spPr bwMode="auto">
              <a:xfrm>
                <a:off x="2992287" y="5089393"/>
                <a:ext cx="95890" cy="12699"/>
              </a:xfrm>
              <a:custGeom>
                <a:avLst/>
                <a:gdLst>
                  <a:gd name="T0" fmla="*/ 0 w 151"/>
                  <a:gd name="T1" fmla="*/ 0 h 20"/>
                  <a:gd name="T2" fmla="*/ 151 w 151"/>
                  <a:gd name="T3" fmla="*/ 6 h 20"/>
                </a:gdLst>
                <a:ahLst/>
                <a:cxnLst>
                  <a:cxn ang="0">
                    <a:pos x="T0" y="T1"/>
                  </a:cxn>
                  <a:cxn ang="0">
                    <a:pos x="T2" y="T3"/>
                  </a:cxn>
                </a:cxnLst>
                <a:rect l="0" t="0" r="r" b="b"/>
                <a:pathLst>
                  <a:path w="151" h="20">
                    <a:moveTo>
                      <a:pt x="0" y="0"/>
                    </a:moveTo>
                    <a:lnTo>
                      <a:pt x="151"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9" name="Freeform 3165"/>
              <p:cNvSpPr>
                <a:spLocks/>
              </p:cNvSpPr>
              <p:nvPr/>
            </p:nvSpPr>
            <p:spPr bwMode="auto">
              <a:xfrm>
                <a:off x="3088178" y="5095743"/>
                <a:ext cx="92715" cy="12699"/>
              </a:xfrm>
              <a:custGeom>
                <a:avLst/>
                <a:gdLst>
                  <a:gd name="T0" fmla="*/ 0 w 146"/>
                  <a:gd name="T1" fmla="*/ 0 h 20"/>
                  <a:gd name="T2" fmla="*/ 146 w 146"/>
                  <a:gd name="T3" fmla="*/ 10 h 20"/>
                </a:gdLst>
                <a:ahLst/>
                <a:cxnLst>
                  <a:cxn ang="0">
                    <a:pos x="T0" y="T1"/>
                  </a:cxn>
                  <a:cxn ang="0">
                    <a:pos x="T2" y="T3"/>
                  </a:cxn>
                </a:cxnLst>
                <a:rect l="0" t="0" r="r" b="b"/>
                <a:pathLst>
                  <a:path w="146" h="20">
                    <a:moveTo>
                      <a:pt x="0" y="0"/>
                    </a:moveTo>
                    <a:lnTo>
                      <a:pt x="14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0" name="Freeform 3164"/>
              <p:cNvSpPr>
                <a:spLocks/>
              </p:cNvSpPr>
              <p:nvPr/>
            </p:nvSpPr>
            <p:spPr bwMode="auto">
              <a:xfrm>
                <a:off x="3183433" y="5102092"/>
                <a:ext cx="95890" cy="12699"/>
              </a:xfrm>
              <a:custGeom>
                <a:avLst/>
                <a:gdLst>
                  <a:gd name="T0" fmla="*/ 0 w 151"/>
                  <a:gd name="T1" fmla="*/ 0 h 20"/>
                  <a:gd name="T2" fmla="*/ 151 w 151"/>
                  <a:gd name="T3" fmla="*/ 11 h 20"/>
                </a:gdLst>
                <a:ahLst/>
                <a:cxnLst>
                  <a:cxn ang="0">
                    <a:pos x="T0" y="T1"/>
                  </a:cxn>
                  <a:cxn ang="0">
                    <a:pos x="T2" y="T3"/>
                  </a:cxn>
                </a:cxnLst>
                <a:rect l="0" t="0" r="r" b="b"/>
                <a:pathLst>
                  <a:path w="151" h="20">
                    <a:moveTo>
                      <a:pt x="0" y="0"/>
                    </a:moveTo>
                    <a:lnTo>
                      <a:pt x="15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1" name="Freeform 3163"/>
              <p:cNvSpPr>
                <a:spLocks/>
              </p:cNvSpPr>
              <p:nvPr/>
            </p:nvSpPr>
            <p:spPr bwMode="auto">
              <a:xfrm>
                <a:off x="3279958" y="5109077"/>
                <a:ext cx="93350" cy="12699"/>
              </a:xfrm>
              <a:custGeom>
                <a:avLst/>
                <a:gdLst>
                  <a:gd name="T0" fmla="*/ 0 w 147"/>
                  <a:gd name="T1" fmla="*/ 0 h 20"/>
                  <a:gd name="T2" fmla="*/ 147 w 147"/>
                  <a:gd name="T3" fmla="*/ 16 h 20"/>
                </a:gdLst>
                <a:ahLst/>
                <a:cxnLst>
                  <a:cxn ang="0">
                    <a:pos x="T0" y="T1"/>
                  </a:cxn>
                  <a:cxn ang="0">
                    <a:pos x="T2" y="T3"/>
                  </a:cxn>
                </a:cxnLst>
                <a:rect l="0" t="0" r="r" b="b"/>
                <a:pathLst>
                  <a:path w="147" h="20">
                    <a:moveTo>
                      <a:pt x="0" y="0"/>
                    </a:moveTo>
                    <a:lnTo>
                      <a:pt x="147" y="1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2" name="Freeform 3162"/>
              <p:cNvSpPr>
                <a:spLocks/>
              </p:cNvSpPr>
              <p:nvPr/>
            </p:nvSpPr>
            <p:spPr bwMode="auto">
              <a:xfrm>
                <a:off x="3373944" y="5121777"/>
                <a:ext cx="95890" cy="13334"/>
              </a:xfrm>
              <a:custGeom>
                <a:avLst/>
                <a:gdLst>
                  <a:gd name="T0" fmla="*/ 0 w 151"/>
                  <a:gd name="T1" fmla="*/ 0 h 21"/>
                  <a:gd name="T2" fmla="*/ 151 w 151"/>
                  <a:gd name="T3" fmla="*/ 21 h 21"/>
                </a:gdLst>
                <a:ahLst/>
                <a:cxnLst>
                  <a:cxn ang="0">
                    <a:pos x="T0" y="T1"/>
                  </a:cxn>
                  <a:cxn ang="0">
                    <a:pos x="T2" y="T3"/>
                  </a:cxn>
                </a:cxnLst>
                <a:rect l="0" t="0" r="r" b="b"/>
                <a:pathLst>
                  <a:path w="151" h="21">
                    <a:moveTo>
                      <a:pt x="0" y="0"/>
                    </a:moveTo>
                    <a:lnTo>
                      <a:pt x="15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3" name="Freeform 3161"/>
              <p:cNvSpPr>
                <a:spLocks/>
              </p:cNvSpPr>
              <p:nvPr/>
            </p:nvSpPr>
            <p:spPr bwMode="auto">
              <a:xfrm>
                <a:off x="3471104" y="5137016"/>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4" name="Freeform 3160"/>
              <p:cNvSpPr>
                <a:spLocks/>
              </p:cNvSpPr>
              <p:nvPr/>
            </p:nvSpPr>
            <p:spPr bwMode="auto">
              <a:xfrm>
                <a:off x="3567630" y="5153525"/>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5" name="Freeform 3159"/>
              <p:cNvSpPr>
                <a:spLocks/>
              </p:cNvSpPr>
              <p:nvPr/>
            </p:nvSpPr>
            <p:spPr bwMode="auto">
              <a:xfrm>
                <a:off x="3664790" y="5171940"/>
                <a:ext cx="95890" cy="22859"/>
              </a:xfrm>
              <a:custGeom>
                <a:avLst/>
                <a:gdLst>
                  <a:gd name="T0" fmla="*/ 0 w 151"/>
                  <a:gd name="T1" fmla="*/ 0 h 36"/>
                  <a:gd name="T2" fmla="*/ 151 w 151"/>
                  <a:gd name="T3" fmla="*/ 36 h 36"/>
                </a:gdLst>
                <a:ahLst/>
                <a:cxnLst>
                  <a:cxn ang="0">
                    <a:pos x="T0" y="T1"/>
                  </a:cxn>
                  <a:cxn ang="0">
                    <a:pos x="T2" y="T3"/>
                  </a:cxn>
                </a:cxnLst>
                <a:rect l="0" t="0" r="r" b="b"/>
                <a:pathLst>
                  <a:path w="151" h="36">
                    <a:moveTo>
                      <a:pt x="0" y="0"/>
                    </a:moveTo>
                    <a:lnTo>
                      <a:pt x="15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6" name="Freeform 3158"/>
              <p:cNvSpPr>
                <a:spLocks/>
              </p:cNvSpPr>
              <p:nvPr/>
            </p:nvSpPr>
            <p:spPr bwMode="auto">
              <a:xfrm>
                <a:off x="3762585" y="5194799"/>
                <a:ext cx="96525" cy="22859"/>
              </a:xfrm>
              <a:custGeom>
                <a:avLst/>
                <a:gdLst>
                  <a:gd name="T0" fmla="*/ 0 w 152"/>
                  <a:gd name="T1" fmla="*/ 0 h 36"/>
                  <a:gd name="T2" fmla="*/ 152 w 152"/>
                  <a:gd name="T3" fmla="*/ 36 h 36"/>
                </a:gdLst>
                <a:ahLst/>
                <a:cxnLst>
                  <a:cxn ang="0">
                    <a:pos x="T0" y="T1"/>
                  </a:cxn>
                  <a:cxn ang="0">
                    <a:pos x="T2" y="T3"/>
                  </a:cxn>
                </a:cxnLst>
                <a:rect l="0" t="0" r="r" b="b"/>
                <a:pathLst>
                  <a:path w="152" h="36">
                    <a:moveTo>
                      <a:pt x="0" y="0"/>
                    </a:moveTo>
                    <a:lnTo>
                      <a:pt x="15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7" name="Freeform 3157"/>
              <p:cNvSpPr>
                <a:spLocks/>
              </p:cNvSpPr>
              <p:nvPr/>
            </p:nvSpPr>
            <p:spPr bwMode="auto">
              <a:xfrm>
                <a:off x="3859746" y="5219563"/>
                <a:ext cx="99066" cy="26034"/>
              </a:xfrm>
              <a:custGeom>
                <a:avLst/>
                <a:gdLst>
                  <a:gd name="T0" fmla="*/ 0 w 156"/>
                  <a:gd name="T1" fmla="*/ 0 h 41"/>
                  <a:gd name="T2" fmla="*/ 156 w 156"/>
                  <a:gd name="T3" fmla="*/ 41 h 41"/>
                </a:gdLst>
                <a:ahLst/>
                <a:cxnLst>
                  <a:cxn ang="0">
                    <a:pos x="T0" y="T1"/>
                  </a:cxn>
                  <a:cxn ang="0">
                    <a:pos x="T2" y="T3"/>
                  </a:cxn>
                </a:cxnLst>
                <a:rect l="0" t="0" r="r" b="b"/>
                <a:pathLst>
                  <a:path w="156" h="41">
                    <a:moveTo>
                      <a:pt x="0" y="0"/>
                    </a:moveTo>
                    <a:lnTo>
                      <a:pt x="156"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8" name="Freeform 3156"/>
              <p:cNvSpPr>
                <a:spLocks/>
              </p:cNvSpPr>
              <p:nvPr/>
            </p:nvSpPr>
            <p:spPr bwMode="auto">
              <a:xfrm>
                <a:off x="3960082" y="5245597"/>
                <a:ext cx="99066" cy="29209"/>
              </a:xfrm>
              <a:custGeom>
                <a:avLst/>
                <a:gdLst>
                  <a:gd name="T0" fmla="*/ 0 w 156"/>
                  <a:gd name="T1" fmla="*/ 0 h 46"/>
                  <a:gd name="T2" fmla="*/ 156 w 156"/>
                  <a:gd name="T3" fmla="*/ 46 h 46"/>
                </a:gdLst>
                <a:ahLst/>
                <a:cxnLst>
                  <a:cxn ang="0">
                    <a:pos x="T0" y="T1"/>
                  </a:cxn>
                  <a:cxn ang="0">
                    <a:pos x="T2" y="T3"/>
                  </a:cxn>
                </a:cxnLst>
                <a:rect l="0" t="0" r="r" b="b"/>
                <a:pathLst>
                  <a:path w="156" h="46">
                    <a:moveTo>
                      <a:pt x="0" y="0"/>
                    </a:moveTo>
                    <a:lnTo>
                      <a:pt x="156"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9" name="Freeform 3155"/>
              <p:cNvSpPr>
                <a:spLocks/>
              </p:cNvSpPr>
              <p:nvPr/>
            </p:nvSpPr>
            <p:spPr bwMode="auto">
              <a:xfrm>
                <a:off x="4059782" y="5275441"/>
                <a:ext cx="99066" cy="32384"/>
              </a:xfrm>
              <a:custGeom>
                <a:avLst/>
                <a:gdLst>
                  <a:gd name="T0" fmla="*/ 0 w 156"/>
                  <a:gd name="T1" fmla="*/ 0 h 51"/>
                  <a:gd name="T2" fmla="*/ 156 w 156"/>
                  <a:gd name="T3" fmla="*/ 51 h 51"/>
                </a:gdLst>
                <a:ahLst/>
                <a:cxnLst>
                  <a:cxn ang="0">
                    <a:pos x="T0" y="T1"/>
                  </a:cxn>
                  <a:cxn ang="0">
                    <a:pos x="T2" y="T3"/>
                  </a:cxn>
                </a:cxnLst>
                <a:rect l="0" t="0" r="r" b="b"/>
                <a:pathLst>
                  <a:path w="156" h="51">
                    <a:moveTo>
                      <a:pt x="0" y="0"/>
                    </a:moveTo>
                    <a:lnTo>
                      <a:pt x="156" y="5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0" name="Freeform 3154"/>
              <p:cNvSpPr>
                <a:spLocks/>
              </p:cNvSpPr>
              <p:nvPr/>
            </p:nvSpPr>
            <p:spPr bwMode="auto">
              <a:xfrm>
                <a:off x="4160118" y="5308459"/>
                <a:ext cx="99066" cy="35559"/>
              </a:xfrm>
              <a:custGeom>
                <a:avLst/>
                <a:gdLst>
                  <a:gd name="T0" fmla="*/ 0 w 156"/>
                  <a:gd name="T1" fmla="*/ 0 h 56"/>
                  <a:gd name="T2" fmla="*/ 156 w 156"/>
                  <a:gd name="T3" fmla="*/ 56 h 56"/>
                </a:gdLst>
                <a:ahLst/>
                <a:cxnLst>
                  <a:cxn ang="0">
                    <a:pos x="T0" y="T1"/>
                  </a:cxn>
                  <a:cxn ang="0">
                    <a:pos x="T2" y="T3"/>
                  </a:cxn>
                </a:cxnLst>
                <a:rect l="0" t="0" r="r" b="b"/>
                <a:pathLst>
                  <a:path w="156" h="56">
                    <a:moveTo>
                      <a:pt x="0" y="0"/>
                    </a:moveTo>
                    <a:lnTo>
                      <a:pt x="156"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1" name="Freeform 3153"/>
              <p:cNvSpPr>
                <a:spLocks/>
              </p:cNvSpPr>
              <p:nvPr/>
            </p:nvSpPr>
            <p:spPr bwMode="auto">
              <a:xfrm>
                <a:off x="4259818" y="5343383"/>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2" name="Freeform 3152"/>
              <p:cNvSpPr>
                <a:spLocks/>
              </p:cNvSpPr>
              <p:nvPr/>
            </p:nvSpPr>
            <p:spPr bwMode="auto">
              <a:xfrm>
                <a:off x="4363329" y="5378306"/>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3" name="Freeform 3151"/>
              <p:cNvSpPr>
                <a:spLocks/>
              </p:cNvSpPr>
              <p:nvPr/>
            </p:nvSpPr>
            <p:spPr bwMode="auto">
              <a:xfrm>
                <a:off x="13094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4" name="Freeform 3150"/>
              <p:cNvSpPr>
                <a:spLocks/>
              </p:cNvSpPr>
              <p:nvPr/>
            </p:nvSpPr>
            <p:spPr bwMode="auto">
              <a:xfrm>
                <a:off x="1309443" y="5381481"/>
                <a:ext cx="66679" cy="57783"/>
              </a:xfrm>
              <a:custGeom>
                <a:avLst/>
                <a:gdLst>
                  <a:gd name="T0" fmla="*/ 0 w 105"/>
                  <a:gd name="T1" fmla="*/ 0 h 91"/>
                  <a:gd name="T2" fmla="*/ 105 w 105"/>
                  <a:gd name="T3" fmla="*/ 91 h 91"/>
                </a:gdLst>
                <a:ahLst/>
                <a:cxnLst>
                  <a:cxn ang="0">
                    <a:pos x="T0" y="T1"/>
                  </a:cxn>
                  <a:cxn ang="0">
                    <a:pos x="T2" y="T3"/>
                  </a:cxn>
                </a:cxnLst>
                <a:rect l="0" t="0" r="r" b="b"/>
                <a:pathLst>
                  <a:path w="105" h="91">
                    <a:moveTo>
                      <a:pt x="0" y="0"/>
                    </a:moveTo>
                    <a:lnTo>
                      <a:pt x="105" y="9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5" name="Freeform 3149"/>
              <p:cNvSpPr>
                <a:spLocks/>
              </p:cNvSpPr>
              <p:nvPr/>
            </p:nvSpPr>
            <p:spPr bwMode="auto">
              <a:xfrm>
                <a:off x="1376122" y="5440534"/>
                <a:ext cx="76204" cy="52068"/>
              </a:xfrm>
              <a:custGeom>
                <a:avLst/>
                <a:gdLst>
                  <a:gd name="T0" fmla="*/ 0 w 120"/>
                  <a:gd name="T1" fmla="*/ 0 h 82"/>
                  <a:gd name="T2" fmla="*/ 120 w 120"/>
                  <a:gd name="T3" fmla="*/ 81 h 82"/>
                </a:gdLst>
                <a:ahLst/>
                <a:cxnLst>
                  <a:cxn ang="0">
                    <a:pos x="T0" y="T1"/>
                  </a:cxn>
                  <a:cxn ang="0">
                    <a:pos x="T2" y="T3"/>
                  </a:cxn>
                </a:cxnLst>
                <a:rect l="0" t="0" r="r" b="b"/>
                <a:pathLst>
                  <a:path w="120" h="82">
                    <a:moveTo>
                      <a:pt x="0" y="0"/>
                    </a:moveTo>
                    <a:lnTo>
                      <a:pt x="120" y="8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6" name="Freeform 3148"/>
              <p:cNvSpPr>
                <a:spLocks/>
              </p:cNvSpPr>
              <p:nvPr/>
            </p:nvSpPr>
            <p:spPr bwMode="auto">
              <a:xfrm>
                <a:off x="1452326" y="5493237"/>
                <a:ext cx="78109" cy="51433"/>
              </a:xfrm>
              <a:custGeom>
                <a:avLst/>
                <a:gdLst>
                  <a:gd name="T0" fmla="*/ 0 w 123"/>
                  <a:gd name="T1" fmla="*/ 0 h 81"/>
                  <a:gd name="T2" fmla="*/ 123 w 123"/>
                  <a:gd name="T3" fmla="*/ 81 h 81"/>
                </a:gdLst>
                <a:ahLst/>
                <a:cxnLst>
                  <a:cxn ang="0">
                    <a:pos x="T0" y="T1"/>
                  </a:cxn>
                  <a:cxn ang="0">
                    <a:pos x="T2" y="T3"/>
                  </a:cxn>
                </a:cxnLst>
                <a:rect l="0" t="0" r="r" b="b"/>
                <a:pathLst>
                  <a:path w="123" h="81">
                    <a:moveTo>
                      <a:pt x="0" y="0"/>
                    </a:moveTo>
                    <a:lnTo>
                      <a:pt x="123" y="8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7" name="Freeform 3147"/>
              <p:cNvSpPr>
                <a:spLocks/>
              </p:cNvSpPr>
              <p:nvPr/>
            </p:nvSpPr>
            <p:spPr bwMode="auto">
              <a:xfrm>
                <a:off x="1531706" y="5546575"/>
                <a:ext cx="84460" cy="47623"/>
              </a:xfrm>
              <a:custGeom>
                <a:avLst/>
                <a:gdLst>
                  <a:gd name="T0" fmla="*/ 0 w 133"/>
                  <a:gd name="T1" fmla="*/ 0 h 75"/>
                  <a:gd name="T2" fmla="*/ 133 w 133"/>
                  <a:gd name="T3" fmla="*/ 75 h 75"/>
                </a:gdLst>
                <a:ahLst/>
                <a:cxnLst>
                  <a:cxn ang="0">
                    <a:pos x="T0" y="T1"/>
                  </a:cxn>
                  <a:cxn ang="0">
                    <a:pos x="T2" y="T3"/>
                  </a:cxn>
                </a:cxnLst>
                <a:rect l="0" t="0" r="r" b="b"/>
                <a:pathLst>
                  <a:path w="133" h="75">
                    <a:moveTo>
                      <a:pt x="0" y="0"/>
                    </a:moveTo>
                    <a:lnTo>
                      <a:pt x="133"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8" name="Freeform 3146"/>
              <p:cNvSpPr>
                <a:spLocks/>
              </p:cNvSpPr>
              <p:nvPr/>
            </p:nvSpPr>
            <p:spPr bwMode="auto">
              <a:xfrm>
                <a:off x="1616165" y="5594198"/>
                <a:ext cx="87635" cy="41273"/>
              </a:xfrm>
              <a:custGeom>
                <a:avLst/>
                <a:gdLst>
                  <a:gd name="T0" fmla="*/ 0 w 138"/>
                  <a:gd name="T1" fmla="*/ 0 h 65"/>
                  <a:gd name="T2" fmla="*/ 138 w 138"/>
                  <a:gd name="T3" fmla="*/ 65 h 65"/>
                </a:gdLst>
                <a:ahLst/>
                <a:cxnLst>
                  <a:cxn ang="0">
                    <a:pos x="T0" y="T1"/>
                  </a:cxn>
                  <a:cxn ang="0">
                    <a:pos x="T2" y="T3"/>
                  </a:cxn>
                </a:cxnLst>
                <a:rect l="0" t="0" r="r" b="b"/>
                <a:pathLst>
                  <a:path w="138" h="65">
                    <a:moveTo>
                      <a:pt x="0" y="0"/>
                    </a:moveTo>
                    <a:lnTo>
                      <a:pt x="138"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9" name="Freeform 3145"/>
              <p:cNvSpPr>
                <a:spLocks/>
              </p:cNvSpPr>
              <p:nvPr/>
            </p:nvSpPr>
            <p:spPr bwMode="auto">
              <a:xfrm>
                <a:off x="1703800" y="5635471"/>
                <a:ext cx="92715" cy="41273"/>
              </a:xfrm>
              <a:custGeom>
                <a:avLst/>
                <a:gdLst>
                  <a:gd name="T0" fmla="*/ 0 w 146"/>
                  <a:gd name="T1" fmla="*/ 0 h 65"/>
                  <a:gd name="T2" fmla="*/ 145 w 146"/>
                  <a:gd name="T3" fmla="*/ 65 h 65"/>
                </a:gdLst>
                <a:ahLst/>
                <a:cxnLst>
                  <a:cxn ang="0">
                    <a:pos x="T0" y="T1"/>
                  </a:cxn>
                  <a:cxn ang="0">
                    <a:pos x="T2" y="T3"/>
                  </a:cxn>
                </a:cxnLst>
                <a:rect l="0" t="0" r="r" b="b"/>
                <a:pathLst>
                  <a:path w="146" h="65">
                    <a:moveTo>
                      <a:pt x="0" y="0"/>
                    </a:moveTo>
                    <a:lnTo>
                      <a:pt x="145" y="6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0" name="Freeform 3144"/>
              <p:cNvSpPr>
                <a:spLocks/>
              </p:cNvSpPr>
              <p:nvPr/>
            </p:nvSpPr>
            <p:spPr bwMode="auto">
              <a:xfrm>
                <a:off x="1799056" y="5676745"/>
                <a:ext cx="92080" cy="34924"/>
              </a:xfrm>
              <a:custGeom>
                <a:avLst/>
                <a:gdLst>
                  <a:gd name="T0" fmla="*/ 0 w 145"/>
                  <a:gd name="T1" fmla="*/ 0 h 55"/>
                  <a:gd name="T2" fmla="*/ 145 w 145"/>
                  <a:gd name="T3" fmla="*/ 55 h 55"/>
                </a:gdLst>
                <a:ahLst/>
                <a:cxnLst>
                  <a:cxn ang="0">
                    <a:pos x="T0" y="T1"/>
                  </a:cxn>
                  <a:cxn ang="0">
                    <a:pos x="T2" y="T3"/>
                  </a:cxn>
                </a:cxnLst>
                <a:rect l="0" t="0" r="r" b="b"/>
                <a:pathLst>
                  <a:path w="145" h="55">
                    <a:moveTo>
                      <a:pt x="0" y="0"/>
                    </a:moveTo>
                    <a:lnTo>
                      <a:pt x="145"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1" name="Freeform 3143"/>
              <p:cNvSpPr>
                <a:spLocks/>
              </p:cNvSpPr>
              <p:nvPr/>
            </p:nvSpPr>
            <p:spPr bwMode="auto">
              <a:xfrm>
                <a:off x="1891771" y="5712303"/>
                <a:ext cx="100336" cy="31749"/>
              </a:xfrm>
              <a:custGeom>
                <a:avLst/>
                <a:gdLst>
                  <a:gd name="T0" fmla="*/ 0 w 158"/>
                  <a:gd name="T1" fmla="*/ 0 h 50"/>
                  <a:gd name="T2" fmla="*/ 158 w 158"/>
                  <a:gd name="T3" fmla="*/ 50 h 50"/>
                </a:gdLst>
                <a:ahLst/>
                <a:cxnLst>
                  <a:cxn ang="0">
                    <a:pos x="T0" y="T1"/>
                  </a:cxn>
                  <a:cxn ang="0">
                    <a:pos x="T2" y="T3"/>
                  </a:cxn>
                </a:cxnLst>
                <a:rect l="0" t="0" r="r" b="b"/>
                <a:pathLst>
                  <a:path w="158" h="50">
                    <a:moveTo>
                      <a:pt x="0" y="0"/>
                    </a:moveTo>
                    <a:lnTo>
                      <a:pt x="158"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2" name="Freeform 3142"/>
              <p:cNvSpPr>
                <a:spLocks/>
              </p:cNvSpPr>
              <p:nvPr/>
            </p:nvSpPr>
            <p:spPr bwMode="auto">
              <a:xfrm>
                <a:off x="1992741" y="5744052"/>
                <a:ext cx="101606" cy="28574"/>
              </a:xfrm>
              <a:custGeom>
                <a:avLst/>
                <a:gdLst>
                  <a:gd name="T0" fmla="*/ 0 w 160"/>
                  <a:gd name="T1" fmla="*/ 0 h 45"/>
                  <a:gd name="T2" fmla="*/ 160 w 160"/>
                  <a:gd name="T3" fmla="*/ 45 h 45"/>
                </a:gdLst>
                <a:ahLst/>
                <a:cxnLst>
                  <a:cxn ang="0">
                    <a:pos x="T0" y="T1"/>
                  </a:cxn>
                  <a:cxn ang="0">
                    <a:pos x="T2" y="T3"/>
                  </a:cxn>
                </a:cxnLst>
                <a:rect l="0" t="0" r="r" b="b"/>
                <a:pathLst>
                  <a:path w="160" h="45">
                    <a:moveTo>
                      <a:pt x="0" y="0"/>
                    </a:moveTo>
                    <a:lnTo>
                      <a:pt x="16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3" name="Freeform 3141"/>
              <p:cNvSpPr>
                <a:spLocks/>
              </p:cNvSpPr>
              <p:nvPr/>
            </p:nvSpPr>
            <p:spPr bwMode="auto">
              <a:xfrm>
                <a:off x="2094982" y="5773896"/>
                <a:ext cx="103511" cy="23494"/>
              </a:xfrm>
              <a:custGeom>
                <a:avLst/>
                <a:gdLst>
                  <a:gd name="T0" fmla="*/ 0 w 163"/>
                  <a:gd name="T1" fmla="*/ 0 h 37"/>
                  <a:gd name="T2" fmla="*/ 162 w 163"/>
                  <a:gd name="T3" fmla="*/ 36 h 37"/>
                </a:gdLst>
                <a:ahLst/>
                <a:cxnLst>
                  <a:cxn ang="0">
                    <a:pos x="T0" y="T1"/>
                  </a:cxn>
                  <a:cxn ang="0">
                    <a:pos x="T2" y="T3"/>
                  </a:cxn>
                </a:cxnLst>
                <a:rect l="0" t="0" r="r" b="b"/>
                <a:pathLst>
                  <a:path w="163" h="37">
                    <a:moveTo>
                      <a:pt x="0" y="0"/>
                    </a:moveTo>
                    <a:lnTo>
                      <a:pt x="16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4" name="Freeform 3140"/>
              <p:cNvSpPr>
                <a:spLocks/>
              </p:cNvSpPr>
              <p:nvPr/>
            </p:nvSpPr>
            <p:spPr bwMode="auto">
              <a:xfrm>
                <a:off x="2199128" y="5797390"/>
                <a:ext cx="107956" cy="22859"/>
              </a:xfrm>
              <a:custGeom>
                <a:avLst/>
                <a:gdLst>
                  <a:gd name="T0" fmla="*/ 0 w 170"/>
                  <a:gd name="T1" fmla="*/ 0 h 36"/>
                  <a:gd name="T2" fmla="*/ 170 w 170"/>
                  <a:gd name="T3" fmla="*/ 36 h 36"/>
                </a:gdLst>
                <a:ahLst/>
                <a:cxnLst>
                  <a:cxn ang="0">
                    <a:pos x="T0" y="T1"/>
                  </a:cxn>
                  <a:cxn ang="0">
                    <a:pos x="T2" y="T3"/>
                  </a:cxn>
                </a:cxnLst>
                <a:rect l="0" t="0" r="r" b="b"/>
                <a:pathLst>
                  <a:path w="170" h="36">
                    <a:moveTo>
                      <a:pt x="0" y="0"/>
                    </a:moveTo>
                    <a:lnTo>
                      <a:pt x="170"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5" name="Freeform 3139"/>
              <p:cNvSpPr>
                <a:spLocks/>
              </p:cNvSpPr>
              <p:nvPr/>
            </p:nvSpPr>
            <p:spPr bwMode="auto">
              <a:xfrm>
                <a:off x="2307719" y="5821519"/>
                <a:ext cx="108591" cy="17144"/>
              </a:xfrm>
              <a:custGeom>
                <a:avLst/>
                <a:gdLst>
                  <a:gd name="T0" fmla="*/ 0 w 171"/>
                  <a:gd name="T1" fmla="*/ 0 h 27"/>
                  <a:gd name="T2" fmla="*/ 170 w 171"/>
                  <a:gd name="T3" fmla="*/ 26 h 27"/>
                </a:gdLst>
                <a:ahLst/>
                <a:cxnLst>
                  <a:cxn ang="0">
                    <a:pos x="T0" y="T1"/>
                  </a:cxn>
                  <a:cxn ang="0">
                    <a:pos x="T2" y="T3"/>
                  </a:cxn>
                </a:cxnLst>
                <a:rect l="0" t="0" r="r" b="b"/>
                <a:pathLst>
                  <a:path w="171" h="27">
                    <a:moveTo>
                      <a:pt x="0" y="0"/>
                    </a:moveTo>
                    <a:lnTo>
                      <a:pt x="17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6" name="Freeform 3138"/>
              <p:cNvSpPr>
                <a:spLocks/>
              </p:cNvSpPr>
              <p:nvPr/>
            </p:nvSpPr>
            <p:spPr bwMode="auto">
              <a:xfrm>
                <a:off x="2418215" y="5838663"/>
                <a:ext cx="108591" cy="13334"/>
              </a:xfrm>
              <a:custGeom>
                <a:avLst/>
                <a:gdLst>
                  <a:gd name="T0" fmla="*/ 0 w 171"/>
                  <a:gd name="T1" fmla="*/ 0 h 21"/>
                  <a:gd name="T2" fmla="*/ 171 w 171"/>
                  <a:gd name="T3" fmla="*/ 21 h 21"/>
                </a:gdLst>
                <a:ahLst/>
                <a:cxnLst>
                  <a:cxn ang="0">
                    <a:pos x="T0" y="T1"/>
                  </a:cxn>
                  <a:cxn ang="0">
                    <a:pos x="T2" y="T3"/>
                  </a:cxn>
                </a:cxnLst>
                <a:rect l="0" t="0" r="r" b="b"/>
                <a:pathLst>
                  <a:path w="171" h="21">
                    <a:moveTo>
                      <a:pt x="0" y="0"/>
                    </a:moveTo>
                    <a:lnTo>
                      <a:pt x="17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7" name="Freeform 3137"/>
              <p:cNvSpPr>
                <a:spLocks/>
              </p:cNvSpPr>
              <p:nvPr/>
            </p:nvSpPr>
            <p:spPr bwMode="auto">
              <a:xfrm>
                <a:off x="2526171" y="5854538"/>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8" name="Freeform 3136"/>
              <p:cNvSpPr>
                <a:spLocks/>
              </p:cNvSpPr>
              <p:nvPr/>
            </p:nvSpPr>
            <p:spPr bwMode="auto">
              <a:xfrm>
                <a:off x="2639843" y="5862792"/>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9" name="Freeform 3135"/>
              <p:cNvSpPr>
                <a:spLocks/>
              </p:cNvSpPr>
              <p:nvPr/>
            </p:nvSpPr>
            <p:spPr bwMode="auto">
              <a:xfrm>
                <a:off x="2751609" y="5872952"/>
                <a:ext cx="223533" cy="12699"/>
              </a:xfrm>
              <a:custGeom>
                <a:avLst/>
                <a:gdLst>
                  <a:gd name="T0" fmla="*/ 0 w 352"/>
                  <a:gd name="T1" fmla="*/ 0 h 20"/>
                  <a:gd name="T2" fmla="*/ 351 w 352"/>
                  <a:gd name="T3" fmla="*/ 0 h 20"/>
                </a:gdLst>
                <a:ahLst/>
                <a:cxnLst>
                  <a:cxn ang="0">
                    <a:pos x="T0" y="T1"/>
                  </a:cxn>
                  <a:cxn ang="0">
                    <a:pos x="T2" y="T3"/>
                  </a:cxn>
                </a:cxnLst>
                <a:rect l="0" t="0" r="r" b="b"/>
                <a:pathLst>
                  <a:path w="352" h="20">
                    <a:moveTo>
                      <a:pt x="0" y="0"/>
                    </a:moveTo>
                    <a:lnTo>
                      <a:pt x="351" y="0"/>
                    </a:lnTo>
                  </a:path>
                </a:pathLst>
              </a:custGeom>
              <a:noFill/>
              <a:ln w="301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0" name="Freeform 3134"/>
              <p:cNvSpPr>
                <a:spLocks/>
              </p:cNvSpPr>
              <p:nvPr/>
            </p:nvSpPr>
            <p:spPr bwMode="auto">
              <a:xfrm>
                <a:off x="2977047" y="5867872"/>
                <a:ext cx="114941" cy="12699"/>
              </a:xfrm>
              <a:custGeom>
                <a:avLst/>
                <a:gdLst>
                  <a:gd name="T0" fmla="*/ 0 w 181"/>
                  <a:gd name="T1" fmla="*/ 6 h 20"/>
                  <a:gd name="T2" fmla="*/ 181 w 181"/>
                  <a:gd name="T3" fmla="*/ 0 h 20"/>
                </a:gdLst>
                <a:ahLst/>
                <a:cxnLst>
                  <a:cxn ang="0">
                    <a:pos x="T0" y="T1"/>
                  </a:cxn>
                  <a:cxn ang="0">
                    <a:pos x="T2" y="T3"/>
                  </a:cxn>
                </a:cxnLst>
                <a:rect l="0" t="0" r="r" b="b"/>
                <a:pathLst>
                  <a:path w="181" h="20">
                    <a:moveTo>
                      <a:pt x="0" y="6"/>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1" name="Freeform 3133"/>
              <p:cNvSpPr>
                <a:spLocks/>
              </p:cNvSpPr>
              <p:nvPr/>
            </p:nvSpPr>
            <p:spPr bwMode="auto">
              <a:xfrm>
                <a:off x="3091353" y="5862792"/>
                <a:ext cx="111131" cy="12699"/>
              </a:xfrm>
              <a:custGeom>
                <a:avLst/>
                <a:gdLst>
                  <a:gd name="T0" fmla="*/ 0 w 175"/>
                  <a:gd name="T1" fmla="*/ 6 h 20"/>
                  <a:gd name="T2" fmla="*/ 175 w 175"/>
                  <a:gd name="T3" fmla="*/ 0 h 20"/>
                </a:gdLst>
                <a:ahLst/>
                <a:cxnLst>
                  <a:cxn ang="0">
                    <a:pos x="T0" y="T1"/>
                  </a:cxn>
                  <a:cxn ang="0">
                    <a:pos x="T2" y="T3"/>
                  </a:cxn>
                </a:cxnLst>
                <a:rect l="0" t="0" r="r" b="b"/>
                <a:pathLst>
                  <a:path w="175" h="20">
                    <a:moveTo>
                      <a:pt x="0" y="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2" name="Freeform 3132"/>
              <p:cNvSpPr>
                <a:spLocks/>
              </p:cNvSpPr>
              <p:nvPr/>
            </p:nvSpPr>
            <p:spPr bwMode="auto">
              <a:xfrm>
                <a:off x="3203119" y="5851363"/>
                <a:ext cx="111766" cy="12699"/>
              </a:xfrm>
              <a:custGeom>
                <a:avLst/>
                <a:gdLst>
                  <a:gd name="T0" fmla="*/ 0 w 176"/>
                  <a:gd name="T1" fmla="*/ 16 h 20"/>
                  <a:gd name="T2" fmla="*/ 175 w 176"/>
                  <a:gd name="T3" fmla="*/ 0 h 20"/>
                </a:gdLst>
                <a:ahLst/>
                <a:cxnLst>
                  <a:cxn ang="0">
                    <a:pos x="T0" y="T1"/>
                  </a:cxn>
                  <a:cxn ang="0">
                    <a:pos x="T2" y="T3"/>
                  </a:cxn>
                </a:cxnLst>
                <a:rect l="0" t="0" r="r" b="b"/>
                <a:pathLst>
                  <a:path w="176" h="20">
                    <a:moveTo>
                      <a:pt x="0" y="1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3" name="Freeform 3131"/>
              <p:cNvSpPr>
                <a:spLocks/>
              </p:cNvSpPr>
              <p:nvPr/>
            </p:nvSpPr>
            <p:spPr bwMode="auto">
              <a:xfrm>
                <a:off x="3315520" y="5836123"/>
                <a:ext cx="108591" cy="13334"/>
              </a:xfrm>
              <a:custGeom>
                <a:avLst/>
                <a:gdLst>
                  <a:gd name="T0" fmla="*/ 0 w 171"/>
                  <a:gd name="T1" fmla="*/ 21 h 21"/>
                  <a:gd name="T2" fmla="*/ 171 w 171"/>
                  <a:gd name="T3" fmla="*/ 0 h 21"/>
                </a:gdLst>
                <a:ahLst/>
                <a:cxnLst>
                  <a:cxn ang="0">
                    <a:pos x="T0" y="T1"/>
                  </a:cxn>
                  <a:cxn ang="0">
                    <a:pos x="T2" y="T3"/>
                  </a:cxn>
                </a:cxnLst>
                <a:rect l="0" t="0" r="r" b="b"/>
                <a:pathLst>
                  <a:path w="171" h="21">
                    <a:moveTo>
                      <a:pt x="0" y="21"/>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4" name="Freeform 3130"/>
              <p:cNvSpPr>
                <a:spLocks/>
              </p:cNvSpPr>
              <p:nvPr/>
            </p:nvSpPr>
            <p:spPr bwMode="auto">
              <a:xfrm>
                <a:off x="3426017" y="5815169"/>
                <a:ext cx="109226" cy="20319"/>
              </a:xfrm>
              <a:custGeom>
                <a:avLst/>
                <a:gdLst>
                  <a:gd name="T0" fmla="*/ 0 w 172"/>
                  <a:gd name="T1" fmla="*/ 31 h 32"/>
                  <a:gd name="T2" fmla="*/ 172 w 172"/>
                  <a:gd name="T3" fmla="*/ 0 h 32"/>
                </a:gdLst>
                <a:ahLst/>
                <a:cxnLst>
                  <a:cxn ang="0">
                    <a:pos x="T0" y="T1"/>
                  </a:cxn>
                  <a:cxn ang="0">
                    <a:pos x="T2" y="T3"/>
                  </a:cxn>
                </a:cxnLst>
                <a:rect l="0" t="0" r="r" b="b"/>
                <a:pathLst>
                  <a:path w="172" h="32">
                    <a:moveTo>
                      <a:pt x="0" y="31"/>
                    </a:moveTo>
                    <a:lnTo>
                      <a:pt x="17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5" name="Freeform 3129"/>
              <p:cNvSpPr>
                <a:spLocks/>
              </p:cNvSpPr>
              <p:nvPr/>
            </p:nvSpPr>
            <p:spPr bwMode="auto">
              <a:xfrm>
                <a:off x="3534608" y="5791675"/>
                <a:ext cx="108591" cy="22859"/>
              </a:xfrm>
              <a:custGeom>
                <a:avLst/>
                <a:gdLst>
                  <a:gd name="T0" fmla="*/ 0 w 171"/>
                  <a:gd name="T1" fmla="*/ 36 h 36"/>
                  <a:gd name="T2" fmla="*/ 171 w 171"/>
                  <a:gd name="T3" fmla="*/ 0 h 36"/>
                </a:gdLst>
                <a:ahLst/>
                <a:cxnLst>
                  <a:cxn ang="0">
                    <a:pos x="T0" y="T1"/>
                  </a:cxn>
                  <a:cxn ang="0">
                    <a:pos x="T2" y="T3"/>
                  </a:cxn>
                </a:cxnLst>
                <a:rect l="0" t="0" r="r" b="b"/>
                <a:pathLst>
                  <a:path w="171" h="36">
                    <a:moveTo>
                      <a:pt x="0" y="36"/>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6" name="Freeform 3128"/>
              <p:cNvSpPr>
                <a:spLocks/>
              </p:cNvSpPr>
              <p:nvPr/>
            </p:nvSpPr>
            <p:spPr bwMode="auto">
              <a:xfrm>
                <a:off x="3643834" y="5768816"/>
                <a:ext cx="102241" cy="22859"/>
              </a:xfrm>
              <a:custGeom>
                <a:avLst/>
                <a:gdLst>
                  <a:gd name="T0" fmla="*/ 0 w 161"/>
                  <a:gd name="T1" fmla="*/ 36 h 36"/>
                  <a:gd name="T2" fmla="*/ 161 w 161"/>
                  <a:gd name="T3" fmla="*/ 0 h 36"/>
                </a:gdLst>
                <a:ahLst/>
                <a:cxnLst>
                  <a:cxn ang="0">
                    <a:pos x="T0" y="T1"/>
                  </a:cxn>
                  <a:cxn ang="0">
                    <a:pos x="T2" y="T3"/>
                  </a:cxn>
                </a:cxnLst>
                <a:rect l="0" t="0" r="r" b="b"/>
                <a:pathLst>
                  <a:path w="161" h="36">
                    <a:moveTo>
                      <a:pt x="0" y="36"/>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7" name="Freeform 3127"/>
              <p:cNvSpPr>
                <a:spLocks/>
              </p:cNvSpPr>
              <p:nvPr/>
            </p:nvSpPr>
            <p:spPr bwMode="auto">
              <a:xfrm>
                <a:off x="3747345" y="5735797"/>
                <a:ext cx="102241" cy="32384"/>
              </a:xfrm>
              <a:custGeom>
                <a:avLst/>
                <a:gdLst>
                  <a:gd name="T0" fmla="*/ 0 w 161"/>
                  <a:gd name="T1" fmla="*/ 51 h 51"/>
                  <a:gd name="T2" fmla="*/ 161 w 161"/>
                  <a:gd name="T3" fmla="*/ 0 h 51"/>
                </a:gdLst>
                <a:ahLst/>
                <a:cxnLst>
                  <a:cxn ang="0">
                    <a:pos x="T0" y="T1"/>
                  </a:cxn>
                  <a:cxn ang="0">
                    <a:pos x="T2" y="T3"/>
                  </a:cxn>
                </a:cxnLst>
                <a:rect l="0" t="0" r="r" b="b"/>
                <a:pathLst>
                  <a:path w="161" h="51">
                    <a:moveTo>
                      <a:pt x="0" y="51"/>
                    </a:moveTo>
                    <a:lnTo>
                      <a:pt x="16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8" name="Freeform 3126"/>
              <p:cNvSpPr>
                <a:spLocks/>
              </p:cNvSpPr>
              <p:nvPr/>
            </p:nvSpPr>
            <p:spPr bwMode="auto">
              <a:xfrm>
                <a:off x="3850220" y="5702779"/>
                <a:ext cx="99066" cy="31749"/>
              </a:xfrm>
              <a:custGeom>
                <a:avLst/>
                <a:gdLst>
                  <a:gd name="T0" fmla="*/ 0 w 156"/>
                  <a:gd name="T1" fmla="*/ 50 h 50"/>
                  <a:gd name="T2" fmla="*/ 156 w 156"/>
                  <a:gd name="T3" fmla="*/ 0 h 50"/>
                </a:gdLst>
                <a:ahLst/>
                <a:cxnLst>
                  <a:cxn ang="0">
                    <a:pos x="T0" y="T1"/>
                  </a:cxn>
                  <a:cxn ang="0">
                    <a:pos x="T2" y="T3"/>
                  </a:cxn>
                </a:cxnLst>
                <a:rect l="0" t="0" r="r" b="b"/>
                <a:pathLst>
                  <a:path w="156" h="50">
                    <a:moveTo>
                      <a:pt x="0" y="50"/>
                    </a:moveTo>
                    <a:lnTo>
                      <a:pt x="156"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9" name="Freeform 3125"/>
              <p:cNvSpPr>
                <a:spLocks/>
              </p:cNvSpPr>
              <p:nvPr/>
            </p:nvSpPr>
            <p:spPr bwMode="auto">
              <a:xfrm>
                <a:off x="3950556" y="5664680"/>
                <a:ext cx="95890" cy="38098"/>
              </a:xfrm>
              <a:custGeom>
                <a:avLst/>
                <a:gdLst>
                  <a:gd name="T0" fmla="*/ 0 w 151"/>
                  <a:gd name="T1" fmla="*/ 60 h 60"/>
                  <a:gd name="T2" fmla="*/ 151 w 151"/>
                  <a:gd name="T3" fmla="*/ 0 h 60"/>
                </a:gdLst>
                <a:ahLst/>
                <a:cxnLst>
                  <a:cxn ang="0">
                    <a:pos x="T0" y="T1"/>
                  </a:cxn>
                  <a:cxn ang="0">
                    <a:pos x="T2" y="T3"/>
                  </a:cxn>
                </a:cxnLst>
                <a:rect l="0" t="0" r="r" b="b"/>
                <a:pathLst>
                  <a:path w="151" h="60">
                    <a:moveTo>
                      <a:pt x="0" y="60"/>
                    </a:moveTo>
                    <a:lnTo>
                      <a:pt x="15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0" name="Freeform 3124"/>
              <p:cNvSpPr>
                <a:spLocks/>
              </p:cNvSpPr>
              <p:nvPr/>
            </p:nvSpPr>
            <p:spPr bwMode="auto">
              <a:xfrm>
                <a:off x="4048351" y="5623407"/>
                <a:ext cx="90175" cy="41273"/>
              </a:xfrm>
              <a:custGeom>
                <a:avLst/>
                <a:gdLst>
                  <a:gd name="T0" fmla="*/ 0 w 142"/>
                  <a:gd name="T1" fmla="*/ 65 h 65"/>
                  <a:gd name="T2" fmla="*/ 142 w 142"/>
                  <a:gd name="T3" fmla="*/ 0 h 65"/>
                </a:gdLst>
                <a:ahLst/>
                <a:cxnLst>
                  <a:cxn ang="0">
                    <a:pos x="T0" y="T1"/>
                  </a:cxn>
                  <a:cxn ang="0">
                    <a:pos x="T2" y="T3"/>
                  </a:cxn>
                </a:cxnLst>
                <a:rect l="0" t="0" r="r" b="b"/>
                <a:pathLst>
                  <a:path w="142" h="65">
                    <a:moveTo>
                      <a:pt x="0" y="65"/>
                    </a:moveTo>
                    <a:lnTo>
                      <a:pt x="142"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1" name="Freeform 3123"/>
              <p:cNvSpPr>
                <a:spLocks/>
              </p:cNvSpPr>
              <p:nvPr/>
            </p:nvSpPr>
            <p:spPr bwMode="auto">
              <a:xfrm>
                <a:off x="4139162" y="5578958"/>
                <a:ext cx="89540" cy="44448"/>
              </a:xfrm>
              <a:custGeom>
                <a:avLst/>
                <a:gdLst>
                  <a:gd name="T0" fmla="*/ 0 w 141"/>
                  <a:gd name="T1" fmla="*/ 70 h 70"/>
                  <a:gd name="T2" fmla="*/ 141 w 141"/>
                  <a:gd name="T3" fmla="*/ 0 h 70"/>
                </a:gdLst>
                <a:ahLst/>
                <a:cxnLst>
                  <a:cxn ang="0">
                    <a:pos x="T0" y="T1"/>
                  </a:cxn>
                  <a:cxn ang="0">
                    <a:pos x="T2" y="T3"/>
                  </a:cxn>
                </a:cxnLst>
                <a:rect l="0" t="0" r="r" b="b"/>
                <a:pathLst>
                  <a:path w="141" h="70">
                    <a:moveTo>
                      <a:pt x="0" y="70"/>
                    </a:moveTo>
                    <a:lnTo>
                      <a:pt x="1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2" name="Freeform 3122"/>
              <p:cNvSpPr>
                <a:spLocks/>
              </p:cNvSpPr>
              <p:nvPr/>
            </p:nvSpPr>
            <p:spPr bwMode="auto">
              <a:xfrm>
                <a:off x="4229972" y="5528161"/>
                <a:ext cx="83190" cy="48258"/>
              </a:xfrm>
              <a:custGeom>
                <a:avLst/>
                <a:gdLst>
                  <a:gd name="T0" fmla="*/ 0 w 131"/>
                  <a:gd name="T1" fmla="*/ 76 h 76"/>
                  <a:gd name="T2" fmla="*/ 131 w 131"/>
                  <a:gd name="T3" fmla="*/ 0 h 76"/>
                </a:gdLst>
                <a:ahLst/>
                <a:cxnLst>
                  <a:cxn ang="0">
                    <a:pos x="T0" y="T1"/>
                  </a:cxn>
                  <a:cxn ang="0">
                    <a:pos x="T2" y="T3"/>
                  </a:cxn>
                </a:cxnLst>
                <a:rect l="0" t="0" r="r" b="b"/>
                <a:pathLst>
                  <a:path w="131" h="76">
                    <a:moveTo>
                      <a:pt x="0" y="76"/>
                    </a:moveTo>
                    <a:lnTo>
                      <a:pt x="1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3" name="Freeform 3121"/>
              <p:cNvSpPr>
                <a:spLocks/>
              </p:cNvSpPr>
              <p:nvPr/>
            </p:nvSpPr>
            <p:spPr bwMode="auto">
              <a:xfrm>
                <a:off x="4315066" y="5476728"/>
                <a:ext cx="79379" cy="51433"/>
              </a:xfrm>
              <a:custGeom>
                <a:avLst/>
                <a:gdLst>
                  <a:gd name="T0" fmla="*/ 0 w 125"/>
                  <a:gd name="T1" fmla="*/ 81 h 81"/>
                  <a:gd name="T2" fmla="*/ 125 w 125"/>
                  <a:gd name="T3" fmla="*/ 0 h 81"/>
                </a:gdLst>
                <a:ahLst/>
                <a:cxnLst>
                  <a:cxn ang="0">
                    <a:pos x="T0" y="T1"/>
                  </a:cxn>
                  <a:cxn ang="0">
                    <a:pos x="T2" y="T3"/>
                  </a:cxn>
                </a:cxnLst>
                <a:rect l="0" t="0" r="r" b="b"/>
                <a:pathLst>
                  <a:path w="125" h="81">
                    <a:moveTo>
                      <a:pt x="0" y="81"/>
                    </a:moveTo>
                    <a:lnTo>
                      <a:pt x="12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4" name="Freeform 3120"/>
              <p:cNvSpPr>
                <a:spLocks/>
              </p:cNvSpPr>
              <p:nvPr/>
            </p:nvSpPr>
            <p:spPr bwMode="auto">
              <a:xfrm>
                <a:off x="4394446" y="5419580"/>
                <a:ext cx="74299" cy="54608"/>
              </a:xfrm>
              <a:custGeom>
                <a:avLst/>
                <a:gdLst>
                  <a:gd name="T0" fmla="*/ 0 w 117"/>
                  <a:gd name="T1" fmla="*/ 86 h 86"/>
                  <a:gd name="T2" fmla="*/ 117 w 117"/>
                  <a:gd name="T3" fmla="*/ 0 h 86"/>
                </a:gdLst>
                <a:ahLst/>
                <a:cxnLst>
                  <a:cxn ang="0">
                    <a:pos x="T0" y="T1"/>
                  </a:cxn>
                  <a:cxn ang="0">
                    <a:pos x="T2" y="T3"/>
                  </a:cxn>
                </a:cxnLst>
                <a:rect l="0" t="0" r="r" b="b"/>
                <a:pathLst>
                  <a:path w="117" h="86">
                    <a:moveTo>
                      <a:pt x="0" y="86"/>
                    </a:moveTo>
                    <a:lnTo>
                      <a:pt x="117"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5" name="Freeform 3119"/>
              <p:cNvSpPr>
                <a:spLocks/>
              </p:cNvSpPr>
              <p:nvPr/>
            </p:nvSpPr>
            <p:spPr bwMode="auto">
              <a:xfrm>
                <a:off x="1652997" y="4959223"/>
                <a:ext cx="12701" cy="226051"/>
              </a:xfrm>
              <a:custGeom>
                <a:avLst/>
                <a:gdLst>
                  <a:gd name="T0" fmla="*/ 0 w 20"/>
                  <a:gd name="T1" fmla="*/ 0 h 356"/>
                  <a:gd name="T2" fmla="*/ 0 w 20"/>
                  <a:gd name="T3" fmla="*/ 356 h 356"/>
                </a:gdLst>
                <a:ahLst/>
                <a:cxnLst>
                  <a:cxn ang="0">
                    <a:pos x="T0" y="T1"/>
                  </a:cxn>
                  <a:cxn ang="0">
                    <a:pos x="T2" y="T3"/>
                  </a:cxn>
                </a:cxnLst>
                <a:rect l="0" t="0" r="r" b="b"/>
                <a:pathLst>
                  <a:path w="20" h="356">
                    <a:moveTo>
                      <a:pt x="0" y="0"/>
                    </a:moveTo>
                    <a:lnTo>
                      <a:pt x="0" y="35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6" name="Freeform 3118"/>
              <p:cNvSpPr>
                <a:spLocks/>
              </p:cNvSpPr>
              <p:nvPr/>
            </p:nvSpPr>
            <p:spPr bwMode="auto">
              <a:xfrm>
                <a:off x="1821917" y="4894456"/>
                <a:ext cx="12701" cy="250815"/>
              </a:xfrm>
              <a:custGeom>
                <a:avLst/>
                <a:gdLst>
                  <a:gd name="T0" fmla="*/ 0 w 20"/>
                  <a:gd name="T1" fmla="*/ 0 h 395"/>
                  <a:gd name="T2" fmla="*/ 0 w 20"/>
                  <a:gd name="T3" fmla="*/ 395 h 395"/>
                </a:gdLst>
                <a:ahLst/>
                <a:cxnLst>
                  <a:cxn ang="0">
                    <a:pos x="T0" y="T1"/>
                  </a:cxn>
                  <a:cxn ang="0">
                    <a:pos x="T2" y="T3"/>
                  </a:cxn>
                </a:cxnLst>
                <a:rect l="0" t="0" r="r" b="b"/>
                <a:pathLst>
                  <a:path w="20" h="395">
                    <a:moveTo>
                      <a:pt x="0" y="0"/>
                    </a:moveTo>
                    <a:lnTo>
                      <a:pt x="0" y="39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7" name="Freeform 3117"/>
              <p:cNvSpPr>
                <a:spLocks/>
              </p:cNvSpPr>
              <p:nvPr/>
            </p:nvSpPr>
            <p:spPr bwMode="auto">
              <a:xfrm>
                <a:off x="1495509" y="4980177"/>
                <a:ext cx="97160" cy="134615"/>
              </a:xfrm>
              <a:custGeom>
                <a:avLst/>
                <a:gdLst>
                  <a:gd name="T0" fmla="*/ 153 w 153"/>
                  <a:gd name="T1" fmla="*/ 0 h 212"/>
                  <a:gd name="T2" fmla="*/ 0 w 153"/>
                  <a:gd name="T3" fmla="*/ 211 h 212"/>
                </a:gdLst>
                <a:ahLst/>
                <a:cxnLst>
                  <a:cxn ang="0">
                    <a:pos x="T0" y="T1"/>
                  </a:cxn>
                  <a:cxn ang="0">
                    <a:pos x="T2" y="T3"/>
                  </a:cxn>
                </a:cxnLst>
                <a:rect l="0" t="0" r="r" b="b"/>
                <a:pathLst>
                  <a:path w="153" h="212">
                    <a:moveTo>
                      <a:pt x="153" y="0"/>
                    </a:moveTo>
                    <a:lnTo>
                      <a:pt x="0" y="2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8" name="Freeform 3116"/>
              <p:cNvSpPr>
                <a:spLocks/>
              </p:cNvSpPr>
              <p:nvPr/>
            </p:nvSpPr>
            <p:spPr bwMode="auto">
              <a:xfrm>
                <a:off x="1495509" y="5115427"/>
                <a:ext cx="114306" cy="85722"/>
              </a:xfrm>
              <a:custGeom>
                <a:avLst/>
                <a:gdLst>
                  <a:gd name="T0" fmla="*/ 0 w 180"/>
                  <a:gd name="T1" fmla="*/ 0 h 135"/>
                  <a:gd name="T2" fmla="*/ 180 w 180"/>
                  <a:gd name="T3" fmla="*/ 135 h 135"/>
                </a:gdLst>
                <a:ahLst/>
                <a:cxnLst>
                  <a:cxn ang="0">
                    <a:pos x="T0" y="T1"/>
                  </a:cxn>
                  <a:cxn ang="0">
                    <a:pos x="T2" y="T3"/>
                  </a:cxn>
                </a:cxnLst>
                <a:rect l="0" t="0" r="r" b="b"/>
                <a:pathLst>
                  <a:path w="180" h="135">
                    <a:moveTo>
                      <a:pt x="0" y="0"/>
                    </a:moveTo>
                    <a:lnTo>
                      <a:pt x="180" y="13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9" name="Freeform 3115"/>
              <p:cNvSpPr>
                <a:spLocks/>
              </p:cNvSpPr>
              <p:nvPr/>
            </p:nvSpPr>
            <p:spPr bwMode="auto">
              <a:xfrm>
                <a:off x="4036286" y="4938904"/>
                <a:ext cx="12701" cy="264785"/>
              </a:xfrm>
              <a:custGeom>
                <a:avLst/>
                <a:gdLst>
                  <a:gd name="T0" fmla="*/ 0 w 20"/>
                  <a:gd name="T1" fmla="*/ 0 h 417"/>
                  <a:gd name="T2" fmla="*/ 0 w 20"/>
                  <a:gd name="T3" fmla="*/ 416 h 417"/>
                </a:gdLst>
                <a:ahLst/>
                <a:cxnLst>
                  <a:cxn ang="0">
                    <a:pos x="T0" y="T1"/>
                  </a:cxn>
                  <a:cxn ang="0">
                    <a:pos x="T2" y="T3"/>
                  </a:cxn>
                </a:cxnLst>
                <a:rect l="0" t="0" r="r" b="b"/>
                <a:pathLst>
                  <a:path w="20" h="417">
                    <a:moveTo>
                      <a:pt x="0" y="0"/>
                    </a:moveTo>
                    <a:lnTo>
                      <a:pt x="0" y="4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0" name="Freeform 3114"/>
              <p:cNvSpPr>
                <a:spLocks/>
              </p:cNvSpPr>
              <p:nvPr/>
            </p:nvSpPr>
            <p:spPr bwMode="auto">
              <a:xfrm>
                <a:off x="3874352" y="52989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1" name="Freeform 3113"/>
              <p:cNvSpPr>
                <a:spLocks/>
              </p:cNvSpPr>
              <p:nvPr/>
            </p:nvSpPr>
            <p:spPr bwMode="auto">
              <a:xfrm>
                <a:off x="3874352" y="5298935"/>
                <a:ext cx="16511" cy="73022"/>
              </a:xfrm>
              <a:custGeom>
                <a:avLst/>
                <a:gdLst>
                  <a:gd name="T0" fmla="*/ 0 w 26"/>
                  <a:gd name="T1" fmla="*/ 0 h 115"/>
                  <a:gd name="T2" fmla="*/ 26 w 26"/>
                  <a:gd name="T3" fmla="*/ 115 h 115"/>
                </a:gdLst>
                <a:ahLst/>
                <a:cxnLst>
                  <a:cxn ang="0">
                    <a:pos x="T0" y="T1"/>
                  </a:cxn>
                  <a:cxn ang="0">
                    <a:pos x="T2" y="T3"/>
                  </a:cxn>
                </a:cxnLst>
                <a:rect l="0" t="0" r="r" b="b"/>
                <a:pathLst>
                  <a:path w="26" h="115">
                    <a:moveTo>
                      <a:pt x="0" y="0"/>
                    </a:moveTo>
                    <a:lnTo>
                      <a:pt x="26"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2" name="Freeform 3112"/>
              <p:cNvSpPr>
                <a:spLocks/>
              </p:cNvSpPr>
              <p:nvPr/>
            </p:nvSpPr>
            <p:spPr bwMode="auto">
              <a:xfrm>
                <a:off x="3893403" y="5372592"/>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3" name="Freeform 3111"/>
              <p:cNvSpPr>
                <a:spLocks/>
              </p:cNvSpPr>
              <p:nvPr/>
            </p:nvSpPr>
            <p:spPr bwMode="auto">
              <a:xfrm>
                <a:off x="3910549" y="5455138"/>
                <a:ext cx="13971" cy="82547"/>
              </a:xfrm>
              <a:custGeom>
                <a:avLst/>
                <a:gdLst>
                  <a:gd name="T0" fmla="*/ 0 w 22"/>
                  <a:gd name="T1" fmla="*/ 0 h 130"/>
                  <a:gd name="T2" fmla="*/ 21 w 22"/>
                  <a:gd name="T3" fmla="*/ 130 h 130"/>
                </a:gdLst>
                <a:ahLst/>
                <a:cxnLst>
                  <a:cxn ang="0">
                    <a:pos x="T0" y="T1"/>
                  </a:cxn>
                  <a:cxn ang="0">
                    <a:pos x="T2" y="T3"/>
                  </a:cxn>
                </a:cxnLst>
                <a:rect l="0" t="0" r="r" b="b"/>
                <a:pathLst>
                  <a:path w="22"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4" name="Freeform 3110"/>
              <p:cNvSpPr>
                <a:spLocks/>
              </p:cNvSpPr>
              <p:nvPr/>
            </p:nvSpPr>
            <p:spPr bwMode="auto">
              <a:xfrm>
                <a:off x="3926425" y="5537685"/>
                <a:ext cx="12701" cy="70482"/>
              </a:xfrm>
              <a:custGeom>
                <a:avLst/>
                <a:gdLst>
                  <a:gd name="T0" fmla="*/ 0 w 20"/>
                  <a:gd name="T1" fmla="*/ 0 h 111"/>
                  <a:gd name="T2" fmla="*/ 15 w 20"/>
                  <a:gd name="T3" fmla="*/ 111 h 111"/>
                </a:gdLst>
                <a:ahLst/>
                <a:cxnLst>
                  <a:cxn ang="0">
                    <a:pos x="T0" y="T1"/>
                  </a:cxn>
                  <a:cxn ang="0">
                    <a:pos x="T2" y="T3"/>
                  </a:cxn>
                </a:cxnLst>
                <a:rect l="0" t="0" r="r" b="b"/>
                <a:pathLst>
                  <a:path w="20" h="111">
                    <a:moveTo>
                      <a:pt x="0" y="0"/>
                    </a:moveTo>
                    <a:lnTo>
                      <a:pt x="15" y="11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5" name="Freeform 3109"/>
              <p:cNvSpPr>
                <a:spLocks/>
              </p:cNvSpPr>
              <p:nvPr/>
            </p:nvSpPr>
            <p:spPr bwMode="auto">
              <a:xfrm>
                <a:off x="3910549" y="52900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6" name="Freeform 3108"/>
              <p:cNvSpPr>
                <a:spLocks/>
              </p:cNvSpPr>
              <p:nvPr/>
            </p:nvSpPr>
            <p:spPr bwMode="auto">
              <a:xfrm>
                <a:off x="3910549" y="5290045"/>
                <a:ext cx="13971" cy="73022"/>
              </a:xfrm>
              <a:custGeom>
                <a:avLst/>
                <a:gdLst>
                  <a:gd name="T0" fmla="*/ 0 w 22"/>
                  <a:gd name="T1" fmla="*/ 0 h 115"/>
                  <a:gd name="T2" fmla="*/ 21 w 22"/>
                  <a:gd name="T3" fmla="*/ 115 h 115"/>
                </a:gdLst>
                <a:ahLst/>
                <a:cxnLst>
                  <a:cxn ang="0">
                    <a:pos x="T0" y="T1"/>
                  </a:cxn>
                  <a:cxn ang="0">
                    <a:pos x="T2" y="T3"/>
                  </a:cxn>
                </a:cxnLst>
                <a:rect l="0" t="0" r="r" b="b"/>
                <a:pathLst>
                  <a:path w="22" h="115">
                    <a:moveTo>
                      <a:pt x="0" y="0"/>
                    </a:moveTo>
                    <a:lnTo>
                      <a:pt x="21" y="11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7" name="Freeform 3107"/>
              <p:cNvSpPr>
                <a:spLocks/>
              </p:cNvSpPr>
              <p:nvPr/>
            </p:nvSpPr>
            <p:spPr bwMode="auto">
              <a:xfrm>
                <a:off x="3926425" y="5363067"/>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8" name="Freeform 3106"/>
              <p:cNvSpPr>
                <a:spLocks/>
              </p:cNvSpPr>
              <p:nvPr/>
            </p:nvSpPr>
            <p:spPr bwMode="auto">
              <a:xfrm>
                <a:off x="3944206" y="5445614"/>
                <a:ext cx="13336" cy="82547"/>
              </a:xfrm>
              <a:custGeom>
                <a:avLst/>
                <a:gdLst>
                  <a:gd name="T0" fmla="*/ 0 w 21"/>
                  <a:gd name="T1" fmla="*/ 0 h 130"/>
                  <a:gd name="T2" fmla="*/ 21 w 21"/>
                  <a:gd name="T3" fmla="*/ 130 h 130"/>
                </a:gdLst>
                <a:ahLst/>
                <a:cxnLst>
                  <a:cxn ang="0">
                    <a:pos x="T0" y="T1"/>
                  </a:cxn>
                  <a:cxn ang="0">
                    <a:pos x="T2" y="T3"/>
                  </a:cxn>
                </a:cxnLst>
                <a:rect l="0" t="0" r="r" b="b"/>
                <a:pathLst>
                  <a:path w="21"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9" name="Freeform 3105"/>
              <p:cNvSpPr>
                <a:spLocks/>
              </p:cNvSpPr>
              <p:nvPr/>
            </p:nvSpPr>
            <p:spPr bwMode="auto">
              <a:xfrm>
                <a:off x="3960082" y="5528161"/>
                <a:ext cx="12701" cy="70482"/>
              </a:xfrm>
              <a:custGeom>
                <a:avLst/>
                <a:gdLst>
                  <a:gd name="T0" fmla="*/ 0 w 20"/>
                  <a:gd name="T1" fmla="*/ 0 h 111"/>
                  <a:gd name="T2" fmla="*/ 11 w 20"/>
                  <a:gd name="T3" fmla="*/ 111 h 111"/>
                </a:gdLst>
                <a:ahLst/>
                <a:cxnLst>
                  <a:cxn ang="0">
                    <a:pos x="T0" y="T1"/>
                  </a:cxn>
                  <a:cxn ang="0">
                    <a:pos x="T2" y="T3"/>
                  </a:cxn>
                </a:cxnLst>
                <a:rect l="0" t="0" r="r" b="b"/>
                <a:pathLst>
                  <a:path w="20" h="111">
                    <a:moveTo>
                      <a:pt x="0" y="0"/>
                    </a:moveTo>
                    <a:lnTo>
                      <a:pt x="11" y="11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0" name="Freeform 3104"/>
              <p:cNvSpPr>
                <a:spLocks/>
              </p:cNvSpPr>
              <p:nvPr/>
            </p:nvSpPr>
            <p:spPr bwMode="auto">
              <a:xfrm>
                <a:off x="1903836" y="526083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1" name="Freeform 3103"/>
              <p:cNvSpPr>
                <a:spLocks/>
              </p:cNvSpPr>
              <p:nvPr/>
            </p:nvSpPr>
            <p:spPr bwMode="auto">
              <a:xfrm>
                <a:off x="1887326" y="5260836"/>
                <a:ext cx="17781" cy="73022"/>
              </a:xfrm>
              <a:custGeom>
                <a:avLst/>
                <a:gdLst>
                  <a:gd name="T0" fmla="*/ 28 w 28"/>
                  <a:gd name="T1" fmla="*/ 0 h 115"/>
                  <a:gd name="T2" fmla="*/ 0 w 28"/>
                  <a:gd name="T3" fmla="*/ 115 h 115"/>
                </a:gdLst>
                <a:ahLst/>
                <a:cxnLst>
                  <a:cxn ang="0">
                    <a:pos x="T0" y="T1"/>
                  </a:cxn>
                  <a:cxn ang="0">
                    <a:pos x="T2" y="T3"/>
                  </a:cxn>
                </a:cxnLst>
                <a:rect l="0" t="0" r="r" b="b"/>
                <a:pathLst>
                  <a:path w="28" h="115">
                    <a:moveTo>
                      <a:pt x="2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2" name="Freeform 3102"/>
              <p:cNvSpPr>
                <a:spLocks/>
              </p:cNvSpPr>
              <p:nvPr/>
            </p:nvSpPr>
            <p:spPr bwMode="auto">
              <a:xfrm>
                <a:off x="1872085" y="5334493"/>
                <a:ext cx="12701" cy="82547"/>
              </a:xfrm>
              <a:custGeom>
                <a:avLst/>
                <a:gdLst>
                  <a:gd name="T0" fmla="*/ 20 w 20"/>
                  <a:gd name="T1" fmla="*/ 0 h 130"/>
                  <a:gd name="T2" fmla="*/ 0 w 20"/>
                  <a:gd name="T3" fmla="*/ 130 h 130"/>
                </a:gdLst>
                <a:ahLst/>
                <a:cxnLst>
                  <a:cxn ang="0">
                    <a:pos x="T0" y="T1"/>
                  </a:cxn>
                  <a:cxn ang="0">
                    <a:pos x="T2" y="T3"/>
                  </a:cxn>
                </a:cxnLst>
                <a:rect l="0" t="0" r="r" b="b"/>
                <a:pathLst>
                  <a:path w="20" h="130">
                    <a:moveTo>
                      <a:pt x="20"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3" name="Freeform 3101"/>
              <p:cNvSpPr>
                <a:spLocks/>
              </p:cNvSpPr>
              <p:nvPr/>
            </p:nvSpPr>
            <p:spPr bwMode="auto">
              <a:xfrm>
                <a:off x="1856209" y="5417040"/>
                <a:ext cx="14606" cy="82547"/>
              </a:xfrm>
              <a:custGeom>
                <a:avLst/>
                <a:gdLst>
                  <a:gd name="T0" fmla="*/ 22 w 23"/>
                  <a:gd name="T1" fmla="*/ 0 h 130"/>
                  <a:gd name="T2" fmla="*/ 0 w 23"/>
                  <a:gd name="T3" fmla="*/ 130 h 130"/>
                </a:gdLst>
                <a:ahLst/>
                <a:cxnLst>
                  <a:cxn ang="0">
                    <a:pos x="T0" y="T1"/>
                  </a:cxn>
                  <a:cxn ang="0">
                    <a:pos x="T2" y="T3"/>
                  </a:cxn>
                </a:cxnLst>
                <a:rect l="0" t="0" r="r" b="b"/>
                <a:pathLst>
                  <a:path w="23" h="130">
                    <a:moveTo>
                      <a:pt x="22"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4" name="Freeform 3100"/>
              <p:cNvSpPr>
                <a:spLocks/>
              </p:cNvSpPr>
              <p:nvPr/>
            </p:nvSpPr>
            <p:spPr bwMode="auto">
              <a:xfrm>
                <a:off x="1846683" y="5499587"/>
                <a:ext cx="12701" cy="73022"/>
              </a:xfrm>
              <a:custGeom>
                <a:avLst/>
                <a:gdLst>
                  <a:gd name="T0" fmla="*/ 15 w 20"/>
                  <a:gd name="T1" fmla="*/ 0 h 115"/>
                  <a:gd name="T2" fmla="*/ 0 w 20"/>
                  <a:gd name="T3" fmla="*/ 115 h 115"/>
                </a:gdLst>
                <a:ahLst/>
                <a:cxnLst>
                  <a:cxn ang="0">
                    <a:pos x="T0" y="T1"/>
                  </a:cxn>
                  <a:cxn ang="0">
                    <a:pos x="T2" y="T3"/>
                  </a:cxn>
                </a:cxnLst>
                <a:rect l="0" t="0" r="r" b="b"/>
                <a:pathLst>
                  <a:path w="20" h="115">
                    <a:moveTo>
                      <a:pt x="15"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5" name="Freeform 3099"/>
              <p:cNvSpPr>
                <a:spLocks/>
              </p:cNvSpPr>
              <p:nvPr/>
            </p:nvSpPr>
            <p:spPr bwMode="auto">
              <a:xfrm>
                <a:off x="1872085" y="52519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6" name="Freeform 3098"/>
              <p:cNvSpPr>
                <a:spLocks/>
              </p:cNvSpPr>
              <p:nvPr/>
            </p:nvSpPr>
            <p:spPr bwMode="auto">
              <a:xfrm>
                <a:off x="1853034" y="5251946"/>
                <a:ext cx="17781" cy="73022"/>
              </a:xfrm>
              <a:custGeom>
                <a:avLst/>
                <a:gdLst>
                  <a:gd name="T0" fmla="*/ 27 w 28"/>
                  <a:gd name="T1" fmla="*/ 0 h 115"/>
                  <a:gd name="T2" fmla="*/ 0 w 28"/>
                  <a:gd name="T3" fmla="*/ 115 h 115"/>
                </a:gdLst>
                <a:ahLst/>
                <a:cxnLst>
                  <a:cxn ang="0">
                    <a:pos x="T0" y="T1"/>
                  </a:cxn>
                  <a:cxn ang="0">
                    <a:pos x="T2" y="T3"/>
                  </a:cxn>
                </a:cxnLst>
                <a:rect l="0" t="0" r="r" b="b"/>
                <a:pathLst>
                  <a:path w="28" h="115">
                    <a:moveTo>
                      <a:pt x="27"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7" name="Freeform 3097"/>
              <p:cNvSpPr>
                <a:spLocks/>
              </p:cNvSpPr>
              <p:nvPr/>
            </p:nvSpPr>
            <p:spPr bwMode="auto">
              <a:xfrm>
                <a:off x="1833983" y="5324969"/>
                <a:ext cx="16511" cy="82547"/>
              </a:xfrm>
              <a:custGeom>
                <a:avLst/>
                <a:gdLst>
                  <a:gd name="T0" fmla="*/ 25 w 26"/>
                  <a:gd name="T1" fmla="*/ 0 h 130"/>
                  <a:gd name="T2" fmla="*/ 0 w 26"/>
                  <a:gd name="T3" fmla="*/ 130 h 130"/>
                </a:gdLst>
                <a:ahLst/>
                <a:cxnLst>
                  <a:cxn ang="0">
                    <a:pos x="T0" y="T1"/>
                  </a:cxn>
                  <a:cxn ang="0">
                    <a:pos x="T2" y="T3"/>
                  </a:cxn>
                </a:cxnLst>
                <a:rect l="0" t="0" r="r" b="b"/>
                <a:pathLst>
                  <a:path w="26" h="130">
                    <a:moveTo>
                      <a:pt x="25"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8" name="Freeform 3096"/>
              <p:cNvSpPr>
                <a:spLocks/>
              </p:cNvSpPr>
              <p:nvPr/>
            </p:nvSpPr>
            <p:spPr bwMode="auto">
              <a:xfrm>
                <a:off x="1821917" y="5407515"/>
                <a:ext cx="12701" cy="82547"/>
              </a:xfrm>
              <a:custGeom>
                <a:avLst/>
                <a:gdLst>
                  <a:gd name="T0" fmla="*/ 18 w 20"/>
                  <a:gd name="T1" fmla="*/ 0 h 130"/>
                  <a:gd name="T2" fmla="*/ 0 w 20"/>
                  <a:gd name="T3" fmla="*/ 130 h 130"/>
                </a:gdLst>
                <a:ahLst/>
                <a:cxnLst>
                  <a:cxn ang="0">
                    <a:pos x="T0" y="T1"/>
                  </a:cxn>
                  <a:cxn ang="0">
                    <a:pos x="T2" y="T3"/>
                  </a:cxn>
                </a:cxnLst>
                <a:rect l="0" t="0" r="r" b="b"/>
                <a:pathLst>
                  <a:path w="20" h="130">
                    <a:moveTo>
                      <a:pt x="18"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9" name="Freeform 3095"/>
              <p:cNvSpPr>
                <a:spLocks/>
              </p:cNvSpPr>
              <p:nvPr/>
            </p:nvSpPr>
            <p:spPr bwMode="auto">
              <a:xfrm>
                <a:off x="1811121" y="5490062"/>
                <a:ext cx="12701" cy="73022"/>
              </a:xfrm>
              <a:custGeom>
                <a:avLst/>
                <a:gdLst>
                  <a:gd name="T0" fmla="*/ 18 w 20"/>
                  <a:gd name="T1" fmla="*/ 0 h 115"/>
                  <a:gd name="T2" fmla="*/ 0 w 20"/>
                  <a:gd name="T3" fmla="*/ 115 h 115"/>
                </a:gdLst>
                <a:ahLst/>
                <a:cxnLst>
                  <a:cxn ang="0">
                    <a:pos x="T0" y="T1"/>
                  </a:cxn>
                  <a:cxn ang="0">
                    <a:pos x="T2" y="T3"/>
                  </a:cxn>
                </a:cxnLst>
                <a:rect l="0" t="0" r="r" b="b"/>
                <a:pathLst>
                  <a:path w="20" h="115">
                    <a:moveTo>
                      <a:pt x="1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0" name="Freeform 3094"/>
              <p:cNvSpPr>
                <a:spLocks/>
              </p:cNvSpPr>
              <p:nvPr/>
            </p:nvSpPr>
            <p:spPr bwMode="auto">
              <a:xfrm>
                <a:off x="3081827"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1" name="Freeform 3093"/>
              <p:cNvSpPr>
                <a:spLocks/>
              </p:cNvSpPr>
              <p:nvPr/>
            </p:nvSpPr>
            <p:spPr bwMode="auto">
              <a:xfrm>
                <a:off x="3076112" y="5216388"/>
                <a:ext cx="12701" cy="51433"/>
              </a:xfrm>
              <a:custGeom>
                <a:avLst/>
                <a:gdLst>
                  <a:gd name="T0" fmla="*/ 6 w 20"/>
                  <a:gd name="T1" fmla="*/ 0 h 81"/>
                  <a:gd name="T2" fmla="*/ 0 w 20"/>
                  <a:gd name="T3" fmla="*/ 81 h 81"/>
                </a:gdLst>
                <a:ahLst/>
                <a:cxnLst>
                  <a:cxn ang="0">
                    <a:pos x="T0" y="T1"/>
                  </a:cxn>
                  <a:cxn ang="0">
                    <a:pos x="T2" y="T3"/>
                  </a:cxn>
                </a:cxnLst>
                <a:rect l="0" t="0" r="r" b="b"/>
                <a:pathLst>
                  <a:path w="20" h="81">
                    <a:moveTo>
                      <a:pt x="6" y="0"/>
                    </a:moveTo>
                    <a:lnTo>
                      <a:pt x="0" y="8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2" name="Freeform 3092"/>
              <p:cNvSpPr>
                <a:spLocks/>
              </p:cNvSpPr>
              <p:nvPr/>
            </p:nvSpPr>
            <p:spPr bwMode="auto">
              <a:xfrm>
                <a:off x="3066587" y="5269091"/>
                <a:ext cx="12701" cy="64767"/>
              </a:xfrm>
              <a:custGeom>
                <a:avLst/>
                <a:gdLst>
                  <a:gd name="T0" fmla="*/ 15 w 20"/>
                  <a:gd name="T1" fmla="*/ 0 h 102"/>
                  <a:gd name="T2" fmla="*/ 0 w 20"/>
                  <a:gd name="T3" fmla="*/ 101 h 102"/>
                </a:gdLst>
                <a:ahLst/>
                <a:cxnLst>
                  <a:cxn ang="0">
                    <a:pos x="T0" y="T1"/>
                  </a:cxn>
                  <a:cxn ang="0">
                    <a:pos x="T2" y="T3"/>
                  </a:cxn>
                </a:cxnLst>
                <a:rect l="0" t="0" r="r" b="b"/>
                <a:pathLst>
                  <a:path w="20" h="102">
                    <a:moveTo>
                      <a:pt x="15" y="0"/>
                    </a:moveTo>
                    <a:lnTo>
                      <a:pt x="0" y="10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3" name="Freeform 3091"/>
              <p:cNvSpPr>
                <a:spLocks/>
              </p:cNvSpPr>
              <p:nvPr/>
            </p:nvSpPr>
            <p:spPr bwMode="auto">
              <a:xfrm>
                <a:off x="3062141" y="5334493"/>
                <a:ext cx="12701" cy="146679"/>
              </a:xfrm>
              <a:custGeom>
                <a:avLst/>
                <a:gdLst>
                  <a:gd name="T0" fmla="*/ 6 w 20"/>
                  <a:gd name="T1" fmla="*/ 0 h 231"/>
                  <a:gd name="T2" fmla="*/ 0 w 20"/>
                  <a:gd name="T3" fmla="*/ 231 h 231"/>
                </a:gdLst>
                <a:ahLst/>
                <a:cxnLst>
                  <a:cxn ang="0">
                    <a:pos x="T0" y="T1"/>
                  </a:cxn>
                  <a:cxn ang="0">
                    <a:pos x="T2" y="T3"/>
                  </a:cxn>
                </a:cxnLst>
                <a:rect l="0" t="0" r="r" b="b"/>
                <a:pathLst>
                  <a:path w="20" h="231">
                    <a:moveTo>
                      <a:pt x="6" y="0"/>
                    </a:moveTo>
                    <a:lnTo>
                      <a:pt x="0"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4" name="Freeform 3090"/>
              <p:cNvSpPr>
                <a:spLocks/>
              </p:cNvSpPr>
              <p:nvPr/>
            </p:nvSpPr>
            <p:spPr bwMode="auto">
              <a:xfrm>
                <a:off x="3058966" y="5481807"/>
                <a:ext cx="12701" cy="140964"/>
              </a:xfrm>
              <a:custGeom>
                <a:avLst/>
                <a:gdLst>
                  <a:gd name="T0" fmla="*/ 5 w 20"/>
                  <a:gd name="T1" fmla="*/ 0 h 222"/>
                  <a:gd name="T2" fmla="*/ 0 w 20"/>
                  <a:gd name="T3" fmla="*/ 221 h 222"/>
                </a:gdLst>
                <a:ahLst/>
                <a:cxnLst>
                  <a:cxn ang="0">
                    <a:pos x="T0" y="T1"/>
                  </a:cxn>
                  <a:cxn ang="0">
                    <a:pos x="T2" y="T3"/>
                  </a:cxn>
                </a:cxnLst>
                <a:rect l="0" t="0" r="r" b="b"/>
                <a:pathLst>
                  <a:path w="20" h="222">
                    <a:moveTo>
                      <a:pt x="5" y="0"/>
                    </a:moveTo>
                    <a:lnTo>
                      <a:pt x="0"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5" name="Freeform 3089"/>
              <p:cNvSpPr>
                <a:spLocks/>
              </p:cNvSpPr>
              <p:nvPr/>
            </p:nvSpPr>
            <p:spPr bwMode="auto">
              <a:xfrm>
                <a:off x="3055791" y="5623407"/>
                <a:ext cx="12701" cy="105406"/>
              </a:xfrm>
              <a:custGeom>
                <a:avLst/>
                <a:gdLst>
                  <a:gd name="T0" fmla="*/ 5 w 20"/>
                  <a:gd name="T1" fmla="*/ 0 h 166"/>
                  <a:gd name="T2" fmla="*/ 0 w 20"/>
                  <a:gd name="T3" fmla="*/ 166 h 166"/>
                </a:gdLst>
                <a:ahLst/>
                <a:cxnLst>
                  <a:cxn ang="0">
                    <a:pos x="T0" y="T1"/>
                  </a:cxn>
                  <a:cxn ang="0">
                    <a:pos x="T2" y="T3"/>
                  </a:cxn>
                </a:cxnLst>
                <a:rect l="0" t="0" r="r" b="b"/>
                <a:pathLst>
                  <a:path w="20" h="166">
                    <a:moveTo>
                      <a:pt x="5" y="0"/>
                    </a:moveTo>
                    <a:lnTo>
                      <a:pt x="0"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6" name="Freeform 3088"/>
              <p:cNvSpPr>
                <a:spLocks/>
              </p:cNvSpPr>
              <p:nvPr/>
            </p:nvSpPr>
            <p:spPr bwMode="auto">
              <a:xfrm>
                <a:off x="3052616"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7" name="Freeform 3087"/>
              <p:cNvSpPr>
                <a:spLocks/>
              </p:cNvSpPr>
              <p:nvPr/>
            </p:nvSpPr>
            <p:spPr bwMode="auto">
              <a:xfrm>
                <a:off x="3043725" y="5201148"/>
                <a:ext cx="12701" cy="51433"/>
              </a:xfrm>
              <a:custGeom>
                <a:avLst/>
                <a:gdLst>
                  <a:gd name="T0" fmla="*/ 11 w 20"/>
                  <a:gd name="T1" fmla="*/ 0 h 81"/>
                  <a:gd name="T2" fmla="*/ 0 w 20"/>
                  <a:gd name="T3" fmla="*/ 81 h 81"/>
                </a:gdLst>
                <a:ahLst/>
                <a:cxnLst>
                  <a:cxn ang="0">
                    <a:pos x="T0" y="T1"/>
                  </a:cxn>
                  <a:cxn ang="0">
                    <a:pos x="T2" y="T3"/>
                  </a:cxn>
                </a:cxnLst>
                <a:rect l="0" t="0" r="r" b="b"/>
                <a:pathLst>
                  <a:path w="20" h="81">
                    <a:moveTo>
                      <a:pt x="11" y="0"/>
                    </a:moveTo>
                    <a:lnTo>
                      <a:pt x="0"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8" name="Freeform 3086"/>
              <p:cNvSpPr>
                <a:spLocks/>
              </p:cNvSpPr>
              <p:nvPr/>
            </p:nvSpPr>
            <p:spPr bwMode="auto">
              <a:xfrm>
                <a:off x="3037375" y="5254486"/>
                <a:ext cx="12701" cy="67307"/>
              </a:xfrm>
              <a:custGeom>
                <a:avLst/>
                <a:gdLst>
                  <a:gd name="T0" fmla="*/ 6 w 20"/>
                  <a:gd name="T1" fmla="*/ 0 h 106"/>
                  <a:gd name="T2" fmla="*/ 0 w 20"/>
                  <a:gd name="T3" fmla="*/ 106 h 106"/>
                </a:gdLst>
                <a:ahLst/>
                <a:cxnLst>
                  <a:cxn ang="0">
                    <a:pos x="T0" y="T1"/>
                  </a:cxn>
                  <a:cxn ang="0">
                    <a:pos x="T2" y="T3"/>
                  </a:cxn>
                </a:cxnLst>
                <a:rect l="0" t="0" r="r" b="b"/>
                <a:pathLst>
                  <a:path w="20" h="106">
                    <a:moveTo>
                      <a:pt x="6" y="0"/>
                    </a:moveTo>
                    <a:lnTo>
                      <a:pt x="0" y="10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9" name="Freeform 3085"/>
              <p:cNvSpPr>
                <a:spLocks/>
              </p:cNvSpPr>
              <p:nvPr/>
            </p:nvSpPr>
            <p:spPr bwMode="auto">
              <a:xfrm>
                <a:off x="3027849" y="5321794"/>
                <a:ext cx="12701" cy="143504"/>
              </a:xfrm>
              <a:custGeom>
                <a:avLst/>
                <a:gdLst>
                  <a:gd name="T0" fmla="*/ 15 w 20"/>
                  <a:gd name="T1" fmla="*/ 0 h 226"/>
                  <a:gd name="T2" fmla="*/ 0 w 20"/>
                  <a:gd name="T3" fmla="*/ 226 h 226"/>
                </a:gdLst>
                <a:ahLst/>
                <a:cxnLst>
                  <a:cxn ang="0">
                    <a:pos x="T0" y="T1"/>
                  </a:cxn>
                  <a:cxn ang="0">
                    <a:pos x="T2" y="T3"/>
                  </a:cxn>
                </a:cxnLst>
                <a:rect l="0" t="0" r="r" b="b"/>
                <a:pathLst>
                  <a:path w="20" h="226">
                    <a:moveTo>
                      <a:pt x="1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0" name="Freeform 3084"/>
              <p:cNvSpPr>
                <a:spLocks/>
              </p:cNvSpPr>
              <p:nvPr/>
            </p:nvSpPr>
            <p:spPr bwMode="auto">
              <a:xfrm>
                <a:off x="3024674" y="5467203"/>
                <a:ext cx="12701" cy="143504"/>
              </a:xfrm>
              <a:custGeom>
                <a:avLst/>
                <a:gdLst>
                  <a:gd name="T0" fmla="*/ 5 w 20"/>
                  <a:gd name="T1" fmla="*/ 0 h 226"/>
                  <a:gd name="T2" fmla="*/ 0 w 20"/>
                  <a:gd name="T3" fmla="*/ 226 h 226"/>
                </a:gdLst>
                <a:ahLst/>
                <a:cxnLst>
                  <a:cxn ang="0">
                    <a:pos x="T0" y="T1"/>
                  </a:cxn>
                  <a:cxn ang="0">
                    <a:pos x="T2" y="T3"/>
                  </a:cxn>
                </a:cxnLst>
                <a:rect l="0" t="0" r="r" b="b"/>
                <a:pathLst>
                  <a:path w="20" h="226">
                    <a:moveTo>
                      <a:pt x="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1" name="Freeform 3083"/>
              <p:cNvSpPr>
                <a:spLocks/>
              </p:cNvSpPr>
              <p:nvPr/>
            </p:nvSpPr>
            <p:spPr bwMode="auto">
              <a:xfrm>
                <a:off x="3021499" y="5611977"/>
                <a:ext cx="12701" cy="102866"/>
              </a:xfrm>
              <a:custGeom>
                <a:avLst/>
                <a:gdLst>
                  <a:gd name="T0" fmla="*/ 1 w 20"/>
                  <a:gd name="T1" fmla="*/ 0 h 162"/>
                  <a:gd name="T2" fmla="*/ 0 w 20"/>
                  <a:gd name="T3" fmla="*/ 161 h 162"/>
                </a:gdLst>
                <a:ahLst/>
                <a:cxnLst>
                  <a:cxn ang="0">
                    <a:pos x="T0" y="T1"/>
                  </a:cxn>
                  <a:cxn ang="0">
                    <a:pos x="T2" y="T3"/>
                  </a:cxn>
                </a:cxnLst>
                <a:rect l="0" t="0" r="r" b="b"/>
                <a:pathLst>
                  <a:path w="20" h="162">
                    <a:moveTo>
                      <a:pt x="1" y="0"/>
                    </a:moveTo>
                    <a:lnTo>
                      <a:pt x="0"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2" name="Freeform 3082"/>
              <p:cNvSpPr>
                <a:spLocks/>
              </p:cNvSpPr>
              <p:nvPr/>
            </p:nvSpPr>
            <p:spPr bwMode="auto">
              <a:xfrm>
                <a:off x="2688105"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3" name="Freeform 3081"/>
              <p:cNvSpPr>
                <a:spLocks/>
              </p:cNvSpPr>
              <p:nvPr/>
            </p:nvSpPr>
            <p:spPr bwMode="auto">
              <a:xfrm>
                <a:off x="2688105" y="5216388"/>
                <a:ext cx="12701" cy="51433"/>
              </a:xfrm>
              <a:custGeom>
                <a:avLst/>
                <a:gdLst>
                  <a:gd name="T0" fmla="*/ 0 w 20"/>
                  <a:gd name="T1" fmla="*/ 0 h 81"/>
                  <a:gd name="T2" fmla="*/ 11 w 20"/>
                  <a:gd name="T3" fmla="*/ 81 h 81"/>
                </a:gdLst>
                <a:ahLst/>
                <a:cxnLst>
                  <a:cxn ang="0">
                    <a:pos x="T0" y="T1"/>
                  </a:cxn>
                  <a:cxn ang="0">
                    <a:pos x="T2" y="T3"/>
                  </a:cxn>
                </a:cxnLst>
                <a:rect l="0" t="0" r="r" b="b"/>
                <a:pathLst>
                  <a:path w="20" h="81">
                    <a:moveTo>
                      <a:pt x="0" y="0"/>
                    </a:moveTo>
                    <a:lnTo>
                      <a:pt x="11"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4" name="Freeform 3080"/>
              <p:cNvSpPr>
                <a:spLocks/>
              </p:cNvSpPr>
              <p:nvPr/>
            </p:nvSpPr>
            <p:spPr bwMode="auto">
              <a:xfrm>
                <a:off x="2697631" y="5269091"/>
                <a:ext cx="12701" cy="64767"/>
              </a:xfrm>
              <a:custGeom>
                <a:avLst/>
                <a:gdLst>
                  <a:gd name="T0" fmla="*/ 0 w 20"/>
                  <a:gd name="T1" fmla="*/ 0 h 102"/>
                  <a:gd name="T2" fmla="*/ 10 w 20"/>
                  <a:gd name="T3" fmla="*/ 101 h 102"/>
                </a:gdLst>
                <a:ahLst/>
                <a:cxnLst>
                  <a:cxn ang="0">
                    <a:pos x="T0" y="T1"/>
                  </a:cxn>
                  <a:cxn ang="0">
                    <a:pos x="T2" y="T3"/>
                  </a:cxn>
                </a:cxnLst>
                <a:rect l="0" t="0" r="r" b="b"/>
                <a:pathLst>
                  <a:path w="20" h="102">
                    <a:moveTo>
                      <a:pt x="0" y="0"/>
                    </a:moveTo>
                    <a:lnTo>
                      <a:pt x="10" y="10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5" name="Freeform 3079"/>
              <p:cNvSpPr>
                <a:spLocks/>
              </p:cNvSpPr>
              <p:nvPr/>
            </p:nvSpPr>
            <p:spPr bwMode="auto">
              <a:xfrm>
                <a:off x="2703981" y="5334493"/>
                <a:ext cx="12701" cy="146679"/>
              </a:xfrm>
              <a:custGeom>
                <a:avLst/>
                <a:gdLst>
                  <a:gd name="T0" fmla="*/ 0 w 20"/>
                  <a:gd name="T1" fmla="*/ 0 h 231"/>
                  <a:gd name="T2" fmla="*/ 6 w 20"/>
                  <a:gd name="T3" fmla="*/ 231 h 231"/>
                </a:gdLst>
                <a:ahLst/>
                <a:cxnLst>
                  <a:cxn ang="0">
                    <a:pos x="T0" y="T1"/>
                  </a:cxn>
                  <a:cxn ang="0">
                    <a:pos x="T2" y="T3"/>
                  </a:cxn>
                </a:cxnLst>
                <a:rect l="0" t="0" r="r" b="b"/>
                <a:pathLst>
                  <a:path w="20" h="231">
                    <a:moveTo>
                      <a:pt x="0" y="0"/>
                    </a:moveTo>
                    <a:lnTo>
                      <a:pt x="6"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6" name="Freeform 3078"/>
              <p:cNvSpPr>
                <a:spLocks/>
              </p:cNvSpPr>
              <p:nvPr/>
            </p:nvSpPr>
            <p:spPr bwMode="auto">
              <a:xfrm>
                <a:off x="2709697" y="5481807"/>
                <a:ext cx="12701" cy="140964"/>
              </a:xfrm>
              <a:custGeom>
                <a:avLst/>
                <a:gdLst>
                  <a:gd name="T0" fmla="*/ 0 w 20"/>
                  <a:gd name="T1" fmla="*/ 0 h 222"/>
                  <a:gd name="T2" fmla="*/ 5 w 20"/>
                  <a:gd name="T3" fmla="*/ 221 h 222"/>
                </a:gdLst>
                <a:ahLst/>
                <a:cxnLst>
                  <a:cxn ang="0">
                    <a:pos x="T0" y="T1"/>
                  </a:cxn>
                  <a:cxn ang="0">
                    <a:pos x="T2" y="T3"/>
                  </a:cxn>
                </a:cxnLst>
                <a:rect l="0" t="0" r="r" b="b"/>
                <a:pathLst>
                  <a:path w="20" h="222">
                    <a:moveTo>
                      <a:pt x="0" y="0"/>
                    </a:moveTo>
                    <a:lnTo>
                      <a:pt x="5"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7" name="Freeform 3077"/>
              <p:cNvSpPr>
                <a:spLocks/>
              </p:cNvSpPr>
              <p:nvPr/>
            </p:nvSpPr>
            <p:spPr bwMode="auto">
              <a:xfrm>
                <a:off x="2712872" y="5623407"/>
                <a:ext cx="12701" cy="105406"/>
              </a:xfrm>
              <a:custGeom>
                <a:avLst/>
                <a:gdLst>
                  <a:gd name="T0" fmla="*/ 0 w 20"/>
                  <a:gd name="T1" fmla="*/ 0 h 166"/>
                  <a:gd name="T2" fmla="*/ 5 w 20"/>
                  <a:gd name="T3" fmla="*/ 166 h 166"/>
                </a:gdLst>
                <a:ahLst/>
                <a:cxnLst>
                  <a:cxn ang="0">
                    <a:pos x="T0" y="T1"/>
                  </a:cxn>
                  <a:cxn ang="0">
                    <a:pos x="T2" y="T3"/>
                  </a:cxn>
                </a:cxnLst>
                <a:rect l="0" t="0" r="r" b="b"/>
                <a:pathLst>
                  <a:path w="20" h="166">
                    <a:moveTo>
                      <a:pt x="0" y="0"/>
                    </a:moveTo>
                    <a:lnTo>
                      <a:pt x="5"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8" name="Freeform 3076"/>
              <p:cNvSpPr>
                <a:spLocks/>
              </p:cNvSpPr>
              <p:nvPr/>
            </p:nvSpPr>
            <p:spPr bwMode="auto">
              <a:xfrm>
                <a:off x="2720492"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9" name="Freeform 3075"/>
              <p:cNvSpPr>
                <a:spLocks/>
              </p:cNvSpPr>
              <p:nvPr/>
            </p:nvSpPr>
            <p:spPr bwMode="auto">
              <a:xfrm>
                <a:off x="2720492" y="5201148"/>
                <a:ext cx="12701" cy="51433"/>
              </a:xfrm>
              <a:custGeom>
                <a:avLst/>
                <a:gdLst>
                  <a:gd name="T0" fmla="*/ 0 w 20"/>
                  <a:gd name="T1" fmla="*/ 0 h 81"/>
                  <a:gd name="T2" fmla="*/ 15 w 20"/>
                  <a:gd name="T3" fmla="*/ 81 h 81"/>
                </a:gdLst>
                <a:ahLst/>
                <a:cxnLst>
                  <a:cxn ang="0">
                    <a:pos x="T0" y="T1"/>
                  </a:cxn>
                  <a:cxn ang="0">
                    <a:pos x="T2" y="T3"/>
                  </a:cxn>
                </a:cxnLst>
                <a:rect l="0" t="0" r="r" b="b"/>
                <a:pathLst>
                  <a:path w="20" h="81">
                    <a:moveTo>
                      <a:pt x="0" y="0"/>
                    </a:moveTo>
                    <a:lnTo>
                      <a:pt x="15" y="8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0" name="Freeform 3074"/>
              <p:cNvSpPr>
                <a:spLocks/>
              </p:cNvSpPr>
              <p:nvPr/>
            </p:nvSpPr>
            <p:spPr bwMode="auto">
              <a:xfrm>
                <a:off x="2730018" y="5254486"/>
                <a:ext cx="12701" cy="67307"/>
              </a:xfrm>
              <a:custGeom>
                <a:avLst/>
                <a:gdLst>
                  <a:gd name="T0" fmla="*/ 0 w 20"/>
                  <a:gd name="T1" fmla="*/ 0 h 106"/>
                  <a:gd name="T2" fmla="*/ 6 w 20"/>
                  <a:gd name="T3" fmla="*/ 106 h 106"/>
                </a:gdLst>
                <a:ahLst/>
                <a:cxnLst>
                  <a:cxn ang="0">
                    <a:pos x="T0" y="T1"/>
                  </a:cxn>
                  <a:cxn ang="0">
                    <a:pos x="T2" y="T3"/>
                  </a:cxn>
                </a:cxnLst>
                <a:rect l="0" t="0" r="r" b="b"/>
                <a:pathLst>
                  <a:path w="20" h="106">
                    <a:moveTo>
                      <a:pt x="0" y="0"/>
                    </a:moveTo>
                    <a:lnTo>
                      <a:pt x="6" y="10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1" name="Freeform 3073"/>
              <p:cNvSpPr>
                <a:spLocks/>
              </p:cNvSpPr>
              <p:nvPr/>
            </p:nvSpPr>
            <p:spPr bwMode="auto">
              <a:xfrm>
                <a:off x="2735733" y="5321794"/>
                <a:ext cx="12701" cy="143504"/>
              </a:xfrm>
              <a:custGeom>
                <a:avLst/>
                <a:gdLst>
                  <a:gd name="T0" fmla="*/ 0 w 20"/>
                  <a:gd name="T1" fmla="*/ 0 h 226"/>
                  <a:gd name="T2" fmla="*/ 10 w 20"/>
                  <a:gd name="T3" fmla="*/ 226 h 226"/>
                </a:gdLst>
                <a:ahLst/>
                <a:cxnLst>
                  <a:cxn ang="0">
                    <a:pos x="T0" y="T1"/>
                  </a:cxn>
                  <a:cxn ang="0">
                    <a:pos x="T2" y="T3"/>
                  </a:cxn>
                </a:cxnLst>
                <a:rect l="0" t="0" r="r" b="b"/>
                <a:pathLst>
                  <a:path w="20" h="226">
                    <a:moveTo>
                      <a:pt x="0" y="0"/>
                    </a:moveTo>
                    <a:lnTo>
                      <a:pt x="1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2" name="Freeform 3072"/>
              <p:cNvSpPr>
                <a:spLocks/>
              </p:cNvSpPr>
              <p:nvPr/>
            </p:nvSpPr>
            <p:spPr bwMode="auto">
              <a:xfrm>
                <a:off x="2742083" y="5467203"/>
                <a:ext cx="12701" cy="143504"/>
              </a:xfrm>
              <a:custGeom>
                <a:avLst/>
                <a:gdLst>
                  <a:gd name="T0" fmla="*/ 0 w 20"/>
                  <a:gd name="T1" fmla="*/ 0 h 226"/>
                  <a:gd name="T2" fmla="*/ 5 w 20"/>
                  <a:gd name="T3" fmla="*/ 226 h 226"/>
                </a:gdLst>
                <a:ahLst/>
                <a:cxnLst>
                  <a:cxn ang="0">
                    <a:pos x="T0" y="T1"/>
                  </a:cxn>
                  <a:cxn ang="0">
                    <a:pos x="T2" y="T3"/>
                  </a:cxn>
                </a:cxnLst>
                <a:rect l="0" t="0" r="r" b="b"/>
                <a:pathLst>
                  <a:path w="20" h="226">
                    <a:moveTo>
                      <a:pt x="0" y="0"/>
                    </a:moveTo>
                    <a:lnTo>
                      <a:pt x="5"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3" name="Freeform 3071"/>
              <p:cNvSpPr>
                <a:spLocks/>
              </p:cNvSpPr>
              <p:nvPr/>
            </p:nvSpPr>
            <p:spPr bwMode="auto">
              <a:xfrm>
                <a:off x="2745259" y="5611977"/>
                <a:ext cx="12701" cy="102866"/>
              </a:xfrm>
              <a:custGeom>
                <a:avLst/>
                <a:gdLst>
                  <a:gd name="T0" fmla="*/ 0 w 20"/>
                  <a:gd name="T1" fmla="*/ 0 h 162"/>
                  <a:gd name="T2" fmla="*/ 1 w 20"/>
                  <a:gd name="T3" fmla="*/ 161 h 162"/>
                </a:gdLst>
                <a:ahLst/>
                <a:cxnLst>
                  <a:cxn ang="0">
                    <a:pos x="T0" y="T1"/>
                  </a:cxn>
                  <a:cxn ang="0">
                    <a:pos x="T2" y="T3"/>
                  </a:cxn>
                </a:cxnLst>
                <a:rect l="0" t="0" r="r" b="b"/>
                <a:pathLst>
                  <a:path w="20" h="162">
                    <a:moveTo>
                      <a:pt x="0" y="0"/>
                    </a:moveTo>
                    <a:lnTo>
                      <a:pt x="1"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4" name="Freeform 3070"/>
              <p:cNvSpPr>
                <a:spLocks/>
              </p:cNvSpPr>
              <p:nvPr/>
            </p:nvSpPr>
            <p:spPr bwMode="auto">
              <a:xfrm>
                <a:off x="4189964" y="5003036"/>
                <a:ext cx="12701" cy="247640"/>
              </a:xfrm>
              <a:custGeom>
                <a:avLst/>
                <a:gdLst>
                  <a:gd name="T0" fmla="*/ 0 w 20"/>
                  <a:gd name="T1" fmla="*/ 0 h 390"/>
                  <a:gd name="T2" fmla="*/ 0 w 20"/>
                  <a:gd name="T3" fmla="*/ 390 h 390"/>
                </a:gdLst>
                <a:ahLst/>
                <a:cxnLst>
                  <a:cxn ang="0">
                    <a:pos x="T0" y="T1"/>
                  </a:cxn>
                  <a:cxn ang="0">
                    <a:pos x="T2" y="T3"/>
                  </a:cxn>
                </a:cxnLst>
                <a:rect l="0" t="0" r="r" b="b"/>
                <a:pathLst>
                  <a:path w="20" h="390">
                    <a:moveTo>
                      <a:pt x="0" y="0"/>
                    </a:moveTo>
                    <a:lnTo>
                      <a:pt x="0" y="39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5" name="Freeform 3069"/>
              <p:cNvSpPr>
                <a:spLocks/>
              </p:cNvSpPr>
              <p:nvPr/>
            </p:nvSpPr>
            <p:spPr bwMode="auto">
              <a:xfrm>
                <a:off x="4272519" y="5032880"/>
                <a:ext cx="63504" cy="117470"/>
              </a:xfrm>
              <a:custGeom>
                <a:avLst/>
                <a:gdLst>
                  <a:gd name="T0" fmla="*/ 0 w 100"/>
                  <a:gd name="T1" fmla="*/ 0 h 185"/>
                  <a:gd name="T2" fmla="*/ 100 w 100"/>
                  <a:gd name="T3" fmla="*/ 185 h 185"/>
                </a:gdLst>
                <a:ahLst/>
                <a:cxnLst>
                  <a:cxn ang="0">
                    <a:pos x="T0" y="T1"/>
                  </a:cxn>
                  <a:cxn ang="0">
                    <a:pos x="T2" y="T3"/>
                  </a:cxn>
                </a:cxnLst>
                <a:rect l="0" t="0" r="r" b="b"/>
                <a:pathLst>
                  <a:path w="100" h="185">
                    <a:moveTo>
                      <a:pt x="0" y="0"/>
                    </a:moveTo>
                    <a:lnTo>
                      <a:pt x="10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6" name="Freeform 3068"/>
              <p:cNvSpPr>
                <a:spLocks/>
              </p:cNvSpPr>
              <p:nvPr/>
            </p:nvSpPr>
            <p:spPr bwMode="auto">
              <a:xfrm>
                <a:off x="4251563" y="5151620"/>
                <a:ext cx="83825" cy="117470"/>
              </a:xfrm>
              <a:custGeom>
                <a:avLst/>
                <a:gdLst>
                  <a:gd name="T0" fmla="*/ 132 w 132"/>
                  <a:gd name="T1" fmla="*/ 0 h 185"/>
                  <a:gd name="T2" fmla="*/ 0 w 132"/>
                  <a:gd name="T3" fmla="*/ 185 h 185"/>
                </a:gdLst>
                <a:ahLst/>
                <a:cxnLst>
                  <a:cxn ang="0">
                    <a:pos x="T0" y="T1"/>
                  </a:cxn>
                  <a:cxn ang="0">
                    <a:pos x="T2" y="T3"/>
                  </a:cxn>
                </a:cxnLst>
                <a:rect l="0" t="0" r="r" b="b"/>
                <a:pathLst>
                  <a:path w="132" h="185">
                    <a:moveTo>
                      <a:pt x="132" y="0"/>
                    </a:moveTo>
                    <a:lnTo>
                      <a:pt x="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7" name="Freeform 3067"/>
              <p:cNvSpPr>
                <a:spLocks/>
              </p:cNvSpPr>
              <p:nvPr/>
            </p:nvSpPr>
            <p:spPr bwMode="auto">
              <a:xfrm>
                <a:off x="3431097" y="2888570"/>
                <a:ext cx="1492969" cy="778479"/>
              </a:xfrm>
              <a:custGeom>
                <a:avLst/>
                <a:gdLst>
                  <a:gd name="T0" fmla="*/ 0 w 2351"/>
                  <a:gd name="T1" fmla="*/ 1225 h 1226"/>
                  <a:gd name="T2" fmla="*/ 2351 w 2351"/>
                  <a:gd name="T3" fmla="*/ 0 h 1226"/>
                </a:gdLst>
                <a:ahLst/>
                <a:cxnLst>
                  <a:cxn ang="0">
                    <a:pos x="T0" y="T1"/>
                  </a:cxn>
                  <a:cxn ang="0">
                    <a:pos x="T2" y="T3"/>
                  </a:cxn>
                </a:cxnLst>
                <a:rect l="0" t="0" r="r" b="b"/>
                <a:pathLst>
                  <a:path w="2351" h="1226">
                    <a:moveTo>
                      <a:pt x="0" y="1225"/>
                    </a:moveTo>
                    <a:lnTo>
                      <a:pt x="235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8" name="Freeform 3066"/>
              <p:cNvSpPr>
                <a:spLocks/>
              </p:cNvSpPr>
              <p:nvPr/>
            </p:nvSpPr>
            <p:spPr bwMode="auto">
              <a:xfrm>
                <a:off x="3356163" y="3607997"/>
                <a:ext cx="130182" cy="96516"/>
              </a:xfrm>
              <a:custGeom>
                <a:avLst/>
                <a:gdLst>
                  <a:gd name="T0" fmla="*/ 127 w 205"/>
                  <a:gd name="T1" fmla="*/ 0 h 152"/>
                  <a:gd name="T2" fmla="*/ 0 w 205"/>
                  <a:gd name="T3" fmla="*/ 152 h 152"/>
                  <a:gd name="T4" fmla="*/ 205 w 205"/>
                  <a:gd name="T5" fmla="*/ 135 h 152"/>
                  <a:gd name="T6" fmla="*/ 127 w 205"/>
                  <a:gd name="T7" fmla="*/ 87 h 152"/>
                  <a:gd name="T8" fmla="*/ 127 w 205"/>
                  <a:gd name="T9" fmla="*/ 0 h 152"/>
                </a:gdLst>
                <a:ahLst/>
                <a:cxnLst>
                  <a:cxn ang="0">
                    <a:pos x="T0" y="T1"/>
                  </a:cxn>
                  <a:cxn ang="0">
                    <a:pos x="T2" y="T3"/>
                  </a:cxn>
                  <a:cxn ang="0">
                    <a:pos x="T4" y="T5"/>
                  </a:cxn>
                  <a:cxn ang="0">
                    <a:pos x="T6" y="T7"/>
                  </a:cxn>
                  <a:cxn ang="0">
                    <a:pos x="T8" y="T9"/>
                  </a:cxn>
                </a:cxnLst>
                <a:rect l="0" t="0" r="r" b="b"/>
                <a:pathLst>
                  <a:path w="205" h="152">
                    <a:moveTo>
                      <a:pt x="127" y="0"/>
                    </a:moveTo>
                    <a:lnTo>
                      <a:pt x="0" y="152"/>
                    </a:lnTo>
                    <a:lnTo>
                      <a:pt x="205" y="135"/>
                    </a:lnTo>
                    <a:lnTo>
                      <a:pt x="127" y="87"/>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9" name="Freeform 3065"/>
              <p:cNvSpPr>
                <a:spLocks/>
              </p:cNvSpPr>
              <p:nvPr/>
            </p:nvSpPr>
            <p:spPr bwMode="auto">
              <a:xfrm>
                <a:off x="3356163" y="3607997"/>
                <a:ext cx="80650" cy="96516"/>
              </a:xfrm>
              <a:custGeom>
                <a:avLst/>
                <a:gdLst>
                  <a:gd name="T0" fmla="*/ 0 w 127"/>
                  <a:gd name="T1" fmla="*/ 152 h 152"/>
                  <a:gd name="T2" fmla="*/ 127 w 127"/>
                  <a:gd name="T3" fmla="*/ 0 h 152"/>
                </a:gdLst>
                <a:ahLst/>
                <a:cxnLst>
                  <a:cxn ang="0">
                    <a:pos x="T0" y="T1"/>
                  </a:cxn>
                  <a:cxn ang="0">
                    <a:pos x="T2" y="T3"/>
                  </a:cxn>
                </a:cxnLst>
                <a:rect l="0" t="0" r="r" b="b"/>
                <a:pathLst>
                  <a:path w="127" h="152">
                    <a:moveTo>
                      <a:pt x="0" y="152"/>
                    </a:moveTo>
                    <a:lnTo>
                      <a:pt x="127" y="0"/>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0" name="Freeform 3064"/>
              <p:cNvSpPr>
                <a:spLocks/>
              </p:cNvSpPr>
              <p:nvPr/>
            </p:nvSpPr>
            <p:spPr bwMode="auto">
              <a:xfrm>
                <a:off x="3437447" y="3607997"/>
                <a:ext cx="12701" cy="55243"/>
              </a:xfrm>
              <a:custGeom>
                <a:avLst/>
                <a:gdLst>
                  <a:gd name="T0" fmla="*/ 0 w 20"/>
                  <a:gd name="T1" fmla="*/ 0 h 87"/>
                  <a:gd name="T2" fmla="*/ 0 w 20"/>
                  <a:gd name="T3" fmla="*/ 87 h 87"/>
                </a:gdLst>
                <a:ahLst/>
                <a:cxnLst>
                  <a:cxn ang="0">
                    <a:pos x="T0" y="T1"/>
                  </a:cxn>
                  <a:cxn ang="0">
                    <a:pos x="T2" y="T3"/>
                  </a:cxn>
                </a:cxnLst>
                <a:rect l="0" t="0" r="r" b="b"/>
                <a:pathLst>
                  <a:path w="20" h="87">
                    <a:moveTo>
                      <a:pt x="0" y="0"/>
                    </a:moveTo>
                    <a:lnTo>
                      <a:pt x="0" y="8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1" name="Freeform 3063"/>
              <p:cNvSpPr>
                <a:spLocks/>
              </p:cNvSpPr>
              <p:nvPr/>
            </p:nvSpPr>
            <p:spPr bwMode="auto">
              <a:xfrm>
                <a:off x="3437447" y="3663874"/>
                <a:ext cx="47628" cy="29844"/>
              </a:xfrm>
              <a:custGeom>
                <a:avLst/>
                <a:gdLst>
                  <a:gd name="T0" fmla="*/ 0 w 75"/>
                  <a:gd name="T1" fmla="*/ 0 h 47"/>
                  <a:gd name="T2" fmla="*/ 75 w 75"/>
                  <a:gd name="T3" fmla="*/ 47 h 47"/>
                </a:gdLst>
                <a:ahLst/>
                <a:cxnLst>
                  <a:cxn ang="0">
                    <a:pos x="T0" y="T1"/>
                  </a:cxn>
                  <a:cxn ang="0">
                    <a:pos x="T2" y="T3"/>
                  </a:cxn>
                </a:cxnLst>
                <a:rect l="0" t="0" r="r" b="b"/>
                <a:pathLst>
                  <a:path w="75" h="47">
                    <a:moveTo>
                      <a:pt x="0" y="0"/>
                    </a:moveTo>
                    <a:lnTo>
                      <a:pt x="75" y="47"/>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2" name="Freeform 3062"/>
              <p:cNvSpPr>
                <a:spLocks/>
              </p:cNvSpPr>
              <p:nvPr/>
            </p:nvSpPr>
            <p:spPr bwMode="auto">
              <a:xfrm>
                <a:off x="3356163" y="3693718"/>
                <a:ext cx="130182" cy="12699"/>
              </a:xfrm>
              <a:custGeom>
                <a:avLst/>
                <a:gdLst>
                  <a:gd name="T0" fmla="*/ 205 w 205"/>
                  <a:gd name="T1" fmla="*/ 0 h 20"/>
                  <a:gd name="T2" fmla="*/ 0 w 205"/>
                  <a:gd name="T3" fmla="*/ 17 h 20"/>
                </a:gdLst>
                <a:ahLst/>
                <a:cxnLst>
                  <a:cxn ang="0">
                    <a:pos x="T0" y="T1"/>
                  </a:cxn>
                  <a:cxn ang="0">
                    <a:pos x="T2" y="T3"/>
                  </a:cxn>
                </a:cxnLst>
                <a:rect l="0" t="0" r="r" b="b"/>
                <a:pathLst>
                  <a:path w="205" h="20">
                    <a:moveTo>
                      <a:pt x="205" y="0"/>
                    </a:moveTo>
                    <a:lnTo>
                      <a:pt x="0" y="1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69" name="Rectangle 2934"/>
              <p:cNvSpPr>
                <a:spLocks noChangeArrowheads="1"/>
              </p:cNvSpPr>
              <p:nvPr/>
            </p:nvSpPr>
            <p:spPr bwMode="auto">
              <a:xfrm>
                <a:off x="2460128" y="3315273"/>
                <a:ext cx="660437" cy="8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078" name="TextBox 12077"/>
              <p:cNvSpPr txBox="1"/>
              <p:nvPr/>
            </p:nvSpPr>
            <p:spPr>
              <a:xfrm>
                <a:off x="4405400" y="2618601"/>
                <a:ext cx="1302773" cy="276999"/>
              </a:xfrm>
              <a:prstGeom prst="rect">
                <a:avLst/>
              </a:prstGeom>
              <a:noFill/>
            </p:spPr>
            <p:txBody>
              <a:bodyPr wrap="square" rtlCol="0">
                <a:spAutoFit/>
              </a:bodyPr>
              <a:lstStyle/>
              <a:p>
                <a:pPr algn="ctr"/>
                <a:r>
                  <a:rPr lang="en-US" sz="1200" dirty="0"/>
                  <a:t>Centered</a:t>
                </a:r>
              </a:p>
            </p:txBody>
          </p:sp>
          <p:sp>
            <p:nvSpPr>
              <p:cNvPr id="3727" name="TextBox 3726"/>
              <p:cNvSpPr txBox="1"/>
              <p:nvPr/>
            </p:nvSpPr>
            <p:spPr>
              <a:xfrm>
                <a:off x="910959" y="2481617"/>
                <a:ext cx="3612399"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CAP</a:t>
                </a:r>
              </a:p>
            </p:txBody>
          </p:sp>
        </p:grpSp>
        <p:pic>
          <p:nvPicPr>
            <p:cNvPr id="11260" name="Picture 2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9" y="7286815"/>
              <a:ext cx="1562100" cy="296862"/>
            </a:xfrm>
            <a:prstGeom prst="rect">
              <a:avLst/>
            </a:prstGeom>
            <a:noFill/>
            <a:extLst>
              <a:ext uri="{909E8E84-426E-40DD-AFC4-6F175D3DCCD1}">
                <a14:hiddenFill xmlns:a14="http://schemas.microsoft.com/office/drawing/2010/main">
                  <a:solidFill>
                    <a:srgbClr val="FFFFFF"/>
                  </a:solidFill>
                </a14:hiddenFill>
              </a:ext>
            </a:extLst>
          </p:spPr>
        </p:pic>
        <p:grpSp>
          <p:nvGrpSpPr>
            <p:cNvPr id="12089" name="Group 12088"/>
            <p:cNvGrpSpPr/>
            <p:nvPr/>
          </p:nvGrpSpPr>
          <p:grpSpPr>
            <a:xfrm>
              <a:off x="1577194" y="6410584"/>
              <a:ext cx="3877530" cy="1540450"/>
              <a:chOff x="1084006" y="7072419"/>
              <a:chExt cx="3572074" cy="1269315"/>
            </a:xfrm>
          </p:grpSpPr>
          <p:sp>
            <p:nvSpPr>
              <p:cNvPr id="11949" name="Freeform 3055"/>
              <p:cNvSpPr>
                <a:spLocks/>
              </p:cNvSpPr>
              <p:nvPr/>
            </p:nvSpPr>
            <p:spPr bwMode="auto">
              <a:xfrm>
                <a:off x="1109407" y="83290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0" name="Freeform 3054"/>
              <p:cNvSpPr>
                <a:spLocks/>
              </p:cNvSpPr>
              <p:nvPr/>
            </p:nvSpPr>
            <p:spPr bwMode="auto">
              <a:xfrm>
                <a:off x="1109407" y="7556270"/>
                <a:ext cx="12701" cy="772764"/>
              </a:xfrm>
              <a:custGeom>
                <a:avLst/>
                <a:gdLst>
                  <a:gd name="T0" fmla="*/ 0 w 20"/>
                  <a:gd name="T1" fmla="*/ 1217 h 1217"/>
                  <a:gd name="T2" fmla="*/ 0 w 20"/>
                  <a:gd name="T3" fmla="*/ 0 h 1217"/>
                </a:gdLst>
                <a:ahLst/>
                <a:cxnLst>
                  <a:cxn ang="0">
                    <a:pos x="T0" y="T1"/>
                  </a:cxn>
                  <a:cxn ang="0">
                    <a:pos x="T2" y="T3"/>
                  </a:cxn>
                </a:cxnLst>
                <a:rect l="0" t="0" r="r" b="b"/>
                <a:pathLst>
                  <a:path w="20" h="1217">
                    <a:moveTo>
                      <a:pt x="0" y="1217"/>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1" name="Freeform 3053"/>
              <p:cNvSpPr>
                <a:spLocks/>
              </p:cNvSpPr>
              <p:nvPr/>
            </p:nvSpPr>
            <p:spPr bwMode="auto">
              <a:xfrm>
                <a:off x="1109407" y="7471184"/>
                <a:ext cx="624240" cy="84452"/>
              </a:xfrm>
              <a:custGeom>
                <a:avLst/>
                <a:gdLst>
                  <a:gd name="T0" fmla="*/ 0 w 983"/>
                  <a:gd name="T1" fmla="*/ 132 h 133"/>
                  <a:gd name="T2" fmla="*/ 983 w 983"/>
                  <a:gd name="T3" fmla="*/ 0 h 133"/>
                </a:gdLst>
                <a:ahLst/>
                <a:cxnLst>
                  <a:cxn ang="0">
                    <a:pos x="T0" y="T1"/>
                  </a:cxn>
                  <a:cxn ang="0">
                    <a:pos x="T2" y="T3"/>
                  </a:cxn>
                </a:cxnLst>
                <a:rect l="0" t="0" r="r" b="b"/>
                <a:pathLst>
                  <a:path w="983" h="133">
                    <a:moveTo>
                      <a:pt x="0" y="132"/>
                    </a:moveTo>
                    <a:lnTo>
                      <a:pt x="983"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2" name="Freeform 3052"/>
              <p:cNvSpPr>
                <a:spLocks/>
              </p:cNvSpPr>
              <p:nvPr/>
            </p:nvSpPr>
            <p:spPr bwMode="auto">
              <a:xfrm>
                <a:off x="1734917"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5" name="Freeform 3049"/>
              <p:cNvSpPr>
                <a:spLocks/>
              </p:cNvSpPr>
              <p:nvPr/>
            </p:nvSpPr>
            <p:spPr bwMode="auto">
              <a:xfrm>
                <a:off x="1904472" y="7508647"/>
                <a:ext cx="12701" cy="12699"/>
              </a:xfrm>
              <a:custGeom>
                <a:avLst/>
                <a:gdLst>
                  <a:gd name="T0" fmla="*/ 11 w 20"/>
                  <a:gd name="T1" fmla="*/ 0 h 20"/>
                  <a:gd name="T2" fmla="*/ 0 w 20"/>
                  <a:gd name="T3" fmla="*/ 0 h 20"/>
                  <a:gd name="T4" fmla="*/ 15 w 20"/>
                  <a:gd name="T5" fmla="*/ 20 h 20"/>
                  <a:gd name="T6" fmla="*/ 11 w 20"/>
                  <a:gd name="T7" fmla="*/ 0 h 20"/>
                </a:gdLst>
                <a:ahLst/>
                <a:cxnLst>
                  <a:cxn ang="0">
                    <a:pos x="T0" y="T1"/>
                  </a:cxn>
                  <a:cxn ang="0">
                    <a:pos x="T2" y="T3"/>
                  </a:cxn>
                  <a:cxn ang="0">
                    <a:pos x="T4" y="T5"/>
                  </a:cxn>
                  <a:cxn ang="0">
                    <a:pos x="T6" y="T7"/>
                  </a:cxn>
                </a:cxnLst>
                <a:rect l="0" t="0" r="r" b="b"/>
                <a:pathLst>
                  <a:path w="20" h="20">
                    <a:moveTo>
                      <a:pt x="11" y="0"/>
                    </a:moveTo>
                    <a:lnTo>
                      <a:pt x="0" y="0"/>
                    </a:lnTo>
                    <a:lnTo>
                      <a:pt x="15" y="2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57" name="Freeform 3047"/>
              <p:cNvSpPr>
                <a:spLocks/>
              </p:cNvSpPr>
              <p:nvPr/>
            </p:nvSpPr>
            <p:spPr bwMode="auto">
              <a:xfrm>
                <a:off x="1734917" y="7458484"/>
                <a:ext cx="215912" cy="12699"/>
              </a:xfrm>
              <a:custGeom>
                <a:avLst/>
                <a:gdLst>
                  <a:gd name="T0" fmla="*/ 0 w 340"/>
                  <a:gd name="T1" fmla="*/ 16 h 20"/>
                  <a:gd name="T2" fmla="*/ 340 w 340"/>
                  <a:gd name="T3" fmla="*/ 0 h 20"/>
                </a:gdLst>
                <a:ahLst/>
                <a:cxnLst>
                  <a:cxn ang="0">
                    <a:pos x="T0" y="T1"/>
                  </a:cxn>
                  <a:cxn ang="0">
                    <a:pos x="T2" y="T3"/>
                  </a:cxn>
                </a:cxnLst>
                <a:rect l="0" t="0" r="r" b="b"/>
                <a:pathLst>
                  <a:path w="340" h="20">
                    <a:moveTo>
                      <a:pt x="0" y="16"/>
                    </a:moveTo>
                    <a:lnTo>
                      <a:pt x="34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8" name="Freeform 3046"/>
              <p:cNvSpPr>
                <a:spLocks/>
              </p:cNvSpPr>
              <p:nvPr/>
            </p:nvSpPr>
            <p:spPr bwMode="auto">
              <a:xfrm>
                <a:off x="1950829" y="7455944"/>
                <a:ext cx="415948" cy="12699"/>
              </a:xfrm>
              <a:custGeom>
                <a:avLst/>
                <a:gdLst>
                  <a:gd name="T0" fmla="*/ 0 w 655"/>
                  <a:gd name="T1" fmla="*/ 0 h 20"/>
                  <a:gd name="T2" fmla="*/ 655 w 655"/>
                  <a:gd name="T3" fmla="*/ 0 h 20"/>
                </a:gdLst>
                <a:ahLst/>
                <a:cxnLst>
                  <a:cxn ang="0">
                    <a:pos x="T0" y="T1"/>
                  </a:cxn>
                  <a:cxn ang="0">
                    <a:pos x="T2" y="T3"/>
                  </a:cxn>
                </a:cxnLst>
                <a:rect l="0" t="0" r="r" b="b"/>
                <a:pathLst>
                  <a:path w="655" h="20">
                    <a:moveTo>
                      <a:pt x="0" y="0"/>
                    </a:moveTo>
                    <a:lnTo>
                      <a:pt x="65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9" name="Freeform 3045"/>
              <p:cNvSpPr>
                <a:spLocks/>
              </p:cNvSpPr>
              <p:nvPr/>
            </p:nvSpPr>
            <p:spPr bwMode="auto">
              <a:xfrm>
                <a:off x="2366777" y="7458484"/>
                <a:ext cx="206387" cy="12699"/>
              </a:xfrm>
              <a:custGeom>
                <a:avLst/>
                <a:gdLst>
                  <a:gd name="T0" fmla="*/ 0 w 325"/>
                  <a:gd name="T1" fmla="*/ 0 h 20"/>
                  <a:gd name="T2" fmla="*/ 325 w 325"/>
                  <a:gd name="T3" fmla="*/ 11 h 20"/>
                </a:gdLst>
                <a:ahLst/>
                <a:cxnLst>
                  <a:cxn ang="0">
                    <a:pos x="T0" y="T1"/>
                  </a:cxn>
                  <a:cxn ang="0">
                    <a:pos x="T2" y="T3"/>
                  </a:cxn>
                </a:cxnLst>
                <a:rect l="0" t="0" r="r" b="b"/>
                <a:pathLst>
                  <a:path w="325" h="20">
                    <a:moveTo>
                      <a:pt x="0" y="0"/>
                    </a:moveTo>
                    <a:lnTo>
                      <a:pt x="325"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0" name="Freeform 3044"/>
              <p:cNvSpPr>
                <a:spLocks/>
              </p:cNvSpPr>
              <p:nvPr/>
            </p:nvSpPr>
            <p:spPr bwMode="auto">
              <a:xfrm>
                <a:off x="2573164" y="7468009"/>
                <a:ext cx="200036" cy="13969"/>
              </a:xfrm>
              <a:custGeom>
                <a:avLst/>
                <a:gdLst>
                  <a:gd name="T0" fmla="*/ 0 w 315"/>
                  <a:gd name="T1" fmla="*/ 0 h 22"/>
                  <a:gd name="T2" fmla="*/ 315 w 315"/>
                  <a:gd name="T3" fmla="*/ 21 h 22"/>
                </a:gdLst>
                <a:ahLst/>
                <a:cxnLst>
                  <a:cxn ang="0">
                    <a:pos x="T0" y="T1"/>
                  </a:cxn>
                  <a:cxn ang="0">
                    <a:pos x="T2" y="T3"/>
                  </a:cxn>
                </a:cxnLst>
                <a:rect l="0" t="0" r="r" b="b"/>
                <a:pathLst>
                  <a:path w="315" h="22">
                    <a:moveTo>
                      <a:pt x="0" y="0"/>
                    </a:moveTo>
                    <a:lnTo>
                      <a:pt x="315" y="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1" name="Freeform 3043"/>
              <p:cNvSpPr>
                <a:spLocks/>
              </p:cNvSpPr>
              <p:nvPr/>
            </p:nvSpPr>
            <p:spPr bwMode="auto">
              <a:xfrm>
                <a:off x="2773835" y="7483248"/>
                <a:ext cx="196861" cy="20319"/>
              </a:xfrm>
              <a:custGeom>
                <a:avLst/>
                <a:gdLst>
                  <a:gd name="T0" fmla="*/ 0 w 310"/>
                  <a:gd name="T1" fmla="*/ 0 h 32"/>
                  <a:gd name="T2" fmla="*/ 310 w 310"/>
                  <a:gd name="T3" fmla="*/ 32 h 32"/>
                </a:gdLst>
                <a:ahLst/>
                <a:cxnLst>
                  <a:cxn ang="0">
                    <a:pos x="T0" y="T1"/>
                  </a:cxn>
                  <a:cxn ang="0">
                    <a:pos x="T2" y="T3"/>
                  </a:cxn>
                </a:cxnLst>
                <a:rect l="0" t="0" r="r" b="b"/>
                <a:pathLst>
                  <a:path w="310" h="32">
                    <a:moveTo>
                      <a:pt x="0" y="0"/>
                    </a:moveTo>
                    <a:lnTo>
                      <a:pt x="310" y="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2" name="Freeform 3042"/>
              <p:cNvSpPr>
                <a:spLocks/>
              </p:cNvSpPr>
              <p:nvPr/>
            </p:nvSpPr>
            <p:spPr bwMode="auto">
              <a:xfrm>
                <a:off x="2970696" y="7502932"/>
                <a:ext cx="197496" cy="25399"/>
              </a:xfrm>
              <a:custGeom>
                <a:avLst/>
                <a:gdLst>
                  <a:gd name="T0" fmla="*/ 0 w 311"/>
                  <a:gd name="T1" fmla="*/ 0 h 40"/>
                  <a:gd name="T2" fmla="*/ 311 w 311"/>
                  <a:gd name="T3" fmla="*/ 39 h 40"/>
                </a:gdLst>
                <a:ahLst/>
                <a:cxnLst>
                  <a:cxn ang="0">
                    <a:pos x="T0" y="T1"/>
                  </a:cxn>
                  <a:cxn ang="0">
                    <a:pos x="T2" y="T3"/>
                  </a:cxn>
                </a:cxnLst>
                <a:rect l="0" t="0" r="r" b="b"/>
                <a:pathLst>
                  <a:path w="311" h="40">
                    <a:moveTo>
                      <a:pt x="0" y="0"/>
                    </a:moveTo>
                    <a:lnTo>
                      <a:pt x="311" y="39"/>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3" name="Freeform 3041"/>
              <p:cNvSpPr>
                <a:spLocks/>
              </p:cNvSpPr>
              <p:nvPr/>
            </p:nvSpPr>
            <p:spPr bwMode="auto">
              <a:xfrm>
                <a:off x="3167557" y="7530871"/>
                <a:ext cx="190511" cy="29209"/>
              </a:xfrm>
              <a:custGeom>
                <a:avLst/>
                <a:gdLst>
                  <a:gd name="T0" fmla="*/ 0 w 300"/>
                  <a:gd name="T1" fmla="*/ 0 h 46"/>
                  <a:gd name="T2" fmla="*/ 300 w 300"/>
                  <a:gd name="T3" fmla="*/ 46 h 46"/>
                </a:gdLst>
                <a:ahLst/>
                <a:cxnLst>
                  <a:cxn ang="0">
                    <a:pos x="T0" y="T1"/>
                  </a:cxn>
                  <a:cxn ang="0">
                    <a:pos x="T2" y="T3"/>
                  </a:cxn>
                </a:cxnLst>
                <a:rect l="0" t="0" r="r" b="b"/>
                <a:pathLst>
                  <a:path w="300" h="46">
                    <a:moveTo>
                      <a:pt x="0" y="0"/>
                    </a:moveTo>
                    <a:lnTo>
                      <a:pt x="30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4" name="Freeform 3040"/>
              <p:cNvSpPr>
                <a:spLocks/>
              </p:cNvSpPr>
              <p:nvPr/>
            </p:nvSpPr>
            <p:spPr bwMode="auto">
              <a:xfrm>
                <a:off x="3358068" y="75594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5" name="Freeform 3039"/>
              <p:cNvSpPr>
                <a:spLocks/>
              </p:cNvSpPr>
              <p:nvPr/>
            </p:nvSpPr>
            <p:spPr bwMode="auto">
              <a:xfrm>
                <a:off x="3358068" y="7559445"/>
                <a:ext cx="133357" cy="20319"/>
              </a:xfrm>
              <a:custGeom>
                <a:avLst/>
                <a:gdLst>
                  <a:gd name="T0" fmla="*/ 0 w 210"/>
                  <a:gd name="T1" fmla="*/ 0 h 32"/>
                  <a:gd name="T2" fmla="*/ 210 w 210"/>
                  <a:gd name="T3" fmla="*/ 32 h 32"/>
                </a:gdLst>
                <a:ahLst/>
                <a:cxnLst>
                  <a:cxn ang="0">
                    <a:pos x="T0" y="T1"/>
                  </a:cxn>
                  <a:cxn ang="0">
                    <a:pos x="T2" y="T3"/>
                  </a:cxn>
                </a:cxnLst>
                <a:rect l="0" t="0" r="r" b="b"/>
                <a:pathLst>
                  <a:path w="210" h="32">
                    <a:moveTo>
                      <a:pt x="0" y="0"/>
                    </a:moveTo>
                    <a:lnTo>
                      <a:pt x="21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6" name="Freeform 3038"/>
              <p:cNvSpPr>
                <a:spLocks/>
              </p:cNvSpPr>
              <p:nvPr/>
            </p:nvSpPr>
            <p:spPr bwMode="auto">
              <a:xfrm>
                <a:off x="3492695" y="7580399"/>
                <a:ext cx="179080" cy="16509"/>
              </a:xfrm>
              <a:custGeom>
                <a:avLst/>
                <a:gdLst>
                  <a:gd name="T0" fmla="*/ 0 w 282"/>
                  <a:gd name="T1" fmla="*/ 0 h 26"/>
                  <a:gd name="T2" fmla="*/ 282 w 282"/>
                  <a:gd name="T3" fmla="*/ 26 h 26"/>
                </a:gdLst>
                <a:ahLst/>
                <a:cxnLst>
                  <a:cxn ang="0">
                    <a:pos x="T0" y="T1"/>
                  </a:cxn>
                  <a:cxn ang="0">
                    <a:pos x="T2" y="T3"/>
                  </a:cxn>
                </a:cxnLst>
                <a:rect l="0" t="0" r="r" b="b"/>
                <a:pathLst>
                  <a:path w="282" h="26">
                    <a:moveTo>
                      <a:pt x="0" y="0"/>
                    </a:moveTo>
                    <a:lnTo>
                      <a:pt x="282" y="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7" name="Freeform 3037"/>
              <p:cNvSpPr>
                <a:spLocks/>
              </p:cNvSpPr>
              <p:nvPr/>
            </p:nvSpPr>
            <p:spPr bwMode="auto">
              <a:xfrm>
                <a:off x="3671140" y="7598179"/>
                <a:ext cx="206387" cy="19684"/>
              </a:xfrm>
              <a:custGeom>
                <a:avLst/>
                <a:gdLst>
                  <a:gd name="T0" fmla="*/ 0 w 325"/>
                  <a:gd name="T1" fmla="*/ 0 h 31"/>
                  <a:gd name="T2" fmla="*/ 325 w 325"/>
                  <a:gd name="T3" fmla="*/ 30 h 31"/>
                </a:gdLst>
                <a:ahLst/>
                <a:cxnLst>
                  <a:cxn ang="0">
                    <a:pos x="T0" y="T1"/>
                  </a:cxn>
                  <a:cxn ang="0">
                    <a:pos x="T2" y="T3"/>
                  </a:cxn>
                </a:cxnLst>
                <a:rect l="0" t="0" r="r" b="b"/>
                <a:pathLst>
                  <a:path w="325" h="31">
                    <a:moveTo>
                      <a:pt x="0" y="0"/>
                    </a:moveTo>
                    <a:lnTo>
                      <a:pt x="325"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8" name="Freeform 3036"/>
              <p:cNvSpPr>
                <a:spLocks/>
              </p:cNvSpPr>
              <p:nvPr/>
            </p:nvSpPr>
            <p:spPr bwMode="auto">
              <a:xfrm>
                <a:off x="3877527" y="7618498"/>
                <a:ext cx="209562" cy="16509"/>
              </a:xfrm>
              <a:custGeom>
                <a:avLst/>
                <a:gdLst>
                  <a:gd name="T0" fmla="*/ 0 w 330"/>
                  <a:gd name="T1" fmla="*/ 0 h 26"/>
                  <a:gd name="T2" fmla="*/ 330 w 330"/>
                  <a:gd name="T3" fmla="*/ 26 h 26"/>
                </a:gdLst>
                <a:ahLst/>
                <a:cxnLst>
                  <a:cxn ang="0">
                    <a:pos x="T0" y="T1"/>
                  </a:cxn>
                  <a:cxn ang="0">
                    <a:pos x="T2" y="T3"/>
                  </a:cxn>
                </a:cxnLst>
                <a:rect l="0" t="0" r="r" b="b"/>
                <a:pathLst>
                  <a:path w="330" h="26">
                    <a:moveTo>
                      <a:pt x="0" y="0"/>
                    </a:moveTo>
                    <a:lnTo>
                      <a:pt x="330" y="2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9" name="Freeform 3035"/>
              <p:cNvSpPr>
                <a:spLocks/>
              </p:cNvSpPr>
              <p:nvPr/>
            </p:nvSpPr>
            <p:spPr bwMode="auto">
              <a:xfrm>
                <a:off x="4087089" y="7636277"/>
                <a:ext cx="362605" cy="26034"/>
              </a:xfrm>
              <a:custGeom>
                <a:avLst/>
                <a:gdLst>
                  <a:gd name="T0" fmla="*/ 0 w 571"/>
                  <a:gd name="T1" fmla="*/ 0 h 41"/>
                  <a:gd name="T2" fmla="*/ 571 w 571"/>
                  <a:gd name="T3" fmla="*/ 40 h 41"/>
                </a:gdLst>
                <a:ahLst/>
                <a:cxnLst>
                  <a:cxn ang="0">
                    <a:pos x="T0" y="T1"/>
                  </a:cxn>
                  <a:cxn ang="0">
                    <a:pos x="T2" y="T3"/>
                  </a:cxn>
                </a:cxnLst>
                <a:rect l="0" t="0" r="r" b="b"/>
                <a:pathLst>
                  <a:path w="571" h="41">
                    <a:moveTo>
                      <a:pt x="0" y="0"/>
                    </a:moveTo>
                    <a:lnTo>
                      <a:pt x="571" y="4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0" name="Freeform 3034"/>
              <p:cNvSpPr>
                <a:spLocks/>
              </p:cNvSpPr>
              <p:nvPr/>
            </p:nvSpPr>
            <p:spPr bwMode="auto">
              <a:xfrm>
                <a:off x="4452234" y="7662946"/>
                <a:ext cx="153044" cy="13969"/>
              </a:xfrm>
              <a:custGeom>
                <a:avLst/>
                <a:gdLst>
                  <a:gd name="T0" fmla="*/ 0 w 241"/>
                  <a:gd name="T1" fmla="*/ 0 h 22"/>
                  <a:gd name="T2" fmla="*/ 241 w 241"/>
                  <a:gd name="T3" fmla="*/ 22 h 22"/>
                </a:gdLst>
                <a:ahLst/>
                <a:cxnLst>
                  <a:cxn ang="0">
                    <a:pos x="T0" y="T1"/>
                  </a:cxn>
                  <a:cxn ang="0">
                    <a:pos x="T2" y="T3"/>
                  </a:cxn>
                </a:cxnLst>
                <a:rect l="0" t="0" r="r" b="b"/>
                <a:pathLst>
                  <a:path w="241" h="22">
                    <a:moveTo>
                      <a:pt x="0" y="0"/>
                    </a:moveTo>
                    <a:lnTo>
                      <a:pt x="241" y="2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1" name="Freeform 3033"/>
              <p:cNvSpPr>
                <a:spLocks/>
              </p:cNvSpPr>
              <p:nvPr/>
            </p:nvSpPr>
            <p:spPr bwMode="auto">
              <a:xfrm>
                <a:off x="4605913" y="7677550"/>
                <a:ext cx="12701" cy="651484"/>
              </a:xfrm>
              <a:custGeom>
                <a:avLst/>
                <a:gdLst>
                  <a:gd name="T0" fmla="*/ 0 w 20"/>
                  <a:gd name="T1" fmla="*/ 0 h 1026"/>
                  <a:gd name="T2" fmla="*/ 0 w 20"/>
                  <a:gd name="T3" fmla="*/ 1025 h 1026"/>
                </a:gdLst>
                <a:ahLst/>
                <a:cxnLst>
                  <a:cxn ang="0">
                    <a:pos x="T0" y="T1"/>
                  </a:cxn>
                  <a:cxn ang="0">
                    <a:pos x="T2" y="T3"/>
                  </a:cxn>
                </a:cxnLst>
                <a:rect l="0" t="0" r="r" b="b"/>
                <a:pathLst>
                  <a:path w="20" h="1026">
                    <a:moveTo>
                      <a:pt x="0" y="0"/>
                    </a:moveTo>
                    <a:lnTo>
                      <a:pt x="0" y="102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4" name="Freeform 3030"/>
              <p:cNvSpPr>
                <a:spLocks/>
              </p:cNvSpPr>
              <p:nvPr/>
            </p:nvSpPr>
            <p:spPr bwMode="auto">
              <a:xfrm>
                <a:off x="1886056" y="8251568"/>
                <a:ext cx="12701" cy="12699"/>
              </a:xfrm>
              <a:custGeom>
                <a:avLst/>
                <a:gdLst>
                  <a:gd name="T0" fmla="*/ 13 w 20"/>
                  <a:gd name="T1" fmla="*/ 0 h 20"/>
                  <a:gd name="T2" fmla="*/ 0 w 20"/>
                  <a:gd name="T3" fmla="*/ 18 h 20"/>
                  <a:gd name="T4" fmla="*/ 10 w 20"/>
                  <a:gd name="T5" fmla="*/ 18 h 20"/>
                  <a:gd name="T6" fmla="*/ 13 w 20"/>
                  <a:gd name="T7" fmla="*/ 0 h 20"/>
                </a:gdLst>
                <a:ahLst/>
                <a:cxnLst>
                  <a:cxn ang="0">
                    <a:pos x="T0" y="T1"/>
                  </a:cxn>
                  <a:cxn ang="0">
                    <a:pos x="T2" y="T3"/>
                  </a:cxn>
                  <a:cxn ang="0">
                    <a:pos x="T4" y="T5"/>
                  </a:cxn>
                  <a:cxn ang="0">
                    <a:pos x="T6" y="T7"/>
                  </a:cxn>
                </a:cxnLst>
                <a:rect l="0" t="0" r="r" b="b"/>
                <a:pathLst>
                  <a:path w="20" h="20">
                    <a:moveTo>
                      <a:pt x="13" y="0"/>
                    </a:moveTo>
                    <a:lnTo>
                      <a:pt x="0" y="18"/>
                    </a:lnTo>
                    <a:lnTo>
                      <a:pt x="10" y="18"/>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6" name="Freeform 3028"/>
              <p:cNvSpPr>
                <a:spLocks/>
              </p:cNvSpPr>
              <p:nvPr/>
            </p:nvSpPr>
            <p:spPr bwMode="auto">
              <a:xfrm>
                <a:off x="1109407" y="8329035"/>
                <a:ext cx="3495871" cy="12699"/>
              </a:xfrm>
              <a:custGeom>
                <a:avLst/>
                <a:gdLst>
                  <a:gd name="T0" fmla="*/ 5505 w 5505"/>
                  <a:gd name="T1" fmla="*/ 0 h 20"/>
                  <a:gd name="T2" fmla="*/ 0 w 5505"/>
                  <a:gd name="T3" fmla="*/ 0 h 20"/>
                </a:gdLst>
                <a:ahLst/>
                <a:cxnLst>
                  <a:cxn ang="0">
                    <a:pos x="T0" y="T1"/>
                  </a:cxn>
                  <a:cxn ang="0">
                    <a:pos x="T2" y="T3"/>
                  </a:cxn>
                </a:cxnLst>
                <a:rect l="0" t="0" r="r" b="b"/>
                <a:pathLst>
                  <a:path w="5505" h="20">
                    <a:moveTo>
                      <a:pt x="5505"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7" name="Freeform 3027"/>
              <p:cNvSpPr>
                <a:spLocks/>
              </p:cNvSpPr>
              <p:nvPr/>
            </p:nvSpPr>
            <p:spPr bwMode="auto">
              <a:xfrm>
                <a:off x="1122108" y="75473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8" name="Freeform 3026"/>
              <p:cNvSpPr>
                <a:spLocks/>
              </p:cNvSpPr>
              <p:nvPr/>
            </p:nvSpPr>
            <p:spPr bwMode="auto">
              <a:xfrm>
                <a:off x="1118933" y="7534046"/>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9" name="Freeform 3025"/>
              <p:cNvSpPr>
                <a:spLocks/>
              </p:cNvSpPr>
              <p:nvPr/>
            </p:nvSpPr>
            <p:spPr bwMode="auto">
              <a:xfrm>
                <a:off x="1106232" y="7544206"/>
                <a:ext cx="12701" cy="12699"/>
              </a:xfrm>
              <a:custGeom>
                <a:avLst/>
                <a:gdLst>
                  <a:gd name="T0" fmla="*/ 13 w 20"/>
                  <a:gd name="T1" fmla="*/ 1 h 20"/>
                  <a:gd name="T2" fmla="*/ 0 w 20"/>
                  <a:gd name="T3" fmla="*/ 0 h 20"/>
                </a:gdLst>
                <a:ahLst/>
                <a:cxnLst>
                  <a:cxn ang="0">
                    <a:pos x="T0" y="T1"/>
                  </a:cxn>
                  <a:cxn ang="0">
                    <a:pos x="T2" y="T3"/>
                  </a:cxn>
                </a:cxnLst>
                <a:rect l="0" t="0" r="r" b="b"/>
                <a:pathLst>
                  <a:path w="20" h="20">
                    <a:moveTo>
                      <a:pt x="13" y="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0" name="Freeform 3024"/>
              <p:cNvSpPr>
                <a:spLocks/>
              </p:cNvSpPr>
              <p:nvPr/>
            </p:nvSpPr>
            <p:spPr bwMode="auto">
              <a:xfrm>
                <a:off x="1093531" y="7539126"/>
                <a:ext cx="12701" cy="12699"/>
              </a:xfrm>
              <a:custGeom>
                <a:avLst/>
                <a:gdLst>
                  <a:gd name="T0" fmla="*/ 18 w 20"/>
                  <a:gd name="T1" fmla="*/ 6 h 20"/>
                  <a:gd name="T2" fmla="*/ 0 w 20"/>
                  <a:gd name="T3" fmla="*/ 0 h 20"/>
                </a:gdLst>
                <a:ahLst/>
                <a:cxnLst>
                  <a:cxn ang="0">
                    <a:pos x="T0" y="T1"/>
                  </a:cxn>
                  <a:cxn ang="0">
                    <a:pos x="T2" y="T3"/>
                  </a:cxn>
                </a:cxnLst>
                <a:rect l="0" t="0" r="r" b="b"/>
                <a:pathLst>
                  <a:path w="20" h="20">
                    <a:moveTo>
                      <a:pt x="18" y="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1" name="Freeform 3023"/>
              <p:cNvSpPr>
                <a:spLocks/>
              </p:cNvSpPr>
              <p:nvPr/>
            </p:nvSpPr>
            <p:spPr bwMode="auto">
              <a:xfrm>
                <a:off x="1087181" y="7527696"/>
                <a:ext cx="12701" cy="12699"/>
              </a:xfrm>
              <a:custGeom>
                <a:avLst/>
                <a:gdLst>
                  <a:gd name="T0" fmla="*/ 10 w 20"/>
                  <a:gd name="T1" fmla="*/ 18 h 20"/>
                  <a:gd name="T2" fmla="*/ 0 w 20"/>
                  <a:gd name="T3" fmla="*/ 0 h 20"/>
                </a:gdLst>
                <a:ahLst/>
                <a:cxnLst>
                  <a:cxn ang="0">
                    <a:pos x="T0" y="T1"/>
                  </a:cxn>
                  <a:cxn ang="0">
                    <a:pos x="T2" y="T3"/>
                  </a:cxn>
                </a:cxnLst>
                <a:rect l="0" t="0" r="r" b="b"/>
                <a:pathLst>
                  <a:path w="20" h="20">
                    <a:moveTo>
                      <a:pt x="10" y="18"/>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2" name="Freeform 3022"/>
              <p:cNvSpPr>
                <a:spLocks/>
              </p:cNvSpPr>
              <p:nvPr/>
            </p:nvSpPr>
            <p:spPr bwMode="auto">
              <a:xfrm>
                <a:off x="1084006" y="7514997"/>
                <a:ext cx="12701" cy="12699"/>
              </a:xfrm>
              <a:custGeom>
                <a:avLst/>
                <a:gdLst>
                  <a:gd name="T0" fmla="*/ 5 w 20"/>
                  <a:gd name="T1" fmla="*/ 17 h 20"/>
                  <a:gd name="T2" fmla="*/ 0 w 20"/>
                  <a:gd name="T3" fmla="*/ 0 h 20"/>
                </a:gdLst>
                <a:ahLst/>
                <a:cxnLst>
                  <a:cxn ang="0">
                    <a:pos x="T0" y="T1"/>
                  </a:cxn>
                  <a:cxn ang="0">
                    <a:pos x="T2" y="T3"/>
                  </a:cxn>
                </a:cxnLst>
                <a:rect l="0" t="0" r="r" b="b"/>
                <a:pathLst>
                  <a:path w="20" h="20">
                    <a:moveTo>
                      <a:pt x="5" y="1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3" name="Freeform 3021"/>
              <p:cNvSpPr>
                <a:spLocks/>
              </p:cNvSpPr>
              <p:nvPr/>
            </p:nvSpPr>
            <p:spPr bwMode="auto">
              <a:xfrm>
                <a:off x="1084006" y="7506107"/>
                <a:ext cx="12701" cy="12699"/>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4" name="Freeform 3020"/>
              <p:cNvSpPr>
                <a:spLocks/>
              </p:cNvSpPr>
              <p:nvPr/>
            </p:nvSpPr>
            <p:spPr bwMode="auto">
              <a:xfrm>
                <a:off x="1087181" y="7499757"/>
                <a:ext cx="12701" cy="12699"/>
              </a:xfrm>
              <a:custGeom>
                <a:avLst/>
                <a:gdLst>
                  <a:gd name="T0" fmla="*/ 0 w 20"/>
                  <a:gd name="T1" fmla="*/ 6 h 20"/>
                  <a:gd name="T2" fmla="*/ 5 w 20"/>
                  <a:gd name="T3" fmla="*/ 0 h 20"/>
                </a:gdLst>
                <a:ahLst/>
                <a:cxnLst>
                  <a:cxn ang="0">
                    <a:pos x="T0" y="T1"/>
                  </a:cxn>
                  <a:cxn ang="0">
                    <a:pos x="T2" y="T3"/>
                  </a:cxn>
                </a:cxnLst>
                <a:rect l="0" t="0" r="r" b="b"/>
                <a:pathLst>
                  <a:path w="20" h="20">
                    <a:moveTo>
                      <a:pt x="0" y="6"/>
                    </a:moveTo>
                    <a:lnTo>
                      <a:pt x="5"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5" name="Freeform 3019"/>
              <p:cNvSpPr>
                <a:spLocks/>
              </p:cNvSpPr>
              <p:nvPr/>
            </p:nvSpPr>
            <p:spPr bwMode="auto">
              <a:xfrm>
                <a:off x="1090356" y="7494678"/>
                <a:ext cx="12701" cy="12699"/>
              </a:xfrm>
              <a:custGeom>
                <a:avLst/>
                <a:gdLst>
                  <a:gd name="T0" fmla="*/ 0 w 20"/>
                  <a:gd name="T1" fmla="*/ 6 h 20"/>
                  <a:gd name="T2" fmla="*/ 8 w 20"/>
                  <a:gd name="T3" fmla="*/ 0 h 20"/>
                </a:gdLst>
                <a:ahLst/>
                <a:cxnLst>
                  <a:cxn ang="0">
                    <a:pos x="T0" y="T1"/>
                  </a:cxn>
                  <a:cxn ang="0">
                    <a:pos x="T2" y="T3"/>
                  </a:cxn>
                </a:cxnLst>
                <a:rect l="0" t="0" r="r" b="b"/>
                <a:pathLst>
                  <a:path w="20" h="20">
                    <a:moveTo>
                      <a:pt x="0" y="6"/>
                    </a:moveTo>
                    <a:lnTo>
                      <a:pt x="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6" name="Freeform 3018"/>
              <p:cNvSpPr>
                <a:spLocks/>
              </p:cNvSpPr>
              <p:nvPr/>
            </p:nvSpPr>
            <p:spPr bwMode="auto">
              <a:xfrm>
                <a:off x="1096706" y="7486423"/>
                <a:ext cx="12701" cy="12699"/>
              </a:xfrm>
              <a:custGeom>
                <a:avLst/>
                <a:gdLst>
                  <a:gd name="T0" fmla="*/ 0 w 20"/>
                  <a:gd name="T1" fmla="*/ 13 h 20"/>
                  <a:gd name="T2" fmla="*/ 15 w 20"/>
                  <a:gd name="T3" fmla="*/ 0 h 20"/>
                </a:gdLst>
                <a:ahLst/>
                <a:cxnLst>
                  <a:cxn ang="0">
                    <a:pos x="T0" y="T1"/>
                  </a:cxn>
                  <a:cxn ang="0">
                    <a:pos x="T2" y="T3"/>
                  </a:cxn>
                </a:cxnLst>
                <a:rect l="0" t="0" r="r" b="b"/>
                <a:pathLst>
                  <a:path w="20" h="20">
                    <a:moveTo>
                      <a:pt x="0" y="13"/>
                    </a:moveTo>
                    <a:lnTo>
                      <a:pt x="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7" name="Freeform 3017"/>
              <p:cNvSpPr>
                <a:spLocks/>
              </p:cNvSpPr>
              <p:nvPr/>
            </p:nvSpPr>
            <p:spPr bwMode="auto">
              <a:xfrm>
                <a:off x="1106232" y="7480073"/>
                <a:ext cx="12701" cy="12699"/>
              </a:xfrm>
              <a:custGeom>
                <a:avLst/>
                <a:gdLst>
                  <a:gd name="T0" fmla="*/ 0 w 20"/>
                  <a:gd name="T1" fmla="*/ 7 h 20"/>
                  <a:gd name="T2" fmla="*/ 18 w 20"/>
                  <a:gd name="T3" fmla="*/ 0 h 20"/>
                </a:gdLst>
                <a:ahLst/>
                <a:cxnLst>
                  <a:cxn ang="0">
                    <a:pos x="T0" y="T1"/>
                  </a:cxn>
                  <a:cxn ang="0">
                    <a:pos x="T2" y="T3"/>
                  </a:cxn>
                </a:cxnLst>
                <a:rect l="0" t="0" r="r" b="b"/>
                <a:pathLst>
                  <a:path w="20" h="20">
                    <a:moveTo>
                      <a:pt x="0" y="7"/>
                    </a:moveTo>
                    <a:lnTo>
                      <a:pt x="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8" name="Freeform 3016"/>
              <p:cNvSpPr>
                <a:spLocks/>
              </p:cNvSpPr>
              <p:nvPr/>
            </p:nvSpPr>
            <p:spPr bwMode="auto">
              <a:xfrm>
                <a:off x="1118933" y="7471184"/>
                <a:ext cx="14606" cy="12699"/>
              </a:xfrm>
              <a:custGeom>
                <a:avLst/>
                <a:gdLst>
                  <a:gd name="T0" fmla="*/ 0 w 23"/>
                  <a:gd name="T1" fmla="*/ 12 h 20"/>
                  <a:gd name="T2" fmla="*/ 23 w 23"/>
                  <a:gd name="T3" fmla="*/ 0 h 20"/>
                </a:gdLst>
                <a:ahLst/>
                <a:cxnLst>
                  <a:cxn ang="0">
                    <a:pos x="T0" y="T1"/>
                  </a:cxn>
                  <a:cxn ang="0">
                    <a:pos x="T2" y="T3"/>
                  </a:cxn>
                </a:cxnLst>
                <a:rect l="0" t="0" r="r" b="b"/>
                <a:pathLst>
                  <a:path w="23" h="20">
                    <a:moveTo>
                      <a:pt x="0" y="12"/>
                    </a:moveTo>
                    <a:lnTo>
                      <a:pt x="2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9" name="Freeform 3015"/>
              <p:cNvSpPr>
                <a:spLocks/>
              </p:cNvSpPr>
              <p:nvPr/>
            </p:nvSpPr>
            <p:spPr bwMode="auto">
              <a:xfrm>
                <a:off x="1133538"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0" name="Freeform 3014"/>
              <p:cNvSpPr>
                <a:spLocks/>
              </p:cNvSpPr>
              <p:nvPr/>
            </p:nvSpPr>
            <p:spPr bwMode="auto">
              <a:xfrm>
                <a:off x="1133538" y="7405781"/>
                <a:ext cx="27307" cy="64132"/>
              </a:xfrm>
              <a:custGeom>
                <a:avLst/>
                <a:gdLst>
                  <a:gd name="T0" fmla="*/ 0 w 43"/>
                  <a:gd name="T1" fmla="*/ 101 h 101"/>
                  <a:gd name="T2" fmla="*/ 43 w 43"/>
                  <a:gd name="T3" fmla="*/ 0 h 101"/>
                </a:gdLst>
                <a:ahLst/>
                <a:cxnLst>
                  <a:cxn ang="0">
                    <a:pos x="T0" y="T1"/>
                  </a:cxn>
                  <a:cxn ang="0">
                    <a:pos x="T2" y="T3"/>
                  </a:cxn>
                </a:cxnLst>
                <a:rect l="0" t="0" r="r" b="b"/>
                <a:pathLst>
                  <a:path w="43" h="101">
                    <a:moveTo>
                      <a:pt x="0" y="101"/>
                    </a:moveTo>
                    <a:lnTo>
                      <a:pt x="4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1" name="Freeform 3013"/>
              <p:cNvSpPr>
                <a:spLocks/>
              </p:cNvSpPr>
              <p:nvPr/>
            </p:nvSpPr>
            <p:spPr bwMode="auto">
              <a:xfrm>
                <a:off x="1160210" y="7341014"/>
                <a:ext cx="29212" cy="64132"/>
              </a:xfrm>
              <a:custGeom>
                <a:avLst/>
                <a:gdLst>
                  <a:gd name="T0" fmla="*/ 0 w 46"/>
                  <a:gd name="T1" fmla="*/ 100 h 101"/>
                  <a:gd name="T2" fmla="*/ 46 w 46"/>
                  <a:gd name="T3" fmla="*/ 0 h 101"/>
                </a:gdLst>
                <a:ahLst/>
                <a:cxnLst>
                  <a:cxn ang="0">
                    <a:pos x="T0" y="T1"/>
                  </a:cxn>
                  <a:cxn ang="0">
                    <a:pos x="T2" y="T3"/>
                  </a:cxn>
                </a:cxnLst>
                <a:rect l="0" t="0" r="r" b="b"/>
                <a:pathLst>
                  <a:path w="46" h="101">
                    <a:moveTo>
                      <a:pt x="0" y="100"/>
                    </a:moveTo>
                    <a:lnTo>
                      <a:pt x="4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2" name="Freeform 3012"/>
              <p:cNvSpPr>
                <a:spLocks/>
              </p:cNvSpPr>
              <p:nvPr/>
            </p:nvSpPr>
            <p:spPr bwMode="auto">
              <a:xfrm>
                <a:off x="1191962" y="734101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3" name="Freeform 3011"/>
              <p:cNvSpPr>
                <a:spLocks/>
              </p:cNvSpPr>
              <p:nvPr/>
            </p:nvSpPr>
            <p:spPr bwMode="auto">
              <a:xfrm>
                <a:off x="1191962" y="7280056"/>
                <a:ext cx="200036" cy="60958"/>
              </a:xfrm>
              <a:custGeom>
                <a:avLst/>
                <a:gdLst>
                  <a:gd name="T0" fmla="*/ 0 w 315"/>
                  <a:gd name="T1" fmla="*/ 96 h 96"/>
                  <a:gd name="T2" fmla="*/ 315 w 315"/>
                  <a:gd name="T3" fmla="*/ 0 h 96"/>
                </a:gdLst>
                <a:ahLst/>
                <a:cxnLst>
                  <a:cxn ang="0">
                    <a:pos x="T0" y="T1"/>
                  </a:cxn>
                  <a:cxn ang="0">
                    <a:pos x="T2" y="T3"/>
                  </a:cxn>
                </a:cxnLst>
                <a:rect l="0" t="0" r="r" b="b"/>
                <a:pathLst>
                  <a:path w="315" h="96">
                    <a:moveTo>
                      <a:pt x="0" y="96"/>
                    </a:moveTo>
                    <a:lnTo>
                      <a:pt x="3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4" name="Freeform 3010"/>
              <p:cNvSpPr>
                <a:spLocks/>
              </p:cNvSpPr>
              <p:nvPr/>
            </p:nvSpPr>
            <p:spPr bwMode="auto">
              <a:xfrm>
                <a:off x="1391998" y="7248942"/>
                <a:ext cx="100336" cy="29209"/>
              </a:xfrm>
              <a:custGeom>
                <a:avLst/>
                <a:gdLst>
                  <a:gd name="T0" fmla="*/ 0 w 158"/>
                  <a:gd name="T1" fmla="*/ 46 h 46"/>
                  <a:gd name="T2" fmla="*/ 158 w 158"/>
                  <a:gd name="T3" fmla="*/ 0 h 46"/>
                </a:gdLst>
                <a:ahLst/>
                <a:cxnLst>
                  <a:cxn ang="0">
                    <a:pos x="T0" y="T1"/>
                  </a:cxn>
                  <a:cxn ang="0">
                    <a:pos x="T2" y="T3"/>
                  </a:cxn>
                </a:cxnLst>
                <a:rect l="0" t="0" r="r" b="b"/>
                <a:pathLst>
                  <a:path w="158" h="46">
                    <a:moveTo>
                      <a:pt x="0" y="46"/>
                    </a:moveTo>
                    <a:lnTo>
                      <a:pt x="158"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5" name="Freeform 3009"/>
              <p:cNvSpPr>
                <a:spLocks/>
              </p:cNvSpPr>
              <p:nvPr/>
            </p:nvSpPr>
            <p:spPr bwMode="auto">
              <a:xfrm>
                <a:off x="1492333" y="7220368"/>
                <a:ext cx="100336" cy="28574"/>
              </a:xfrm>
              <a:custGeom>
                <a:avLst/>
                <a:gdLst>
                  <a:gd name="T0" fmla="*/ 0 w 158"/>
                  <a:gd name="T1" fmla="*/ 45 h 45"/>
                  <a:gd name="T2" fmla="*/ 158 w 158"/>
                  <a:gd name="T3" fmla="*/ 0 h 45"/>
                </a:gdLst>
                <a:ahLst/>
                <a:cxnLst>
                  <a:cxn ang="0">
                    <a:pos x="T0" y="T1"/>
                  </a:cxn>
                  <a:cxn ang="0">
                    <a:pos x="T2" y="T3"/>
                  </a:cxn>
                </a:cxnLst>
                <a:rect l="0" t="0" r="r" b="b"/>
                <a:pathLst>
                  <a:path w="158" h="45">
                    <a:moveTo>
                      <a:pt x="0" y="45"/>
                    </a:moveTo>
                    <a:lnTo>
                      <a:pt x="15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6" name="Freeform 3008"/>
              <p:cNvSpPr>
                <a:spLocks/>
              </p:cNvSpPr>
              <p:nvPr/>
            </p:nvSpPr>
            <p:spPr bwMode="auto">
              <a:xfrm>
                <a:off x="1592034" y="7196239"/>
                <a:ext cx="95890" cy="23494"/>
              </a:xfrm>
              <a:custGeom>
                <a:avLst/>
                <a:gdLst>
                  <a:gd name="T0" fmla="*/ 0 w 151"/>
                  <a:gd name="T1" fmla="*/ 36 h 37"/>
                  <a:gd name="T2" fmla="*/ 151 w 151"/>
                  <a:gd name="T3" fmla="*/ 0 h 37"/>
                </a:gdLst>
                <a:ahLst/>
                <a:cxnLst>
                  <a:cxn ang="0">
                    <a:pos x="T0" y="T1"/>
                  </a:cxn>
                  <a:cxn ang="0">
                    <a:pos x="T2" y="T3"/>
                  </a:cxn>
                </a:cxnLst>
                <a:rect l="0" t="0" r="r" b="b"/>
                <a:pathLst>
                  <a:path w="151" h="37">
                    <a:moveTo>
                      <a:pt x="0" y="36"/>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7" name="Freeform 3007"/>
              <p:cNvSpPr>
                <a:spLocks/>
              </p:cNvSpPr>
              <p:nvPr/>
            </p:nvSpPr>
            <p:spPr bwMode="auto">
              <a:xfrm>
                <a:off x="1688559" y="7172745"/>
                <a:ext cx="100336" cy="22859"/>
              </a:xfrm>
              <a:custGeom>
                <a:avLst/>
                <a:gdLst>
                  <a:gd name="T0" fmla="*/ 0 w 158"/>
                  <a:gd name="T1" fmla="*/ 36 h 36"/>
                  <a:gd name="T2" fmla="*/ 158 w 158"/>
                  <a:gd name="T3" fmla="*/ 0 h 36"/>
                </a:gdLst>
                <a:ahLst/>
                <a:cxnLst>
                  <a:cxn ang="0">
                    <a:pos x="T0" y="T1"/>
                  </a:cxn>
                  <a:cxn ang="0">
                    <a:pos x="T2" y="T3"/>
                  </a:cxn>
                </a:cxnLst>
                <a:rect l="0" t="0" r="r" b="b"/>
                <a:pathLst>
                  <a:path w="158" h="36">
                    <a:moveTo>
                      <a:pt x="0" y="36"/>
                    </a:moveTo>
                    <a:lnTo>
                      <a:pt x="15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8" name="Freeform 3006"/>
              <p:cNvSpPr>
                <a:spLocks/>
              </p:cNvSpPr>
              <p:nvPr/>
            </p:nvSpPr>
            <p:spPr bwMode="auto">
              <a:xfrm>
                <a:off x="1789530" y="7153061"/>
                <a:ext cx="95890" cy="19684"/>
              </a:xfrm>
              <a:custGeom>
                <a:avLst/>
                <a:gdLst>
                  <a:gd name="T0" fmla="*/ 0 w 151"/>
                  <a:gd name="T1" fmla="*/ 31 h 31"/>
                  <a:gd name="T2" fmla="*/ 150 w 151"/>
                  <a:gd name="T3" fmla="*/ 0 h 31"/>
                </a:gdLst>
                <a:ahLst/>
                <a:cxnLst>
                  <a:cxn ang="0">
                    <a:pos x="T0" y="T1"/>
                  </a:cxn>
                  <a:cxn ang="0">
                    <a:pos x="T2" y="T3"/>
                  </a:cxn>
                </a:cxnLst>
                <a:rect l="0" t="0" r="r" b="b"/>
                <a:pathLst>
                  <a:path w="151" h="31">
                    <a:moveTo>
                      <a:pt x="0" y="31"/>
                    </a:moveTo>
                    <a:lnTo>
                      <a:pt x="15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9" name="Freeform 3005"/>
              <p:cNvSpPr>
                <a:spLocks/>
              </p:cNvSpPr>
              <p:nvPr/>
            </p:nvSpPr>
            <p:spPr bwMode="auto">
              <a:xfrm>
                <a:off x="1887326" y="7131472"/>
                <a:ext cx="95890" cy="19684"/>
              </a:xfrm>
              <a:custGeom>
                <a:avLst/>
                <a:gdLst>
                  <a:gd name="T0" fmla="*/ 0 w 151"/>
                  <a:gd name="T1" fmla="*/ 31 h 31"/>
                  <a:gd name="T2" fmla="*/ 151 w 151"/>
                  <a:gd name="T3" fmla="*/ 0 h 31"/>
                </a:gdLst>
                <a:ahLst/>
                <a:cxnLst>
                  <a:cxn ang="0">
                    <a:pos x="T0" y="T1"/>
                  </a:cxn>
                  <a:cxn ang="0">
                    <a:pos x="T2" y="T3"/>
                  </a:cxn>
                </a:cxnLst>
                <a:rect l="0" t="0" r="r" b="b"/>
                <a:pathLst>
                  <a:path w="151" h="31">
                    <a:moveTo>
                      <a:pt x="0" y="3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0" name="Freeform 3004"/>
              <p:cNvSpPr>
                <a:spLocks/>
              </p:cNvSpPr>
              <p:nvPr/>
            </p:nvSpPr>
            <p:spPr bwMode="auto">
              <a:xfrm>
                <a:off x="1983216" y="7116868"/>
                <a:ext cx="95890" cy="13969"/>
              </a:xfrm>
              <a:custGeom>
                <a:avLst/>
                <a:gdLst>
                  <a:gd name="T0" fmla="*/ 0 w 151"/>
                  <a:gd name="T1" fmla="*/ 21 h 22"/>
                  <a:gd name="T2" fmla="*/ 150 w 151"/>
                  <a:gd name="T3" fmla="*/ 0 h 22"/>
                </a:gdLst>
                <a:ahLst/>
                <a:cxnLst>
                  <a:cxn ang="0">
                    <a:pos x="T0" y="T1"/>
                  </a:cxn>
                  <a:cxn ang="0">
                    <a:pos x="T2" y="T3"/>
                  </a:cxn>
                </a:cxnLst>
                <a:rect l="0" t="0" r="r" b="b"/>
                <a:pathLst>
                  <a:path w="151" h="22">
                    <a:moveTo>
                      <a:pt x="0" y="21"/>
                    </a:moveTo>
                    <a:lnTo>
                      <a:pt x="150"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1" name="Freeform 3003"/>
              <p:cNvSpPr>
                <a:spLocks/>
              </p:cNvSpPr>
              <p:nvPr/>
            </p:nvSpPr>
            <p:spPr bwMode="auto">
              <a:xfrm>
                <a:off x="2081011" y="7102263"/>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2" name="Freeform 3002"/>
              <p:cNvSpPr>
                <a:spLocks/>
              </p:cNvSpPr>
              <p:nvPr/>
            </p:nvSpPr>
            <p:spPr bwMode="auto">
              <a:xfrm>
                <a:off x="2176902" y="7090199"/>
                <a:ext cx="95890" cy="12699"/>
              </a:xfrm>
              <a:custGeom>
                <a:avLst/>
                <a:gdLst>
                  <a:gd name="T0" fmla="*/ 0 w 151"/>
                  <a:gd name="T1" fmla="*/ 17 h 20"/>
                  <a:gd name="T2" fmla="*/ 151 w 151"/>
                  <a:gd name="T3" fmla="*/ 0 h 20"/>
                </a:gdLst>
                <a:ahLst/>
                <a:cxnLst>
                  <a:cxn ang="0">
                    <a:pos x="T0" y="T1"/>
                  </a:cxn>
                  <a:cxn ang="0">
                    <a:pos x="T2" y="T3"/>
                  </a:cxn>
                </a:cxnLst>
                <a:rect l="0" t="0" r="r" b="b"/>
                <a:pathLst>
                  <a:path w="151" h="20">
                    <a:moveTo>
                      <a:pt x="0" y="17"/>
                    </a:moveTo>
                    <a:lnTo>
                      <a:pt x="151"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3" name="Freeform 3001"/>
              <p:cNvSpPr>
                <a:spLocks/>
              </p:cNvSpPr>
              <p:nvPr/>
            </p:nvSpPr>
            <p:spPr bwMode="auto">
              <a:xfrm>
                <a:off x="2275332" y="7080674"/>
                <a:ext cx="92715" cy="12699"/>
              </a:xfrm>
              <a:custGeom>
                <a:avLst/>
                <a:gdLst>
                  <a:gd name="T0" fmla="*/ 0 w 146"/>
                  <a:gd name="T1" fmla="*/ 11 h 20"/>
                  <a:gd name="T2" fmla="*/ 146 w 146"/>
                  <a:gd name="T3" fmla="*/ 0 h 20"/>
                </a:gdLst>
                <a:ahLst/>
                <a:cxnLst>
                  <a:cxn ang="0">
                    <a:pos x="T0" y="T1"/>
                  </a:cxn>
                  <a:cxn ang="0">
                    <a:pos x="T2" y="T3"/>
                  </a:cxn>
                </a:cxnLst>
                <a:rect l="0" t="0" r="r" b="b"/>
                <a:pathLst>
                  <a:path w="146" h="20">
                    <a:moveTo>
                      <a:pt x="0" y="11"/>
                    </a:moveTo>
                    <a:lnTo>
                      <a:pt x="14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4" name="Freeform 3000"/>
              <p:cNvSpPr>
                <a:spLocks/>
              </p:cNvSpPr>
              <p:nvPr/>
            </p:nvSpPr>
            <p:spPr bwMode="auto">
              <a:xfrm>
                <a:off x="2369953" y="7078769"/>
                <a:ext cx="92715" cy="12699"/>
              </a:xfrm>
              <a:custGeom>
                <a:avLst/>
                <a:gdLst>
                  <a:gd name="T0" fmla="*/ 0 w 146"/>
                  <a:gd name="T1" fmla="*/ 1 h 20"/>
                  <a:gd name="T2" fmla="*/ 146 w 146"/>
                  <a:gd name="T3" fmla="*/ 0 h 20"/>
                </a:gdLst>
                <a:ahLst/>
                <a:cxnLst>
                  <a:cxn ang="0">
                    <a:pos x="T0" y="T1"/>
                  </a:cxn>
                  <a:cxn ang="0">
                    <a:pos x="T2" y="T3"/>
                  </a:cxn>
                </a:cxnLst>
                <a:rect l="0" t="0" r="r" b="b"/>
                <a:pathLst>
                  <a:path w="146" h="20">
                    <a:moveTo>
                      <a:pt x="0" y="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5" name="Freeform 2999"/>
              <p:cNvSpPr>
                <a:spLocks/>
              </p:cNvSpPr>
              <p:nvPr/>
            </p:nvSpPr>
            <p:spPr bwMode="auto">
              <a:xfrm>
                <a:off x="2462668" y="7072419"/>
                <a:ext cx="92715" cy="12699"/>
              </a:xfrm>
              <a:custGeom>
                <a:avLst/>
                <a:gdLst>
                  <a:gd name="T0" fmla="*/ 0 w 146"/>
                  <a:gd name="T1" fmla="*/ 10 h 20"/>
                  <a:gd name="T2" fmla="*/ 146 w 146"/>
                  <a:gd name="T3" fmla="*/ 0 h 20"/>
                </a:gdLst>
                <a:ahLst/>
                <a:cxnLst>
                  <a:cxn ang="0">
                    <a:pos x="T0" y="T1"/>
                  </a:cxn>
                  <a:cxn ang="0">
                    <a:pos x="T2" y="T3"/>
                  </a:cxn>
                </a:cxnLst>
                <a:rect l="0" t="0" r="r" b="b"/>
                <a:pathLst>
                  <a:path w="146" h="20">
                    <a:moveTo>
                      <a:pt x="0" y="1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6" name="Freeform 2998"/>
              <p:cNvSpPr>
                <a:spLocks/>
              </p:cNvSpPr>
              <p:nvPr/>
            </p:nvSpPr>
            <p:spPr bwMode="auto">
              <a:xfrm>
                <a:off x="2557923" y="7072419"/>
                <a:ext cx="92715" cy="12699"/>
              </a:xfrm>
              <a:custGeom>
                <a:avLst/>
                <a:gdLst>
                  <a:gd name="T0" fmla="*/ 0 w 146"/>
                  <a:gd name="T1" fmla="*/ 0 h 20"/>
                  <a:gd name="T2" fmla="*/ 146 w 146"/>
                  <a:gd name="T3" fmla="*/ 0 h 20"/>
                </a:gdLst>
                <a:ahLst/>
                <a:cxnLst>
                  <a:cxn ang="0">
                    <a:pos x="T0" y="T1"/>
                  </a:cxn>
                  <a:cxn ang="0">
                    <a:pos x="T2" y="T3"/>
                  </a:cxn>
                </a:cxnLst>
                <a:rect l="0" t="0" r="r" b="b"/>
                <a:pathLst>
                  <a:path w="146" h="20">
                    <a:moveTo>
                      <a:pt x="0" y="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7" name="Freeform 2997"/>
              <p:cNvSpPr>
                <a:spLocks/>
              </p:cNvSpPr>
              <p:nvPr/>
            </p:nvSpPr>
            <p:spPr bwMode="auto">
              <a:xfrm>
                <a:off x="2650638" y="7072419"/>
                <a:ext cx="93350" cy="12699"/>
              </a:xfrm>
              <a:custGeom>
                <a:avLst/>
                <a:gdLst>
                  <a:gd name="T0" fmla="*/ 0 w 147"/>
                  <a:gd name="T1" fmla="*/ 0 h 20"/>
                  <a:gd name="T2" fmla="*/ 146 w 147"/>
                  <a:gd name="T3" fmla="*/ 5 h 20"/>
                </a:gdLst>
                <a:ahLst/>
                <a:cxnLst>
                  <a:cxn ang="0">
                    <a:pos x="T0" y="T1"/>
                  </a:cxn>
                  <a:cxn ang="0">
                    <a:pos x="T2" y="T3"/>
                  </a:cxn>
                </a:cxnLst>
                <a:rect l="0" t="0" r="r" b="b"/>
                <a:pathLst>
                  <a:path w="147"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8" name="Freeform 2996"/>
              <p:cNvSpPr>
                <a:spLocks/>
              </p:cNvSpPr>
              <p:nvPr/>
            </p:nvSpPr>
            <p:spPr bwMode="auto">
              <a:xfrm>
                <a:off x="2745259" y="707559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9" name="Freeform 2995"/>
              <p:cNvSpPr>
                <a:spLocks/>
              </p:cNvSpPr>
              <p:nvPr/>
            </p:nvSpPr>
            <p:spPr bwMode="auto">
              <a:xfrm>
                <a:off x="2745259" y="7075594"/>
                <a:ext cx="105416" cy="12699"/>
              </a:xfrm>
              <a:custGeom>
                <a:avLst/>
                <a:gdLst>
                  <a:gd name="T0" fmla="*/ 0 w 166"/>
                  <a:gd name="T1" fmla="*/ 0 h 20"/>
                  <a:gd name="T2" fmla="*/ 166 w 166"/>
                  <a:gd name="T3" fmla="*/ 6 h 20"/>
                </a:gdLst>
                <a:ahLst/>
                <a:cxnLst>
                  <a:cxn ang="0">
                    <a:pos x="T0" y="T1"/>
                  </a:cxn>
                  <a:cxn ang="0">
                    <a:pos x="T2" y="T3"/>
                  </a:cxn>
                </a:cxnLst>
                <a:rect l="0" t="0" r="r" b="b"/>
                <a:pathLst>
                  <a:path w="166" h="20">
                    <a:moveTo>
                      <a:pt x="0" y="0"/>
                    </a:moveTo>
                    <a:lnTo>
                      <a:pt x="166"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0" name="Freeform 2994"/>
              <p:cNvSpPr>
                <a:spLocks/>
              </p:cNvSpPr>
              <p:nvPr/>
            </p:nvSpPr>
            <p:spPr bwMode="auto">
              <a:xfrm>
                <a:off x="2852580" y="7080674"/>
                <a:ext cx="108591" cy="12699"/>
              </a:xfrm>
              <a:custGeom>
                <a:avLst/>
                <a:gdLst>
                  <a:gd name="T0" fmla="*/ 0 w 171"/>
                  <a:gd name="T1" fmla="*/ 0 h 20"/>
                  <a:gd name="T2" fmla="*/ 171 w 171"/>
                  <a:gd name="T3" fmla="*/ 11 h 20"/>
                </a:gdLst>
                <a:ahLst/>
                <a:cxnLst>
                  <a:cxn ang="0">
                    <a:pos x="T0" y="T1"/>
                  </a:cxn>
                  <a:cxn ang="0">
                    <a:pos x="T2" y="T3"/>
                  </a:cxn>
                </a:cxnLst>
                <a:rect l="0" t="0" r="r" b="b"/>
                <a:pathLst>
                  <a:path w="171" h="20">
                    <a:moveTo>
                      <a:pt x="0" y="0"/>
                    </a:moveTo>
                    <a:lnTo>
                      <a:pt x="17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1" name="Freeform 2993"/>
              <p:cNvSpPr>
                <a:spLocks/>
              </p:cNvSpPr>
              <p:nvPr/>
            </p:nvSpPr>
            <p:spPr bwMode="auto">
              <a:xfrm>
                <a:off x="2961171" y="7090199"/>
                <a:ext cx="107956" cy="12699"/>
              </a:xfrm>
              <a:custGeom>
                <a:avLst/>
                <a:gdLst>
                  <a:gd name="T0" fmla="*/ 0 w 170"/>
                  <a:gd name="T1" fmla="*/ 0 h 20"/>
                  <a:gd name="T2" fmla="*/ 170 w 170"/>
                  <a:gd name="T3" fmla="*/ 12 h 20"/>
                </a:gdLst>
                <a:ahLst/>
                <a:cxnLst>
                  <a:cxn ang="0">
                    <a:pos x="T0" y="T1"/>
                  </a:cxn>
                  <a:cxn ang="0">
                    <a:pos x="T2" y="T3"/>
                  </a:cxn>
                </a:cxnLst>
                <a:rect l="0" t="0" r="r" b="b"/>
                <a:pathLst>
                  <a:path w="170" h="20">
                    <a:moveTo>
                      <a:pt x="0" y="0"/>
                    </a:moveTo>
                    <a:lnTo>
                      <a:pt x="170"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2" name="Freeform 2992"/>
              <p:cNvSpPr>
                <a:spLocks/>
              </p:cNvSpPr>
              <p:nvPr/>
            </p:nvSpPr>
            <p:spPr bwMode="auto">
              <a:xfrm>
                <a:off x="3069762" y="7099088"/>
                <a:ext cx="111766" cy="12699"/>
              </a:xfrm>
              <a:custGeom>
                <a:avLst/>
                <a:gdLst>
                  <a:gd name="T0" fmla="*/ 0 w 176"/>
                  <a:gd name="T1" fmla="*/ 0 h 20"/>
                  <a:gd name="T2" fmla="*/ 175 w 176"/>
                  <a:gd name="T3" fmla="*/ 16 h 20"/>
                </a:gdLst>
                <a:ahLst/>
                <a:cxnLst>
                  <a:cxn ang="0">
                    <a:pos x="T0" y="T1"/>
                  </a:cxn>
                  <a:cxn ang="0">
                    <a:pos x="T2" y="T3"/>
                  </a:cxn>
                </a:cxnLst>
                <a:rect l="0" t="0" r="r" b="b"/>
                <a:pathLst>
                  <a:path w="176" h="20">
                    <a:moveTo>
                      <a:pt x="0" y="0"/>
                    </a:moveTo>
                    <a:lnTo>
                      <a:pt x="175"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3" name="Freeform 2991"/>
              <p:cNvSpPr>
                <a:spLocks/>
              </p:cNvSpPr>
              <p:nvPr/>
            </p:nvSpPr>
            <p:spPr bwMode="auto">
              <a:xfrm>
                <a:off x="3183433" y="7111788"/>
                <a:ext cx="111766" cy="13334"/>
              </a:xfrm>
              <a:custGeom>
                <a:avLst/>
                <a:gdLst>
                  <a:gd name="T0" fmla="*/ 0 w 176"/>
                  <a:gd name="T1" fmla="*/ 0 h 21"/>
                  <a:gd name="T2" fmla="*/ 176 w 176"/>
                  <a:gd name="T3" fmla="*/ 21 h 21"/>
                </a:gdLst>
                <a:ahLst/>
                <a:cxnLst>
                  <a:cxn ang="0">
                    <a:pos x="T0" y="T1"/>
                  </a:cxn>
                  <a:cxn ang="0">
                    <a:pos x="T2" y="T3"/>
                  </a:cxn>
                </a:cxnLst>
                <a:rect l="0" t="0" r="r" b="b"/>
                <a:pathLst>
                  <a:path w="176" h="21">
                    <a:moveTo>
                      <a:pt x="0" y="0"/>
                    </a:moveTo>
                    <a:lnTo>
                      <a:pt x="17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4" name="Freeform 2990"/>
              <p:cNvSpPr>
                <a:spLocks/>
              </p:cNvSpPr>
              <p:nvPr/>
            </p:nvSpPr>
            <p:spPr bwMode="auto">
              <a:xfrm>
                <a:off x="3294564" y="7125122"/>
                <a:ext cx="111766" cy="16509"/>
              </a:xfrm>
              <a:custGeom>
                <a:avLst/>
                <a:gdLst>
                  <a:gd name="T0" fmla="*/ 0 w 176"/>
                  <a:gd name="T1" fmla="*/ 0 h 26"/>
                  <a:gd name="T2" fmla="*/ 176 w 176"/>
                  <a:gd name="T3" fmla="*/ 26 h 26"/>
                </a:gdLst>
                <a:ahLst/>
                <a:cxnLst>
                  <a:cxn ang="0">
                    <a:pos x="T0" y="T1"/>
                  </a:cxn>
                  <a:cxn ang="0">
                    <a:pos x="T2" y="T3"/>
                  </a:cxn>
                </a:cxnLst>
                <a:rect l="0" t="0" r="r" b="b"/>
                <a:pathLst>
                  <a:path w="176" h="26">
                    <a:moveTo>
                      <a:pt x="0" y="0"/>
                    </a:moveTo>
                    <a:lnTo>
                      <a:pt x="176"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5" name="Freeform 2989"/>
              <p:cNvSpPr>
                <a:spLocks/>
              </p:cNvSpPr>
              <p:nvPr/>
            </p:nvSpPr>
            <p:spPr bwMode="auto">
              <a:xfrm>
                <a:off x="3407601" y="7143537"/>
                <a:ext cx="114941" cy="19684"/>
              </a:xfrm>
              <a:custGeom>
                <a:avLst/>
                <a:gdLst>
                  <a:gd name="T0" fmla="*/ 0 w 181"/>
                  <a:gd name="T1" fmla="*/ 0 h 31"/>
                  <a:gd name="T2" fmla="*/ 181 w 181"/>
                  <a:gd name="T3" fmla="*/ 31 h 31"/>
                </a:gdLst>
                <a:ahLst/>
                <a:cxnLst>
                  <a:cxn ang="0">
                    <a:pos x="T0" y="T1"/>
                  </a:cxn>
                  <a:cxn ang="0">
                    <a:pos x="T2" y="T3"/>
                  </a:cxn>
                </a:cxnLst>
                <a:rect l="0" t="0" r="r" b="b"/>
                <a:pathLst>
                  <a:path w="181" h="31">
                    <a:moveTo>
                      <a:pt x="0" y="0"/>
                    </a:moveTo>
                    <a:lnTo>
                      <a:pt x="18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6" name="Freeform 2988"/>
              <p:cNvSpPr>
                <a:spLocks/>
              </p:cNvSpPr>
              <p:nvPr/>
            </p:nvSpPr>
            <p:spPr bwMode="auto">
              <a:xfrm>
                <a:off x="3523177" y="716322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7" name="Freeform 2987"/>
              <p:cNvSpPr>
                <a:spLocks/>
              </p:cNvSpPr>
              <p:nvPr/>
            </p:nvSpPr>
            <p:spPr bwMode="auto">
              <a:xfrm>
                <a:off x="3640659" y="7184810"/>
                <a:ext cx="114941" cy="22859"/>
              </a:xfrm>
              <a:custGeom>
                <a:avLst/>
                <a:gdLst>
                  <a:gd name="T0" fmla="*/ 0 w 181"/>
                  <a:gd name="T1" fmla="*/ 0 h 36"/>
                  <a:gd name="T2" fmla="*/ 181 w 181"/>
                  <a:gd name="T3" fmla="*/ 36 h 36"/>
                </a:gdLst>
                <a:ahLst/>
                <a:cxnLst>
                  <a:cxn ang="0">
                    <a:pos x="T0" y="T1"/>
                  </a:cxn>
                  <a:cxn ang="0">
                    <a:pos x="T2" y="T3"/>
                  </a:cxn>
                </a:cxnLst>
                <a:rect l="0" t="0" r="r" b="b"/>
                <a:pathLst>
                  <a:path w="181" h="36">
                    <a:moveTo>
                      <a:pt x="0" y="0"/>
                    </a:moveTo>
                    <a:lnTo>
                      <a:pt x="18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8" name="Freeform 2986"/>
              <p:cNvSpPr>
                <a:spLocks/>
              </p:cNvSpPr>
              <p:nvPr/>
            </p:nvSpPr>
            <p:spPr bwMode="auto">
              <a:xfrm>
                <a:off x="3756870" y="7207669"/>
                <a:ext cx="118117" cy="26034"/>
              </a:xfrm>
              <a:custGeom>
                <a:avLst/>
                <a:gdLst>
                  <a:gd name="T0" fmla="*/ 0 w 186"/>
                  <a:gd name="T1" fmla="*/ 0 h 41"/>
                  <a:gd name="T2" fmla="*/ 186 w 186"/>
                  <a:gd name="T3" fmla="*/ 41 h 41"/>
                </a:gdLst>
                <a:ahLst/>
                <a:cxnLst>
                  <a:cxn ang="0">
                    <a:pos x="T0" y="T1"/>
                  </a:cxn>
                  <a:cxn ang="0">
                    <a:pos x="T2" y="T3"/>
                  </a:cxn>
                </a:cxnLst>
                <a:rect l="0" t="0" r="r" b="b"/>
                <a:pathLst>
                  <a:path w="186" h="41">
                    <a:moveTo>
                      <a:pt x="0" y="0"/>
                    </a:moveTo>
                    <a:lnTo>
                      <a:pt x="18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9" name="Freeform 2985"/>
              <p:cNvSpPr>
                <a:spLocks/>
              </p:cNvSpPr>
              <p:nvPr/>
            </p:nvSpPr>
            <p:spPr bwMode="auto">
              <a:xfrm>
                <a:off x="3874352" y="7235608"/>
                <a:ext cx="118117" cy="29209"/>
              </a:xfrm>
              <a:custGeom>
                <a:avLst/>
                <a:gdLst>
                  <a:gd name="T0" fmla="*/ 0 w 186"/>
                  <a:gd name="T1" fmla="*/ 0 h 46"/>
                  <a:gd name="T2" fmla="*/ 186 w 186"/>
                  <a:gd name="T3" fmla="*/ 46 h 46"/>
                </a:gdLst>
                <a:ahLst/>
                <a:cxnLst>
                  <a:cxn ang="0">
                    <a:pos x="T0" y="T1"/>
                  </a:cxn>
                  <a:cxn ang="0">
                    <a:pos x="T2" y="T3"/>
                  </a:cxn>
                </a:cxnLst>
                <a:rect l="0" t="0" r="r" b="b"/>
                <a:pathLst>
                  <a:path w="186" h="46">
                    <a:moveTo>
                      <a:pt x="0" y="0"/>
                    </a:moveTo>
                    <a:lnTo>
                      <a:pt x="186"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0" name="Freeform 2984"/>
              <p:cNvSpPr>
                <a:spLocks/>
              </p:cNvSpPr>
              <p:nvPr/>
            </p:nvSpPr>
            <p:spPr bwMode="auto">
              <a:xfrm>
                <a:off x="3993103" y="7264182"/>
                <a:ext cx="120657" cy="29209"/>
              </a:xfrm>
              <a:custGeom>
                <a:avLst/>
                <a:gdLst>
                  <a:gd name="T0" fmla="*/ 0 w 190"/>
                  <a:gd name="T1" fmla="*/ 0 h 46"/>
                  <a:gd name="T2" fmla="*/ 190 w 190"/>
                  <a:gd name="T3" fmla="*/ 46 h 46"/>
                </a:gdLst>
                <a:ahLst/>
                <a:cxnLst>
                  <a:cxn ang="0">
                    <a:pos x="T0" y="T1"/>
                  </a:cxn>
                  <a:cxn ang="0">
                    <a:pos x="T2" y="T3"/>
                  </a:cxn>
                </a:cxnLst>
                <a:rect l="0" t="0" r="r" b="b"/>
                <a:pathLst>
                  <a:path w="190" h="46">
                    <a:moveTo>
                      <a:pt x="0" y="0"/>
                    </a:moveTo>
                    <a:lnTo>
                      <a:pt x="19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1" name="Freeform 2983"/>
              <p:cNvSpPr>
                <a:spLocks/>
              </p:cNvSpPr>
              <p:nvPr/>
            </p:nvSpPr>
            <p:spPr bwMode="auto">
              <a:xfrm>
                <a:off x="4115030" y="7293391"/>
                <a:ext cx="239408" cy="64132"/>
              </a:xfrm>
              <a:custGeom>
                <a:avLst/>
                <a:gdLst>
                  <a:gd name="T0" fmla="*/ 0 w 377"/>
                  <a:gd name="T1" fmla="*/ 0 h 101"/>
                  <a:gd name="T2" fmla="*/ 377 w 377"/>
                  <a:gd name="T3" fmla="*/ 101 h 101"/>
                </a:gdLst>
                <a:ahLst/>
                <a:cxnLst>
                  <a:cxn ang="0">
                    <a:pos x="T0" y="T1"/>
                  </a:cxn>
                  <a:cxn ang="0">
                    <a:pos x="T2" y="T3"/>
                  </a:cxn>
                </a:cxnLst>
                <a:rect l="0" t="0" r="r" b="b"/>
                <a:pathLst>
                  <a:path w="377" h="101">
                    <a:moveTo>
                      <a:pt x="0" y="0"/>
                    </a:moveTo>
                    <a:lnTo>
                      <a:pt x="377"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2" name="Freeform 2982"/>
              <p:cNvSpPr>
                <a:spLocks/>
              </p:cNvSpPr>
              <p:nvPr/>
            </p:nvSpPr>
            <p:spPr bwMode="auto">
              <a:xfrm>
                <a:off x="4355074" y="7359428"/>
                <a:ext cx="241313" cy="73657"/>
              </a:xfrm>
              <a:custGeom>
                <a:avLst/>
                <a:gdLst>
                  <a:gd name="T0" fmla="*/ 0 w 380"/>
                  <a:gd name="T1" fmla="*/ 0 h 116"/>
                  <a:gd name="T2" fmla="*/ 380 w 380"/>
                  <a:gd name="T3" fmla="*/ 116 h 116"/>
                </a:gdLst>
                <a:ahLst/>
                <a:cxnLst>
                  <a:cxn ang="0">
                    <a:pos x="T0" y="T1"/>
                  </a:cxn>
                  <a:cxn ang="0">
                    <a:pos x="T2" y="T3"/>
                  </a:cxn>
                </a:cxnLst>
                <a:rect l="0" t="0" r="r" b="b"/>
                <a:pathLst>
                  <a:path w="380" h="116">
                    <a:moveTo>
                      <a:pt x="0" y="0"/>
                    </a:moveTo>
                    <a:lnTo>
                      <a:pt x="380" y="11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3" name="Freeform 2981"/>
              <p:cNvSpPr>
                <a:spLocks/>
              </p:cNvSpPr>
              <p:nvPr/>
            </p:nvSpPr>
            <p:spPr bwMode="auto">
              <a:xfrm>
                <a:off x="4597657" y="743245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4" name="Freeform 2980"/>
              <p:cNvSpPr>
                <a:spLocks/>
              </p:cNvSpPr>
              <p:nvPr/>
            </p:nvSpPr>
            <p:spPr bwMode="auto">
              <a:xfrm>
                <a:off x="4597657" y="7432450"/>
                <a:ext cx="12701" cy="12699"/>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5" name="Freeform 2979"/>
              <p:cNvSpPr>
                <a:spLocks/>
              </p:cNvSpPr>
              <p:nvPr/>
            </p:nvSpPr>
            <p:spPr bwMode="auto">
              <a:xfrm>
                <a:off x="4604008" y="7438800"/>
                <a:ext cx="12701" cy="12699"/>
              </a:xfrm>
              <a:custGeom>
                <a:avLst/>
                <a:gdLst>
                  <a:gd name="T0" fmla="*/ 0 w 20"/>
                  <a:gd name="T1" fmla="*/ 0 h 20"/>
                  <a:gd name="T2" fmla="*/ 7 w 20"/>
                  <a:gd name="T3" fmla="*/ 7 h 20"/>
                </a:gdLst>
                <a:ahLst/>
                <a:cxnLst>
                  <a:cxn ang="0">
                    <a:pos x="T0" y="T1"/>
                  </a:cxn>
                  <a:cxn ang="0">
                    <a:pos x="T2" y="T3"/>
                  </a:cxn>
                </a:cxnLst>
                <a:rect l="0" t="0" r="r" b="b"/>
                <a:pathLst>
                  <a:path w="20" h="20">
                    <a:moveTo>
                      <a:pt x="0" y="0"/>
                    </a:moveTo>
                    <a:lnTo>
                      <a:pt x="7" y="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6" name="Freeform 2978"/>
              <p:cNvSpPr>
                <a:spLocks/>
              </p:cNvSpPr>
              <p:nvPr/>
            </p:nvSpPr>
            <p:spPr bwMode="auto">
              <a:xfrm>
                <a:off x="4609088" y="7445150"/>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7" name="Freeform 2977"/>
              <p:cNvSpPr>
                <a:spLocks/>
              </p:cNvSpPr>
              <p:nvPr/>
            </p:nvSpPr>
            <p:spPr bwMode="auto">
              <a:xfrm>
                <a:off x="4615438" y="7458484"/>
                <a:ext cx="12701" cy="16509"/>
              </a:xfrm>
              <a:custGeom>
                <a:avLst/>
                <a:gdLst>
                  <a:gd name="T0" fmla="*/ 0 w 20"/>
                  <a:gd name="T1" fmla="*/ 0 h 26"/>
                  <a:gd name="T2" fmla="*/ 1 w 20"/>
                  <a:gd name="T3" fmla="*/ 25 h 26"/>
                </a:gdLst>
                <a:ahLst/>
                <a:cxnLst>
                  <a:cxn ang="0">
                    <a:pos x="T0" y="T1"/>
                  </a:cxn>
                  <a:cxn ang="0">
                    <a:pos x="T2" y="T3"/>
                  </a:cxn>
                </a:cxnLst>
                <a:rect l="0" t="0" r="r" b="b"/>
                <a:pathLst>
                  <a:path w="20" h="26">
                    <a:moveTo>
                      <a:pt x="0" y="0"/>
                    </a:moveTo>
                    <a:lnTo>
                      <a:pt x="1"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8" name="Freeform 2976"/>
              <p:cNvSpPr>
                <a:spLocks/>
              </p:cNvSpPr>
              <p:nvPr/>
            </p:nvSpPr>
            <p:spPr bwMode="auto">
              <a:xfrm>
                <a:off x="4604643" y="7487058"/>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9" name="Freeform 2975"/>
              <p:cNvSpPr>
                <a:spLocks/>
              </p:cNvSpPr>
              <p:nvPr/>
            </p:nvSpPr>
            <p:spPr bwMode="auto">
              <a:xfrm>
                <a:off x="4604643" y="752134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0" name="Freeform 2974"/>
              <p:cNvSpPr>
                <a:spLocks/>
              </p:cNvSpPr>
              <p:nvPr/>
            </p:nvSpPr>
            <p:spPr bwMode="auto">
              <a:xfrm>
                <a:off x="4604643" y="756579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12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1" name="Freeform 2973"/>
              <p:cNvSpPr>
                <a:spLocks/>
              </p:cNvSpPr>
              <p:nvPr/>
            </p:nvSpPr>
            <p:spPr bwMode="auto">
              <a:xfrm>
                <a:off x="4618613" y="75854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2" name="Freeform 2972"/>
              <p:cNvSpPr>
                <a:spLocks/>
              </p:cNvSpPr>
              <p:nvPr/>
            </p:nvSpPr>
            <p:spPr bwMode="auto">
              <a:xfrm>
                <a:off x="4618613" y="7585479"/>
                <a:ext cx="16511" cy="34924"/>
              </a:xfrm>
              <a:custGeom>
                <a:avLst/>
                <a:gdLst>
                  <a:gd name="T0" fmla="*/ 0 w 26"/>
                  <a:gd name="T1" fmla="*/ 0 h 55"/>
                  <a:gd name="T2" fmla="*/ 26 w 26"/>
                  <a:gd name="T3" fmla="*/ 54 h 55"/>
                </a:gdLst>
                <a:ahLst/>
                <a:cxnLst>
                  <a:cxn ang="0">
                    <a:pos x="T0" y="T1"/>
                  </a:cxn>
                  <a:cxn ang="0">
                    <a:pos x="T2" y="T3"/>
                  </a:cxn>
                </a:cxnLst>
                <a:rect l="0" t="0" r="r" b="b"/>
                <a:pathLst>
                  <a:path w="26" h="55">
                    <a:moveTo>
                      <a:pt x="0" y="0"/>
                    </a:moveTo>
                    <a:lnTo>
                      <a:pt x="26" y="54"/>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3" name="Freeform 2971"/>
              <p:cNvSpPr>
                <a:spLocks/>
              </p:cNvSpPr>
              <p:nvPr/>
            </p:nvSpPr>
            <p:spPr bwMode="auto">
              <a:xfrm>
                <a:off x="4636394" y="7621673"/>
                <a:ext cx="12701" cy="12699"/>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4" name="Freeform 2970"/>
              <p:cNvSpPr>
                <a:spLocks/>
              </p:cNvSpPr>
              <p:nvPr/>
            </p:nvSpPr>
            <p:spPr bwMode="auto">
              <a:xfrm>
                <a:off x="4629409" y="7637547"/>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5" name="Freeform 2969"/>
              <p:cNvSpPr>
                <a:spLocks/>
              </p:cNvSpPr>
              <p:nvPr/>
            </p:nvSpPr>
            <p:spPr bwMode="auto">
              <a:xfrm>
                <a:off x="4639570" y="764199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6" name="Freeform 2968"/>
              <p:cNvSpPr>
                <a:spLocks/>
              </p:cNvSpPr>
              <p:nvPr/>
            </p:nvSpPr>
            <p:spPr bwMode="auto">
              <a:xfrm>
                <a:off x="4636394" y="764834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7" name="Freeform 2967"/>
              <p:cNvSpPr>
                <a:spLocks/>
              </p:cNvSpPr>
              <p:nvPr/>
            </p:nvSpPr>
            <p:spPr bwMode="auto">
              <a:xfrm>
                <a:off x="4618613" y="7654691"/>
                <a:ext cx="16511" cy="12699"/>
              </a:xfrm>
              <a:custGeom>
                <a:avLst/>
                <a:gdLst>
                  <a:gd name="T0" fmla="*/ 26 w 26"/>
                  <a:gd name="T1" fmla="*/ 0 h 20"/>
                  <a:gd name="T2" fmla="*/ 0 w 26"/>
                  <a:gd name="T3" fmla="*/ 18 h 20"/>
                </a:gdLst>
                <a:ahLst/>
                <a:cxnLst>
                  <a:cxn ang="0">
                    <a:pos x="T0" y="T1"/>
                  </a:cxn>
                  <a:cxn ang="0">
                    <a:pos x="T2" y="T3"/>
                  </a:cxn>
                </a:cxnLst>
                <a:rect l="0" t="0" r="r" b="b"/>
                <a:pathLst>
                  <a:path w="26" h="20">
                    <a:moveTo>
                      <a:pt x="26" y="0"/>
                    </a:moveTo>
                    <a:lnTo>
                      <a:pt x="0" y="18"/>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8" name="Freeform 2966"/>
              <p:cNvSpPr>
                <a:spLocks/>
              </p:cNvSpPr>
              <p:nvPr/>
            </p:nvSpPr>
            <p:spPr bwMode="auto">
              <a:xfrm>
                <a:off x="1130363" y="74832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9" name="Freeform 2965"/>
              <p:cNvSpPr>
                <a:spLocks/>
              </p:cNvSpPr>
              <p:nvPr/>
            </p:nvSpPr>
            <p:spPr bwMode="auto">
              <a:xfrm>
                <a:off x="1130363" y="7461659"/>
                <a:ext cx="117482" cy="19049"/>
              </a:xfrm>
              <a:custGeom>
                <a:avLst/>
                <a:gdLst>
                  <a:gd name="T0" fmla="*/ 0 w 185"/>
                  <a:gd name="T1" fmla="*/ 29 h 30"/>
                  <a:gd name="T2" fmla="*/ 185 w 185"/>
                  <a:gd name="T3" fmla="*/ 0 h 30"/>
                </a:gdLst>
                <a:ahLst/>
                <a:cxnLst>
                  <a:cxn ang="0">
                    <a:pos x="T0" y="T1"/>
                  </a:cxn>
                  <a:cxn ang="0">
                    <a:pos x="T2" y="T3"/>
                  </a:cxn>
                </a:cxnLst>
                <a:rect l="0" t="0" r="r" b="b"/>
                <a:pathLst>
                  <a:path w="185" h="30">
                    <a:moveTo>
                      <a:pt x="0" y="29"/>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0" name="Freeform 2964"/>
              <p:cNvSpPr>
                <a:spLocks/>
              </p:cNvSpPr>
              <p:nvPr/>
            </p:nvSpPr>
            <p:spPr bwMode="auto">
              <a:xfrm>
                <a:off x="1249115" y="7445150"/>
                <a:ext cx="118117" cy="17144"/>
              </a:xfrm>
              <a:custGeom>
                <a:avLst/>
                <a:gdLst>
                  <a:gd name="T0" fmla="*/ 0 w 186"/>
                  <a:gd name="T1" fmla="*/ 27 h 27"/>
                  <a:gd name="T2" fmla="*/ 186 w 186"/>
                  <a:gd name="T3" fmla="*/ 0 h 27"/>
                </a:gdLst>
                <a:ahLst/>
                <a:cxnLst>
                  <a:cxn ang="0">
                    <a:pos x="T0" y="T1"/>
                  </a:cxn>
                  <a:cxn ang="0">
                    <a:pos x="T2" y="T3"/>
                  </a:cxn>
                </a:cxnLst>
                <a:rect l="0" t="0" r="r" b="b"/>
                <a:pathLst>
                  <a:path w="186" h="27">
                    <a:moveTo>
                      <a:pt x="0" y="27"/>
                    </a:moveTo>
                    <a:lnTo>
                      <a:pt x="18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1" name="Freeform 2963"/>
              <p:cNvSpPr>
                <a:spLocks/>
              </p:cNvSpPr>
              <p:nvPr/>
            </p:nvSpPr>
            <p:spPr bwMode="auto">
              <a:xfrm>
                <a:off x="1366596" y="7429910"/>
                <a:ext cx="117482" cy="13969"/>
              </a:xfrm>
              <a:custGeom>
                <a:avLst/>
                <a:gdLst>
                  <a:gd name="T0" fmla="*/ 0 w 185"/>
                  <a:gd name="T1" fmla="*/ 21 h 22"/>
                  <a:gd name="T2" fmla="*/ 185 w 185"/>
                  <a:gd name="T3" fmla="*/ 0 h 22"/>
                </a:gdLst>
                <a:ahLst/>
                <a:cxnLst>
                  <a:cxn ang="0">
                    <a:pos x="T0" y="T1"/>
                  </a:cxn>
                  <a:cxn ang="0">
                    <a:pos x="T2" y="T3"/>
                  </a:cxn>
                </a:cxnLst>
                <a:rect l="0" t="0" r="r" b="b"/>
                <a:pathLst>
                  <a:path w="185" h="22">
                    <a:moveTo>
                      <a:pt x="0" y="21"/>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2" name="Freeform 2962"/>
              <p:cNvSpPr>
                <a:spLocks/>
              </p:cNvSpPr>
              <p:nvPr/>
            </p:nvSpPr>
            <p:spPr bwMode="auto">
              <a:xfrm>
                <a:off x="1485983" y="7417211"/>
                <a:ext cx="117482" cy="12699"/>
              </a:xfrm>
              <a:custGeom>
                <a:avLst/>
                <a:gdLst>
                  <a:gd name="T0" fmla="*/ 0 w 185"/>
                  <a:gd name="T1" fmla="*/ 16 h 20"/>
                  <a:gd name="T2" fmla="*/ 185 w 185"/>
                  <a:gd name="T3" fmla="*/ 0 h 20"/>
                </a:gdLst>
                <a:ahLst/>
                <a:cxnLst>
                  <a:cxn ang="0">
                    <a:pos x="T0" y="T1"/>
                  </a:cxn>
                  <a:cxn ang="0">
                    <a:pos x="T2" y="T3"/>
                  </a:cxn>
                </a:cxnLst>
                <a:rect l="0" t="0" r="r" b="b"/>
                <a:pathLst>
                  <a:path w="185" h="20">
                    <a:moveTo>
                      <a:pt x="0" y="16"/>
                    </a:moveTo>
                    <a:lnTo>
                      <a:pt x="18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3" name="Freeform 2961"/>
              <p:cNvSpPr>
                <a:spLocks/>
              </p:cNvSpPr>
              <p:nvPr/>
            </p:nvSpPr>
            <p:spPr bwMode="auto">
              <a:xfrm>
                <a:off x="1604735" y="7408956"/>
                <a:ext cx="114941" cy="12699"/>
              </a:xfrm>
              <a:custGeom>
                <a:avLst/>
                <a:gdLst>
                  <a:gd name="T0" fmla="*/ 0 w 181"/>
                  <a:gd name="T1" fmla="*/ 11 h 20"/>
                  <a:gd name="T2" fmla="*/ 181 w 181"/>
                  <a:gd name="T3" fmla="*/ 0 h 20"/>
                </a:gdLst>
                <a:ahLst/>
                <a:cxnLst>
                  <a:cxn ang="0">
                    <a:pos x="T0" y="T1"/>
                  </a:cxn>
                  <a:cxn ang="0">
                    <a:pos x="T2" y="T3"/>
                  </a:cxn>
                </a:cxnLst>
                <a:rect l="0" t="0" r="r" b="b"/>
                <a:pathLst>
                  <a:path w="181" h="20">
                    <a:moveTo>
                      <a:pt x="0" y="11"/>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4" name="Freeform 2960"/>
              <p:cNvSpPr>
                <a:spLocks/>
              </p:cNvSpPr>
              <p:nvPr/>
            </p:nvSpPr>
            <p:spPr bwMode="auto">
              <a:xfrm>
                <a:off x="1719676" y="7403876"/>
                <a:ext cx="114306" cy="12699"/>
              </a:xfrm>
              <a:custGeom>
                <a:avLst/>
                <a:gdLst>
                  <a:gd name="T0" fmla="*/ 0 w 180"/>
                  <a:gd name="T1" fmla="*/ 8 h 20"/>
                  <a:gd name="T2" fmla="*/ 180 w 180"/>
                  <a:gd name="T3" fmla="*/ 0 h 20"/>
                </a:gdLst>
                <a:ahLst/>
                <a:cxnLst>
                  <a:cxn ang="0">
                    <a:pos x="T0" y="T1"/>
                  </a:cxn>
                  <a:cxn ang="0">
                    <a:pos x="T2" y="T3"/>
                  </a:cxn>
                </a:cxnLst>
                <a:rect l="0" t="0" r="r" b="b"/>
                <a:pathLst>
                  <a:path w="180" h="20">
                    <a:moveTo>
                      <a:pt x="0" y="8"/>
                    </a:moveTo>
                    <a:lnTo>
                      <a:pt x="18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5" name="Freeform 2959"/>
              <p:cNvSpPr>
                <a:spLocks/>
              </p:cNvSpPr>
              <p:nvPr/>
            </p:nvSpPr>
            <p:spPr bwMode="auto">
              <a:xfrm>
                <a:off x="1833983" y="7400701"/>
                <a:ext cx="111131" cy="12699"/>
              </a:xfrm>
              <a:custGeom>
                <a:avLst/>
                <a:gdLst>
                  <a:gd name="T0" fmla="*/ 0 w 175"/>
                  <a:gd name="T1" fmla="*/ 5 h 20"/>
                  <a:gd name="T2" fmla="*/ 175 w 175"/>
                  <a:gd name="T3" fmla="*/ 0 h 20"/>
                </a:gdLst>
                <a:ahLst/>
                <a:cxnLst>
                  <a:cxn ang="0">
                    <a:pos x="T0" y="T1"/>
                  </a:cxn>
                  <a:cxn ang="0">
                    <a:pos x="T2" y="T3"/>
                  </a:cxn>
                </a:cxnLst>
                <a:rect l="0" t="0" r="r" b="b"/>
                <a:pathLst>
                  <a:path w="175" h="20">
                    <a:moveTo>
                      <a:pt x="0" y="5"/>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6" name="Freeform 2958"/>
              <p:cNvSpPr>
                <a:spLocks/>
              </p:cNvSpPr>
              <p:nvPr/>
            </p:nvSpPr>
            <p:spPr bwMode="auto">
              <a:xfrm>
                <a:off x="1947654" y="7400701"/>
                <a:ext cx="226073" cy="12699"/>
              </a:xfrm>
              <a:custGeom>
                <a:avLst/>
                <a:gdLst>
                  <a:gd name="T0" fmla="*/ 0 w 356"/>
                  <a:gd name="T1" fmla="*/ 0 h 20"/>
                  <a:gd name="T2" fmla="*/ 356 w 356"/>
                  <a:gd name="T3" fmla="*/ 0 h 20"/>
                </a:gdLst>
                <a:ahLst/>
                <a:cxnLst>
                  <a:cxn ang="0">
                    <a:pos x="T0" y="T1"/>
                  </a:cxn>
                  <a:cxn ang="0">
                    <a:pos x="T2" y="T3"/>
                  </a:cxn>
                </a:cxnLst>
                <a:rect l="0" t="0" r="r" b="b"/>
                <a:pathLst>
                  <a:path w="356" h="20">
                    <a:moveTo>
                      <a:pt x="0" y="0"/>
                    </a:moveTo>
                    <a:lnTo>
                      <a:pt x="35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7" name="Freeform 2957"/>
              <p:cNvSpPr>
                <a:spLocks/>
              </p:cNvSpPr>
              <p:nvPr/>
            </p:nvSpPr>
            <p:spPr bwMode="auto">
              <a:xfrm>
                <a:off x="2174362" y="7400701"/>
                <a:ext cx="111766" cy="12699"/>
              </a:xfrm>
              <a:custGeom>
                <a:avLst/>
                <a:gdLst>
                  <a:gd name="T0" fmla="*/ 0 w 176"/>
                  <a:gd name="T1" fmla="*/ 0 h 20"/>
                  <a:gd name="T2" fmla="*/ 175 w 176"/>
                  <a:gd name="T3" fmla="*/ 5 h 20"/>
                </a:gdLst>
                <a:ahLst/>
                <a:cxnLst>
                  <a:cxn ang="0">
                    <a:pos x="T0" y="T1"/>
                  </a:cxn>
                  <a:cxn ang="0">
                    <a:pos x="T2" y="T3"/>
                  </a:cxn>
                </a:cxnLst>
                <a:rect l="0" t="0" r="r" b="b"/>
                <a:pathLst>
                  <a:path w="176" h="20">
                    <a:moveTo>
                      <a:pt x="0" y="0"/>
                    </a:moveTo>
                    <a:lnTo>
                      <a:pt x="17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8" name="Freeform 2956"/>
              <p:cNvSpPr>
                <a:spLocks/>
              </p:cNvSpPr>
              <p:nvPr/>
            </p:nvSpPr>
            <p:spPr bwMode="auto">
              <a:xfrm>
                <a:off x="2288033" y="7403876"/>
                <a:ext cx="219722" cy="12699"/>
              </a:xfrm>
              <a:custGeom>
                <a:avLst/>
                <a:gdLst>
                  <a:gd name="T0" fmla="*/ 0 w 346"/>
                  <a:gd name="T1" fmla="*/ 0 h 20"/>
                  <a:gd name="T2" fmla="*/ 346 w 346"/>
                  <a:gd name="T3" fmla="*/ 17 h 20"/>
                </a:gdLst>
                <a:ahLst/>
                <a:cxnLst>
                  <a:cxn ang="0">
                    <a:pos x="T0" y="T1"/>
                  </a:cxn>
                  <a:cxn ang="0">
                    <a:pos x="T2" y="T3"/>
                  </a:cxn>
                </a:cxnLst>
                <a:rect l="0" t="0" r="r" b="b"/>
                <a:pathLst>
                  <a:path w="346" h="20">
                    <a:moveTo>
                      <a:pt x="0" y="0"/>
                    </a:moveTo>
                    <a:lnTo>
                      <a:pt x="346" y="1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9" name="Freeform 2955"/>
              <p:cNvSpPr>
                <a:spLocks/>
              </p:cNvSpPr>
              <p:nvPr/>
            </p:nvSpPr>
            <p:spPr bwMode="auto">
              <a:xfrm>
                <a:off x="2509660" y="7414036"/>
                <a:ext cx="216547" cy="13969"/>
              </a:xfrm>
              <a:custGeom>
                <a:avLst/>
                <a:gdLst>
                  <a:gd name="T0" fmla="*/ 0 w 341"/>
                  <a:gd name="T1" fmla="*/ 0 h 22"/>
                  <a:gd name="T2" fmla="*/ 341 w 341"/>
                  <a:gd name="T3" fmla="*/ 21 h 22"/>
                </a:gdLst>
                <a:ahLst/>
                <a:cxnLst>
                  <a:cxn ang="0">
                    <a:pos x="T0" y="T1"/>
                  </a:cxn>
                  <a:cxn ang="0">
                    <a:pos x="T2" y="T3"/>
                  </a:cxn>
                </a:cxnLst>
                <a:rect l="0" t="0" r="r" b="b"/>
                <a:pathLst>
                  <a:path w="341" h="22">
                    <a:moveTo>
                      <a:pt x="0" y="0"/>
                    </a:moveTo>
                    <a:lnTo>
                      <a:pt x="341" y="2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0" name="Freeform 2954"/>
              <p:cNvSpPr>
                <a:spLocks/>
              </p:cNvSpPr>
              <p:nvPr/>
            </p:nvSpPr>
            <p:spPr bwMode="auto">
              <a:xfrm>
                <a:off x="2726843" y="7429910"/>
                <a:ext cx="214007" cy="19684"/>
              </a:xfrm>
              <a:custGeom>
                <a:avLst/>
                <a:gdLst>
                  <a:gd name="T0" fmla="*/ 0 w 337"/>
                  <a:gd name="T1" fmla="*/ 0 h 31"/>
                  <a:gd name="T2" fmla="*/ 336 w 337"/>
                  <a:gd name="T3" fmla="*/ 30 h 31"/>
                </a:gdLst>
                <a:ahLst/>
                <a:cxnLst>
                  <a:cxn ang="0">
                    <a:pos x="T0" y="T1"/>
                  </a:cxn>
                  <a:cxn ang="0">
                    <a:pos x="T2" y="T3"/>
                  </a:cxn>
                </a:cxnLst>
                <a:rect l="0" t="0" r="r" b="b"/>
                <a:pathLst>
                  <a:path w="337" h="31">
                    <a:moveTo>
                      <a:pt x="0" y="0"/>
                    </a:moveTo>
                    <a:lnTo>
                      <a:pt x="336"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1" name="Freeform 2953"/>
              <p:cNvSpPr>
                <a:spLocks/>
              </p:cNvSpPr>
              <p:nvPr/>
            </p:nvSpPr>
            <p:spPr bwMode="auto">
              <a:xfrm>
                <a:off x="2942120" y="7450229"/>
                <a:ext cx="215912" cy="22859"/>
              </a:xfrm>
              <a:custGeom>
                <a:avLst/>
                <a:gdLst>
                  <a:gd name="T0" fmla="*/ 0 w 340"/>
                  <a:gd name="T1" fmla="*/ 0 h 36"/>
                  <a:gd name="T2" fmla="*/ 340 w 340"/>
                  <a:gd name="T3" fmla="*/ 36 h 36"/>
                </a:gdLst>
                <a:ahLst/>
                <a:cxnLst>
                  <a:cxn ang="0">
                    <a:pos x="T0" y="T1"/>
                  </a:cxn>
                  <a:cxn ang="0">
                    <a:pos x="T2" y="T3"/>
                  </a:cxn>
                </a:cxnLst>
                <a:rect l="0" t="0" r="r" b="b"/>
                <a:pathLst>
                  <a:path w="340" h="36">
                    <a:moveTo>
                      <a:pt x="0" y="0"/>
                    </a:moveTo>
                    <a:lnTo>
                      <a:pt x="340" y="3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2" name="Freeform 2952"/>
              <p:cNvSpPr>
                <a:spLocks/>
              </p:cNvSpPr>
              <p:nvPr/>
            </p:nvSpPr>
            <p:spPr bwMode="auto">
              <a:xfrm>
                <a:off x="3158032" y="7473723"/>
                <a:ext cx="210832" cy="26034"/>
              </a:xfrm>
              <a:custGeom>
                <a:avLst/>
                <a:gdLst>
                  <a:gd name="T0" fmla="*/ 0 w 332"/>
                  <a:gd name="T1" fmla="*/ 0 h 41"/>
                  <a:gd name="T2" fmla="*/ 331 w 332"/>
                  <a:gd name="T3" fmla="*/ 41 h 41"/>
                </a:gdLst>
                <a:ahLst/>
                <a:cxnLst>
                  <a:cxn ang="0">
                    <a:pos x="T0" y="T1"/>
                  </a:cxn>
                  <a:cxn ang="0">
                    <a:pos x="T2" y="T3"/>
                  </a:cxn>
                </a:cxnLst>
                <a:rect l="0" t="0" r="r" b="b"/>
                <a:pathLst>
                  <a:path w="332" h="41">
                    <a:moveTo>
                      <a:pt x="0" y="0"/>
                    </a:moveTo>
                    <a:lnTo>
                      <a:pt x="331"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3" name="Freeform 2951"/>
              <p:cNvSpPr>
                <a:spLocks/>
              </p:cNvSpPr>
              <p:nvPr/>
            </p:nvSpPr>
            <p:spPr bwMode="auto">
              <a:xfrm>
                <a:off x="3370769" y="7499757"/>
                <a:ext cx="209562" cy="22224"/>
              </a:xfrm>
              <a:custGeom>
                <a:avLst/>
                <a:gdLst>
                  <a:gd name="T0" fmla="*/ 0 w 330"/>
                  <a:gd name="T1" fmla="*/ 0 h 35"/>
                  <a:gd name="T2" fmla="*/ 330 w 330"/>
                  <a:gd name="T3" fmla="*/ 34 h 35"/>
                </a:gdLst>
                <a:ahLst/>
                <a:cxnLst>
                  <a:cxn ang="0">
                    <a:pos x="T0" y="T1"/>
                  </a:cxn>
                  <a:cxn ang="0">
                    <a:pos x="T2" y="T3"/>
                  </a:cxn>
                </a:cxnLst>
                <a:rect l="0" t="0" r="r" b="b"/>
                <a:pathLst>
                  <a:path w="330" h="35">
                    <a:moveTo>
                      <a:pt x="0" y="0"/>
                    </a:moveTo>
                    <a:lnTo>
                      <a:pt x="330" y="3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4" name="Freeform 2950"/>
              <p:cNvSpPr>
                <a:spLocks/>
              </p:cNvSpPr>
              <p:nvPr/>
            </p:nvSpPr>
            <p:spPr bwMode="auto">
              <a:xfrm>
                <a:off x="3580330" y="7524521"/>
                <a:ext cx="209562" cy="23494"/>
              </a:xfrm>
              <a:custGeom>
                <a:avLst/>
                <a:gdLst>
                  <a:gd name="T0" fmla="*/ 0 w 330"/>
                  <a:gd name="T1" fmla="*/ 0 h 37"/>
                  <a:gd name="T2" fmla="*/ 330 w 330"/>
                  <a:gd name="T3" fmla="*/ 37 h 37"/>
                </a:gdLst>
                <a:ahLst/>
                <a:cxnLst>
                  <a:cxn ang="0">
                    <a:pos x="T0" y="T1"/>
                  </a:cxn>
                  <a:cxn ang="0">
                    <a:pos x="T2" y="T3"/>
                  </a:cxn>
                </a:cxnLst>
                <a:rect l="0" t="0" r="r" b="b"/>
                <a:pathLst>
                  <a:path w="330" h="37">
                    <a:moveTo>
                      <a:pt x="0" y="0"/>
                    </a:moveTo>
                    <a:lnTo>
                      <a:pt x="330" y="3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5" name="Freeform 2949"/>
              <p:cNvSpPr>
                <a:spLocks/>
              </p:cNvSpPr>
              <p:nvPr/>
            </p:nvSpPr>
            <p:spPr bwMode="auto">
              <a:xfrm>
                <a:off x="3789892" y="7547381"/>
                <a:ext cx="209562" cy="20319"/>
              </a:xfrm>
              <a:custGeom>
                <a:avLst/>
                <a:gdLst>
                  <a:gd name="T0" fmla="*/ 0 w 330"/>
                  <a:gd name="T1" fmla="*/ 0 h 32"/>
                  <a:gd name="T2" fmla="*/ 330 w 330"/>
                  <a:gd name="T3" fmla="*/ 31 h 32"/>
                </a:gdLst>
                <a:ahLst/>
                <a:cxnLst>
                  <a:cxn ang="0">
                    <a:pos x="T0" y="T1"/>
                  </a:cxn>
                  <a:cxn ang="0">
                    <a:pos x="T2" y="T3"/>
                  </a:cxn>
                </a:cxnLst>
                <a:rect l="0" t="0" r="r" b="b"/>
                <a:pathLst>
                  <a:path w="330" h="32">
                    <a:moveTo>
                      <a:pt x="0" y="0"/>
                    </a:moveTo>
                    <a:lnTo>
                      <a:pt x="330" y="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6" name="Freeform 2948"/>
              <p:cNvSpPr>
                <a:spLocks/>
              </p:cNvSpPr>
              <p:nvPr/>
            </p:nvSpPr>
            <p:spPr bwMode="auto">
              <a:xfrm>
                <a:off x="3999454" y="7568970"/>
                <a:ext cx="206387" cy="13969"/>
              </a:xfrm>
              <a:custGeom>
                <a:avLst/>
                <a:gdLst>
                  <a:gd name="T0" fmla="*/ 0 w 325"/>
                  <a:gd name="T1" fmla="*/ 0 h 22"/>
                  <a:gd name="T2" fmla="*/ 325 w 325"/>
                  <a:gd name="T3" fmla="*/ 22 h 22"/>
                </a:gdLst>
                <a:ahLst/>
                <a:cxnLst>
                  <a:cxn ang="0">
                    <a:pos x="T0" y="T1"/>
                  </a:cxn>
                  <a:cxn ang="0">
                    <a:pos x="T2" y="T3"/>
                  </a:cxn>
                </a:cxnLst>
                <a:rect l="0" t="0" r="r" b="b"/>
                <a:pathLst>
                  <a:path w="325" h="22">
                    <a:moveTo>
                      <a:pt x="0" y="0"/>
                    </a:moveTo>
                    <a:lnTo>
                      <a:pt x="325" y="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7" name="Freeform 2947"/>
              <p:cNvSpPr>
                <a:spLocks/>
              </p:cNvSpPr>
              <p:nvPr/>
            </p:nvSpPr>
            <p:spPr bwMode="auto">
              <a:xfrm>
                <a:off x="4205840" y="7582304"/>
                <a:ext cx="203211" cy="12699"/>
              </a:xfrm>
              <a:custGeom>
                <a:avLst/>
                <a:gdLst>
                  <a:gd name="T0" fmla="*/ 0 w 320"/>
                  <a:gd name="T1" fmla="*/ 0 h 20"/>
                  <a:gd name="T2" fmla="*/ 320 w 320"/>
                  <a:gd name="T3" fmla="*/ 11 h 20"/>
                </a:gdLst>
                <a:ahLst/>
                <a:cxnLst>
                  <a:cxn ang="0">
                    <a:pos x="T0" y="T1"/>
                  </a:cxn>
                  <a:cxn ang="0">
                    <a:pos x="T2" y="T3"/>
                  </a:cxn>
                </a:cxnLst>
                <a:rect l="0" t="0" r="r" b="b"/>
                <a:pathLst>
                  <a:path w="320" h="20">
                    <a:moveTo>
                      <a:pt x="0" y="0"/>
                    </a:moveTo>
                    <a:lnTo>
                      <a:pt x="320"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8" name="Freeform 2946"/>
              <p:cNvSpPr>
                <a:spLocks/>
              </p:cNvSpPr>
              <p:nvPr/>
            </p:nvSpPr>
            <p:spPr bwMode="auto">
              <a:xfrm>
                <a:off x="4409052" y="7591829"/>
                <a:ext cx="102241" cy="12699"/>
              </a:xfrm>
              <a:custGeom>
                <a:avLst/>
                <a:gdLst>
                  <a:gd name="T0" fmla="*/ 0 w 161"/>
                  <a:gd name="T1" fmla="*/ 0 h 20"/>
                  <a:gd name="T2" fmla="*/ 161 w 161"/>
                  <a:gd name="T3" fmla="*/ 4 h 20"/>
                </a:gdLst>
                <a:ahLst/>
                <a:cxnLst>
                  <a:cxn ang="0">
                    <a:pos x="T0" y="T1"/>
                  </a:cxn>
                  <a:cxn ang="0">
                    <a:pos x="T2" y="T3"/>
                  </a:cxn>
                </a:cxnLst>
                <a:rect l="0" t="0" r="r" b="b"/>
                <a:pathLst>
                  <a:path w="161" h="20">
                    <a:moveTo>
                      <a:pt x="0" y="0"/>
                    </a:moveTo>
                    <a:lnTo>
                      <a:pt x="161" y="4"/>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9" name="Freeform 2945"/>
              <p:cNvSpPr>
                <a:spLocks/>
              </p:cNvSpPr>
              <p:nvPr/>
            </p:nvSpPr>
            <p:spPr bwMode="auto">
              <a:xfrm>
                <a:off x="4512562" y="7595004"/>
                <a:ext cx="102241" cy="12699"/>
              </a:xfrm>
              <a:custGeom>
                <a:avLst/>
                <a:gdLst>
                  <a:gd name="T0" fmla="*/ 0 w 161"/>
                  <a:gd name="T1" fmla="*/ 0 h 20"/>
                  <a:gd name="T2" fmla="*/ 161 w 161"/>
                  <a:gd name="T3" fmla="*/ 0 h 20"/>
                </a:gdLst>
                <a:ahLst/>
                <a:cxnLst>
                  <a:cxn ang="0">
                    <a:pos x="T0" y="T1"/>
                  </a:cxn>
                  <a:cxn ang="0">
                    <a:pos x="T2" y="T3"/>
                  </a:cxn>
                </a:cxnLst>
                <a:rect l="0" t="0" r="r" b="b"/>
                <a:pathLst>
                  <a:path w="161" h="20">
                    <a:moveTo>
                      <a:pt x="0" y="0"/>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729" name="TextBox 3728"/>
            <p:cNvSpPr txBox="1"/>
            <p:nvPr/>
          </p:nvSpPr>
          <p:spPr>
            <a:xfrm>
              <a:off x="1745052" y="5755164"/>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a:t>
              </a:r>
            </a:p>
          </p:txBody>
        </p:sp>
        <p:sp>
          <p:nvSpPr>
            <p:cNvPr id="3730" name="TextBox 3729"/>
            <p:cNvSpPr txBox="1"/>
            <p:nvPr/>
          </p:nvSpPr>
          <p:spPr>
            <a:xfrm>
              <a:off x="1550524" y="7249557"/>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12085" name="Straight Arrow Connector 12084"/>
            <p:cNvCxnSpPr>
              <a:cxnSpLocks/>
            </p:cNvCxnSpPr>
            <p:nvPr/>
          </p:nvCxnSpPr>
          <p:spPr>
            <a:xfrm>
              <a:off x="2306106" y="7638476"/>
              <a:ext cx="0" cy="2185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8" name="Straight Arrow Connector 3717"/>
            <p:cNvCxnSpPr/>
            <p:nvPr/>
          </p:nvCxnSpPr>
          <p:spPr>
            <a:xfrm flipV="1">
              <a:off x="2287902" y="6903297"/>
              <a:ext cx="0" cy="2042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63" name="TextBox 3762"/>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HEADGEAR</a:t>
              </a:r>
            </a:p>
          </p:txBody>
        </p:sp>
        <p:sp>
          <p:nvSpPr>
            <p:cNvPr id="3764" name="TextBox 3763"/>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7-3</a:t>
              </a:r>
            </a:p>
          </p:txBody>
        </p:sp>
        <p:sp>
          <p:nvSpPr>
            <p:cNvPr id="3726" name="TextBox 3725"/>
            <p:cNvSpPr txBox="1"/>
            <p:nvPr/>
          </p:nvSpPr>
          <p:spPr>
            <a:xfrm>
              <a:off x="564113" y="5208731"/>
              <a:ext cx="5836687" cy="646331"/>
            </a:xfrm>
            <a:prstGeom prst="rect">
              <a:avLst/>
            </a:prstGeom>
            <a:solidFill>
              <a:schemeClr val="bg1"/>
            </a:solidFill>
          </p:spPr>
          <p:txBody>
            <a:bodyPr wrap="square" rtlCol="0">
              <a:spAutoFit/>
            </a:bodyPr>
            <a:lstStyle/>
            <a:p>
              <a:r>
                <a:rPr lang="en-US" sz="1200" dirty="0">
                  <a:cs typeface="Times New Roman" pitchFamily="18" charset="0"/>
                </a:rPr>
                <a:t>Service Cap – Solid d</a:t>
              </a:r>
              <a:r>
                <a:rPr lang="en-US" sz="1200" dirty="0"/>
                <a:t>ark Air Force blue color only.  </a:t>
              </a:r>
              <a:r>
                <a:rPr lang="en-US" sz="1200" dirty="0">
                  <a:cs typeface="Times New Roman" pitchFamily="18" charset="0"/>
                </a:rPr>
                <a:t>Cadet officers may wear the AFJROTC officer hat insignia or the large Hap Arnold Wings insignia.  Enlisted cadets may only wear the large Hap Arnold Wings insignia</a:t>
              </a:r>
            </a:p>
          </p:txBody>
        </p:sp>
      </p:grpSp>
      <p:pic>
        <p:nvPicPr>
          <p:cNvPr id="698" name="Picture 697">
            <a:extLst>
              <a:ext uri="{FF2B5EF4-FFF2-40B4-BE49-F238E27FC236}">
                <a16:creationId xmlns:a16="http://schemas.microsoft.com/office/drawing/2014/main" id="{06499F8F-931B-4E17-972C-40DAD4BC2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804" y="2268398"/>
            <a:ext cx="832216" cy="832216"/>
          </a:xfrm>
          <a:prstGeom prst="rect">
            <a:avLst/>
          </a:prstGeom>
        </p:spPr>
      </p:pic>
      <p:sp>
        <p:nvSpPr>
          <p:cNvPr id="703" name="Freeform 513">
            <a:extLst>
              <a:ext uri="{FF2B5EF4-FFF2-40B4-BE49-F238E27FC236}">
                <a16:creationId xmlns:a16="http://schemas.microsoft.com/office/drawing/2014/main" id="{C827A6E8-4A72-4894-94CB-07E6530B8854}"/>
              </a:ext>
            </a:extLst>
          </p:cNvPr>
          <p:cNvSpPr>
            <a:spLocks/>
          </p:cNvSpPr>
          <p:nvPr/>
        </p:nvSpPr>
        <p:spPr bwMode="auto">
          <a:xfrm>
            <a:off x="2610921" y="7614716"/>
            <a:ext cx="180307" cy="119976"/>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4" name="Freeform 514">
            <a:extLst>
              <a:ext uri="{FF2B5EF4-FFF2-40B4-BE49-F238E27FC236}">
                <a16:creationId xmlns:a16="http://schemas.microsoft.com/office/drawing/2014/main" id="{6683D886-EFCE-4F3F-ACDE-3BFF49C8A709}"/>
              </a:ext>
            </a:extLst>
          </p:cNvPr>
          <p:cNvSpPr>
            <a:spLocks/>
          </p:cNvSpPr>
          <p:nvPr/>
        </p:nvSpPr>
        <p:spPr bwMode="auto">
          <a:xfrm>
            <a:off x="1062714" y="5815456"/>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6" name="Freeform 514">
            <a:extLst>
              <a:ext uri="{FF2B5EF4-FFF2-40B4-BE49-F238E27FC236}">
                <a16:creationId xmlns:a16="http://schemas.microsoft.com/office/drawing/2014/main" id="{BA773F85-DD13-4D4C-BE76-1D46A2347B58}"/>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8" name="Freeform 515">
            <a:extLst>
              <a:ext uri="{FF2B5EF4-FFF2-40B4-BE49-F238E27FC236}">
                <a16:creationId xmlns:a16="http://schemas.microsoft.com/office/drawing/2014/main" id="{49F0101C-2936-4AC1-A30D-9FF50BEE610B}"/>
              </a:ext>
            </a:extLst>
          </p:cNvPr>
          <p:cNvSpPr>
            <a:spLocks/>
          </p:cNvSpPr>
          <p:nvPr/>
        </p:nvSpPr>
        <p:spPr bwMode="auto">
          <a:xfrm>
            <a:off x="2200684" y="7112294"/>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9" name="Freeform 515">
            <a:extLst>
              <a:ext uri="{FF2B5EF4-FFF2-40B4-BE49-F238E27FC236}">
                <a16:creationId xmlns:a16="http://schemas.microsoft.com/office/drawing/2014/main" id="{DB4744F9-63DA-48EC-9A64-55CC6500F5EF}"/>
              </a:ext>
            </a:extLst>
          </p:cNvPr>
          <p:cNvSpPr>
            <a:spLocks/>
          </p:cNvSpPr>
          <p:nvPr/>
        </p:nvSpPr>
        <p:spPr bwMode="auto">
          <a:xfrm>
            <a:off x="2200684" y="7085065"/>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3" name="Freeform 514">
            <a:extLst>
              <a:ext uri="{FF2B5EF4-FFF2-40B4-BE49-F238E27FC236}">
                <a16:creationId xmlns:a16="http://schemas.microsoft.com/office/drawing/2014/main" id="{4469DDF8-ACD9-4B67-8ED6-269911C591CC}"/>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CF5F5E55-30DA-419D-94E3-80D49898B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428" y="6824682"/>
            <a:ext cx="371702" cy="580704"/>
          </a:xfrm>
          <a:prstGeom prst="rect">
            <a:avLst/>
          </a:prstGeom>
        </p:spPr>
      </p:pic>
      <p:cxnSp>
        <p:nvCxnSpPr>
          <p:cNvPr id="11" name="Straight Arrow Connector 10">
            <a:extLst>
              <a:ext uri="{FF2B5EF4-FFF2-40B4-BE49-F238E27FC236}">
                <a16:creationId xmlns:a16="http://schemas.microsoft.com/office/drawing/2014/main" id="{69305762-BFAA-40DE-ADA1-E8629F211CFA}"/>
              </a:ext>
            </a:extLst>
          </p:cNvPr>
          <p:cNvCxnSpPr>
            <a:cxnSpLocks/>
          </p:cNvCxnSpPr>
          <p:nvPr/>
        </p:nvCxnSpPr>
        <p:spPr>
          <a:xfrm>
            <a:off x="1653021" y="7274647"/>
            <a:ext cx="4355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5FE33E-E6C7-416A-9387-DC99351DD993}"/>
              </a:ext>
            </a:extLst>
          </p:cNvPr>
          <p:cNvCxnSpPr>
            <a:cxnSpLocks/>
            <a:stCxn id="11888" idx="0"/>
            <a:endCxn id="29" idx="3"/>
          </p:cNvCxnSpPr>
          <p:nvPr/>
        </p:nvCxnSpPr>
        <p:spPr>
          <a:xfrm flipH="1">
            <a:off x="1271634" y="4030409"/>
            <a:ext cx="835706" cy="259803"/>
          </a:xfrm>
          <a:prstGeom prst="straightConnector1">
            <a:avLst/>
          </a:prstGeom>
          <a:ln w="222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1AB7BE0-CCCF-4266-AEDC-5FBE93A16CF2}"/>
              </a:ext>
            </a:extLst>
          </p:cNvPr>
          <p:cNvSpPr txBox="1"/>
          <p:nvPr/>
        </p:nvSpPr>
        <p:spPr>
          <a:xfrm>
            <a:off x="134591" y="4151712"/>
            <a:ext cx="1137043" cy="276999"/>
          </a:xfrm>
          <a:prstGeom prst="rect">
            <a:avLst/>
          </a:prstGeom>
          <a:noFill/>
        </p:spPr>
        <p:txBody>
          <a:bodyPr wrap="none" rtlCol="0">
            <a:spAutoFit/>
          </a:bodyPr>
          <a:lstStyle/>
          <a:p>
            <a:r>
              <a:rPr lang="en-US" sz="1200" dirty="0"/>
              <a:t>Black hat band </a:t>
            </a:r>
          </a:p>
        </p:txBody>
      </p:sp>
      <p:sp>
        <p:nvSpPr>
          <p:cNvPr id="7" name="TextBox 6"/>
          <p:cNvSpPr txBox="1"/>
          <p:nvPr/>
        </p:nvSpPr>
        <p:spPr>
          <a:xfrm>
            <a:off x="5325699" y="4528857"/>
            <a:ext cx="853119" cy="276999"/>
          </a:xfrm>
          <a:prstGeom prst="rect">
            <a:avLst/>
          </a:prstGeom>
          <a:noFill/>
        </p:spPr>
        <p:txBody>
          <a:bodyPr wrap="none" rtlCol="0">
            <a:spAutoFit/>
          </a:bodyPr>
          <a:lstStyle/>
          <a:p>
            <a:r>
              <a:rPr lang="en-US" sz="1200" dirty="0"/>
              <a:t>Plain Black</a:t>
            </a:r>
          </a:p>
        </p:txBody>
      </p:sp>
      <p:cxnSp>
        <p:nvCxnSpPr>
          <p:cNvPr id="9" name="Straight Arrow Connector 8"/>
          <p:cNvCxnSpPr>
            <a:stCxn id="7" idx="1"/>
          </p:cNvCxnSpPr>
          <p:nvPr/>
        </p:nvCxnSpPr>
        <p:spPr>
          <a:xfrm flipH="1" flipV="1">
            <a:off x="3995301" y="4389171"/>
            <a:ext cx="1330398" cy="27818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5569" y="1659675"/>
            <a:ext cx="2439963" cy="276999"/>
          </a:xfrm>
          <a:prstGeom prst="rect">
            <a:avLst/>
          </a:prstGeom>
        </p:spPr>
        <p:txBody>
          <a:bodyPr wrap="none">
            <a:spAutoFit/>
          </a:bodyPr>
          <a:lstStyle/>
          <a:p>
            <a:r>
              <a:rPr lang="en-US" sz="1200" dirty="0"/>
              <a:t>Solid Blue Color with no embroidery</a:t>
            </a:r>
          </a:p>
        </p:txBody>
      </p:sp>
      <p:cxnSp>
        <p:nvCxnSpPr>
          <p:cNvPr id="6" name="Straight Arrow Connector 5"/>
          <p:cNvCxnSpPr>
            <a:stCxn id="3" idx="2"/>
          </p:cNvCxnSpPr>
          <p:nvPr/>
        </p:nvCxnSpPr>
        <p:spPr>
          <a:xfrm>
            <a:off x="1425551" y="1936674"/>
            <a:ext cx="356675" cy="991711"/>
          </a:xfrm>
          <a:prstGeom prst="straightConnector1">
            <a:avLst/>
          </a:prstGeom>
          <a:ln w="28575">
            <a:solidFill>
              <a:srgbClr val="16263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66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0654" name="Group 10653"/>
          <p:cNvGrpSpPr/>
          <p:nvPr/>
        </p:nvGrpSpPr>
        <p:grpSpPr>
          <a:xfrm>
            <a:off x="1548377" y="2177792"/>
            <a:ext cx="4471423" cy="2358791"/>
            <a:chOff x="1144905" y="2177792"/>
            <a:chExt cx="4471423" cy="2358791"/>
          </a:xfrm>
        </p:grpSpPr>
        <p:sp>
          <p:nvSpPr>
            <p:cNvPr id="3" name="Freeform 442"/>
            <p:cNvSpPr>
              <a:spLocks/>
            </p:cNvSpPr>
            <p:nvPr/>
          </p:nvSpPr>
          <p:spPr bwMode="auto">
            <a:xfrm>
              <a:off x="1205230" y="2735334"/>
              <a:ext cx="419735" cy="923164"/>
            </a:xfrm>
            <a:custGeom>
              <a:avLst/>
              <a:gdLst>
                <a:gd name="T0" fmla="*/ 661 w 661"/>
                <a:gd name="T1" fmla="*/ 0 h 1454"/>
                <a:gd name="T2" fmla="*/ 536 w 661"/>
                <a:gd name="T3" fmla="*/ 47 h 1454"/>
                <a:gd name="T4" fmla="*/ 430 w 661"/>
                <a:gd name="T5" fmla="*/ 102 h 1454"/>
                <a:gd name="T6" fmla="*/ 330 w 661"/>
                <a:gd name="T7" fmla="*/ 162 h 1454"/>
                <a:gd name="T8" fmla="*/ 285 w 661"/>
                <a:gd name="T9" fmla="*/ 197 h 1454"/>
                <a:gd name="T10" fmla="*/ 240 w 661"/>
                <a:gd name="T11" fmla="*/ 227 h 1454"/>
                <a:gd name="T12" fmla="*/ 205 w 661"/>
                <a:gd name="T13" fmla="*/ 262 h 1454"/>
                <a:gd name="T14" fmla="*/ 165 w 661"/>
                <a:gd name="T15" fmla="*/ 297 h 1454"/>
                <a:gd name="T16" fmla="*/ 105 w 661"/>
                <a:gd name="T17" fmla="*/ 377 h 1454"/>
                <a:gd name="T18" fmla="*/ 60 w 661"/>
                <a:gd name="T19" fmla="*/ 457 h 1454"/>
                <a:gd name="T20" fmla="*/ 25 w 661"/>
                <a:gd name="T21" fmla="*/ 547 h 1454"/>
                <a:gd name="T22" fmla="*/ 5 w 661"/>
                <a:gd name="T23" fmla="*/ 637 h 1454"/>
                <a:gd name="T24" fmla="*/ 0 w 661"/>
                <a:gd name="T25" fmla="*/ 687 h 1454"/>
                <a:gd name="T26" fmla="*/ 0 w 661"/>
                <a:gd name="T27" fmla="*/ 737 h 1454"/>
                <a:gd name="T28" fmla="*/ 5 w 661"/>
                <a:gd name="T29" fmla="*/ 786 h 1454"/>
                <a:gd name="T30" fmla="*/ 10 w 661"/>
                <a:gd name="T31" fmla="*/ 841 h 1454"/>
                <a:gd name="T32" fmla="*/ 30 w 661"/>
                <a:gd name="T33" fmla="*/ 951 h 1454"/>
                <a:gd name="T34" fmla="*/ 70 w 661"/>
                <a:gd name="T35" fmla="*/ 1071 h 1454"/>
                <a:gd name="T36" fmla="*/ 120 w 661"/>
                <a:gd name="T37" fmla="*/ 1190 h 1454"/>
                <a:gd name="T38" fmla="*/ 190 w 661"/>
                <a:gd name="T39" fmla="*/ 1320 h 1454"/>
                <a:gd name="T40" fmla="*/ 270 w 661"/>
                <a:gd name="T41" fmla="*/ 1454 h 1454"/>
                <a:gd name="T42" fmla="*/ 561 w 661"/>
                <a:gd name="T43" fmla="*/ 357 h 1454"/>
                <a:gd name="T44" fmla="*/ 661 w 661"/>
                <a:gd name="T45" fmla="*/ 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1454">
                  <a:moveTo>
                    <a:pt x="661" y="0"/>
                  </a:moveTo>
                  <a:lnTo>
                    <a:pt x="536" y="47"/>
                  </a:lnTo>
                  <a:lnTo>
                    <a:pt x="430" y="102"/>
                  </a:lnTo>
                  <a:lnTo>
                    <a:pt x="330" y="162"/>
                  </a:lnTo>
                  <a:lnTo>
                    <a:pt x="285" y="197"/>
                  </a:lnTo>
                  <a:lnTo>
                    <a:pt x="240" y="227"/>
                  </a:lnTo>
                  <a:lnTo>
                    <a:pt x="205" y="262"/>
                  </a:lnTo>
                  <a:lnTo>
                    <a:pt x="165" y="297"/>
                  </a:lnTo>
                  <a:lnTo>
                    <a:pt x="105" y="377"/>
                  </a:lnTo>
                  <a:lnTo>
                    <a:pt x="60" y="457"/>
                  </a:lnTo>
                  <a:lnTo>
                    <a:pt x="25" y="547"/>
                  </a:lnTo>
                  <a:lnTo>
                    <a:pt x="5" y="637"/>
                  </a:lnTo>
                  <a:lnTo>
                    <a:pt x="0" y="687"/>
                  </a:lnTo>
                  <a:lnTo>
                    <a:pt x="0" y="737"/>
                  </a:lnTo>
                  <a:lnTo>
                    <a:pt x="5" y="786"/>
                  </a:lnTo>
                  <a:lnTo>
                    <a:pt x="10" y="841"/>
                  </a:lnTo>
                  <a:lnTo>
                    <a:pt x="30" y="951"/>
                  </a:lnTo>
                  <a:lnTo>
                    <a:pt x="70" y="1071"/>
                  </a:lnTo>
                  <a:lnTo>
                    <a:pt x="120" y="1190"/>
                  </a:lnTo>
                  <a:lnTo>
                    <a:pt x="190" y="1320"/>
                  </a:lnTo>
                  <a:lnTo>
                    <a:pt x="270" y="1454"/>
                  </a:lnTo>
                  <a:lnTo>
                    <a:pt x="561" y="357"/>
                  </a:lnTo>
                  <a:lnTo>
                    <a:pt x="6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441"/>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40"/>
            <p:cNvSpPr>
              <a:spLocks/>
            </p:cNvSpPr>
            <p:nvPr/>
          </p:nvSpPr>
          <p:spPr bwMode="auto">
            <a:xfrm>
              <a:off x="1563370" y="2735334"/>
              <a:ext cx="63500" cy="227299"/>
            </a:xfrm>
            <a:custGeom>
              <a:avLst/>
              <a:gdLst>
                <a:gd name="T0" fmla="*/ 100 w 100"/>
                <a:gd name="T1" fmla="*/ 0 h 358"/>
                <a:gd name="T2" fmla="*/ 0 w 100"/>
                <a:gd name="T3" fmla="*/ 357 h 358"/>
              </a:gdLst>
              <a:ahLst/>
              <a:cxnLst>
                <a:cxn ang="0">
                  <a:pos x="T0" y="T1"/>
                </a:cxn>
                <a:cxn ang="0">
                  <a:pos x="T2" y="T3"/>
                </a:cxn>
              </a:cxnLst>
              <a:rect l="0" t="0" r="r" b="b"/>
              <a:pathLst>
                <a:path w="100" h="358">
                  <a:moveTo>
                    <a:pt x="100" y="0"/>
                  </a:moveTo>
                  <a:lnTo>
                    <a:pt x="0" y="35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439"/>
            <p:cNvSpPr>
              <a:spLocks/>
            </p:cNvSpPr>
            <p:nvPr/>
          </p:nvSpPr>
          <p:spPr bwMode="auto">
            <a:xfrm>
              <a:off x="1500505" y="2961998"/>
              <a:ext cx="60960" cy="229839"/>
            </a:xfrm>
            <a:custGeom>
              <a:avLst/>
              <a:gdLst>
                <a:gd name="T0" fmla="*/ 96 w 96"/>
                <a:gd name="T1" fmla="*/ 0 h 362"/>
                <a:gd name="T2" fmla="*/ 0 w 96"/>
                <a:gd name="T3" fmla="*/ 362 h 362"/>
              </a:gdLst>
              <a:ahLst/>
              <a:cxnLst>
                <a:cxn ang="0">
                  <a:pos x="T0" y="T1"/>
                </a:cxn>
                <a:cxn ang="0">
                  <a:pos x="T2" y="T3"/>
                </a:cxn>
              </a:cxnLst>
              <a:rect l="0" t="0" r="r" b="b"/>
              <a:pathLst>
                <a:path w="96" h="362">
                  <a:moveTo>
                    <a:pt x="96" y="0"/>
                  </a:moveTo>
                  <a:lnTo>
                    <a:pt x="0" y="362"/>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438"/>
            <p:cNvSpPr>
              <a:spLocks/>
            </p:cNvSpPr>
            <p:nvPr/>
          </p:nvSpPr>
          <p:spPr bwMode="auto">
            <a:xfrm>
              <a:off x="1376680" y="3194377"/>
              <a:ext cx="123825" cy="463487"/>
            </a:xfrm>
            <a:custGeom>
              <a:avLst/>
              <a:gdLst>
                <a:gd name="T0" fmla="*/ 195 w 195"/>
                <a:gd name="T1" fmla="*/ 0 h 730"/>
                <a:gd name="T2" fmla="*/ 0 w 195"/>
                <a:gd name="T3" fmla="*/ 730 h 730"/>
              </a:gdLst>
              <a:ahLst/>
              <a:cxnLst>
                <a:cxn ang="0">
                  <a:pos x="T0" y="T1"/>
                </a:cxn>
                <a:cxn ang="0">
                  <a:pos x="T2" y="T3"/>
                </a:cxn>
              </a:cxnLst>
              <a:rect l="0" t="0" r="r" b="b"/>
              <a:pathLst>
                <a:path w="195" h="730">
                  <a:moveTo>
                    <a:pt x="195" y="0"/>
                  </a:moveTo>
                  <a:lnTo>
                    <a:pt x="0" y="7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437"/>
            <p:cNvSpPr>
              <a:spLocks/>
            </p:cNvSpPr>
            <p:nvPr/>
          </p:nvSpPr>
          <p:spPr bwMode="auto">
            <a:xfrm>
              <a:off x="1376680" y="3659133"/>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436"/>
            <p:cNvSpPr>
              <a:spLocks/>
            </p:cNvSpPr>
            <p:nvPr/>
          </p:nvSpPr>
          <p:spPr bwMode="auto">
            <a:xfrm>
              <a:off x="1325880" y="3573420"/>
              <a:ext cx="50800" cy="83809"/>
            </a:xfrm>
            <a:custGeom>
              <a:avLst/>
              <a:gdLst>
                <a:gd name="T0" fmla="*/ 80 w 80"/>
                <a:gd name="T1" fmla="*/ 132 h 132"/>
                <a:gd name="T2" fmla="*/ 0 w 80"/>
                <a:gd name="T3" fmla="*/ 0 h 132"/>
              </a:gdLst>
              <a:ahLst/>
              <a:cxnLst>
                <a:cxn ang="0">
                  <a:pos x="T0" y="T1"/>
                </a:cxn>
                <a:cxn ang="0">
                  <a:pos x="T2" y="T3"/>
                </a:cxn>
              </a:cxnLst>
              <a:rect l="0" t="0" r="r" b="b"/>
              <a:pathLst>
                <a:path w="80" h="132">
                  <a:moveTo>
                    <a:pt x="80" y="13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35"/>
            <p:cNvSpPr>
              <a:spLocks/>
            </p:cNvSpPr>
            <p:nvPr/>
          </p:nvSpPr>
          <p:spPr bwMode="auto">
            <a:xfrm>
              <a:off x="1281430" y="3490881"/>
              <a:ext cx="44450" cy="82539"/>
            </a:xfrm>
            <a:custGeom>
              <a:avLst/>
              <a:gdLst>
                <a:gd name="T0" fmla="*/ 70 w 70"/>
                <a:gd name="T1" fmla="*/ 130 h 130"/>
                <a:gd name="T2" fmla="*/ 0 w 70"/>
                <a:gd name="T3" fmla="*/ 0 h 130"/>
              </a:gdLst>
              <a:ahLst/>
              <a:cxnLst>
                <a:cxn ang="0">
                  <a:pos x="T0" y="T1"/>
                </a:cxn>
                <a:cxn ang="0">
                  <a:pos x="T2" y="T3"/>
                </a:cxn>
              </a:cxnLst>
              <a:rect l="0" t="0" r="r" b="b"/>
              <a:pathLst>
                <a:path w="70" h="130">
                  <a:moveTo>
                    <a:pt x="70" y="1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434"/>
            <p:cNvSpPr>
              <a:spLocks/>
            </p:cNvSpPr>
            <p:nvPr/>
          </p:nvSpPr>
          <p:spPr bwMode="auto">
            <a:xfrm>
              <a:off x="1249680" y="3415961"/>
              <a:ext cx="31750" cy="74285"/>
            </a:xfrm>
            <a:custGeom>
              <a:avLst/>
              <a:gdLst>
                <a:gd name="T0" fmla="*/ 50 w 50"/>
                <a:gd name="T1" fmla="*/ 117 h 117"/>
                <a:gd name="T2" fmla="*/ 0 w 50"/>
                <a:gd name="T3" fmla="*/ 0 h 117"/>
              </a:gdLst>
              <a:ahLst/>
              <a:cxnLst>
                <a:cxn ang="0">
                  <a:pos x="T0" y="T1"/>
                </a:cxn>
                <a:cxn ang="0">
                  <a:pos x="T2" y="T3"/>
                </a:cxn>
              </a:cxnLst>
              <a:rect l="0" t="0" r="r" b="b"/>
              <a:pathLst>
                <a:path w="50" h="117">
                  <a:moveTo>
                    <a:pt x="50" y="11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33"/>
            <p:cNvSpPr>
              <a:spLocks/>
            </p:cNvSpPr>
            <p:nvPr/>
          </p:nvSpPr>
          <p:spPr bwMode="auto">
            <a:xfrm>
              <a:off x="1236980" y="3377866"/>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432"/>
            <p:cNvSpPr>
              <a:spLocks/>
            </p:cNvSpPr>
            <p:nvPr/>
          </p:nvSpPr>
          <p:spPr bwMode="auto">
            <a:xfrm>
              <a:off x="1224280" y="3339772"/>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31"/>
            <p:cNvSpPr>
              <a:spLocks/>
            </p:cNvSpPr>
            <p:nvPr/>
          </p:nvSpPr>
          <p:spPr bwMode="auto">
            <a:xfrm>
              <a:off x="1217930" y="330485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430"/>
            <p:cNvSpPr>
              <a:spLocks/>
            </p:cNvSpPr>
            <p:nvPr/>
          </p:nvSpPr>
          <p:spPr bwMode="auto">
            <a:xfrm>
              <a:off x="1211580" y="326993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29"/>
            <p:cNvSpPr>
              <a:spLocks/>
            </p:cNvSpPr>
            <p:nvPr/>
          </p:nvSpPr>
          <p:spPr bwMode="auto">
            <a:xfrm>
              <a:off x="1208405" y="3235011"/>
              <a:ext cx="12700" cy="34920"/>
            </a:xfrm>
            <a:custGeom>
              <a:avLst/>
              <a:gdLst>
                <a:gd name="T0" fmla="*/ 5 w 20"/>
                <a:gd name="T1" fmla="*/ 55 h 55"/>
                <a:gd name="T2" fmla="*/ 0 w 20"/>
                <a:gd name="T3" fmla="*/ 0 h 55"/>
              </a:gdLst>
              <a:ahLst/>
              <a:cxnLst>
                <a:cxn ang="0">
                  <a:pos x="T0" y="T1"/>
                </a:cxn>
                <a:cxn ang="0">
                  <a:pos x="T2" y="T3"/>
                </a:cxn>
              </a:cxnLst>
              <a:rect l="0" t="0" r="r" b="b"/>
              <a:pathLst>
                <a:path w="20" h="55">
                  <a:moveTo>
                    <a:pt x="5"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28"/>
            <p:cNvSpPr>
              <a:spLocks/>
            </p:cNvSpPr>
            <p:nvPr/>
          </p:nvSpPr>
          <p:spPr bwMode="auto">
            <a:xfrm>
              <a:off x="1205230" y="3203900"/>
              <a:ext cx="12700" cy="29206"/>
            </a:xfrm>
            <a:custGeom>
              <a:avLst/>
              <a:gdLst>
                <a:gd name="T0" fmla="*/ 5 w 20"/>
                <a:gd name="T1" fmla="*/ 46 h 46"/>
                <a:gd name="T2" fmla="*/ 0 w 20"/>
                <a:gd name="T3" fmla="*/ 0 h 46"/>
              </a:gdLst>
              <a:ahLst/>
              <a:cxnLst>
                <a:cxn ang="0">
                  <a:pos x="T0" y="T1"/>
                </a:cxn>
                <a:cxn ang="0">
                  <a:pos x="T2" y="T3"/>
                </a:cxn>
              </a:cxnLst>
              <a:rect l="0" t="0" r="r" b="b"/>
              <a:pathLst>
                <a:path w="20" h="46">
                  <a:moveTo>
                    <a:pt x="5" y="4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27"/>
            <p:cNvSpPr>
              <a:spLocks/>
            </p:cNvSpPr>
            <p:nvPr/>
          </p:nvSpPr>
          <p:spPr bwMode="auto">
            <a:xfrm>
              <a:off x="1195705" y="3188027"/>
              <a:ext cx="19050" cy="12698"/>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26"/>
            <p:cNvSpPr>
              <a:spLocks/>
            </p:cNvSpPr>
            <p:nvPr/>
          </p:nvSpPr>
          <p:spPr bwMode="auto">
            <a:xfrm>
              <a:off x="1205230" y="3140409"/>
              <a:ext cx="12700" cy="31746"/>
            </a:xfrm>
            <a:custGeom>
              <a:avLst/>
              <a:gdLst>
                <a:gd name="T0" fmla="*/ 0 w 20"/>
                <a:gd name="T1" fmla="*/ 50 h 50"/>
                <a:gd name="T2" fmla="*/ 5 w 20"/>
                <a:gd name="T3" fmla="*/ 0 h 50"/>
              </a:gdLst>
              <a:ahLst/>
              <a:cxnLst>
                <a:cxn ang="0">
                  <a:pos x="T0" y="T1"/>
                </a:cxn>
                <a:cxn ang="0">
                  <a:pos x="T2" y="T3"/>
                </a:cxn>
              </a:cxnLst>
              <a:rect l="0" t="0" r="r" b="b"/>
              <a:pathLst>
                <a:path w="20" h="50">
                  <a:moveTo>
                    <a:pt x="0" y="50"/>
                  </a:moveTo>
                  <a:lnTo>
                    <a:pt x="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25"/>
            <p:cNvSpPr>
              <a:spLocks/>
            </p:cNvSpPr>
            <p:nvPr/>
          </p:nvSpPr>
          <p:spPr bwMode="auto">
            <a:xfrm>
              <a:off x="1208405" y="3111838"/>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24"/>
            <p:cNvSpPr>
              <a:spLocks/>
            </p:cNvSpPr>
            <p:nvPr/>
          </p:nvSpPr>
          <p:spPr bwMode="auto">
            <a:xfrm>
              <a:off x="1214755" y="3083267"/>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23"/>
            <p:cNvSpPr>
              <a:spLocks/>
            </p:cNvSpPr>
            <p:nvPr/>
          </p:nvSpPr>
          <p:spPr bwMode="auto">
            <a:xfrm>
              <a:off x="1221105" y="3054696"/>
              <a:ext cx="12700" cy="28571"/>
            </a:xfrm>
            <a:custGeom>
              <a:avLst/>
              <a:gdLst>
                <a:gd name="T0" fmla="*/ 0 w 20"/>
                <a:gd name="T1" fmla="*/ 45 h 45"/>
                <a:gd name="T2" fmla="*/ 15 w 20"/>
                <a:gd name="T3" fmla="*/ 0 h 45"/>
              </a:gdLst>
              <a:ahLst/>
              <a:cxnLst>
                <a:cxn ang="0">
                  <a:pos x="T0" y="T1"/>
                </a:cxn>
                <a:cxn ang="0">
                  <a:pos x="T2" y="T3"/>
                </a:cxn>
              </a:cxnLst>
              <a:rect l="0" t="0" r="r" b="b"/>
              <a:pathLst>
                <a:path w="20" h="45">
                  <a:moveTo>
                    <a:pt x="0" y="4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422"/>
            <p:cNvSpPr>
              <a:spLocks/>
            </p:cNvSpPr>
            <p:nvPr/>
          </p:nvSpPr>
          <p:spPr bwMode="auto">
            <a:xfrm>
              <a:off x="1230630" y="3025490"/>
              <a:ext cx="12700" cy="28571"/>
            </a:xfrm>
            <a:custGeom>
              <a:avLst/>
              <a:gdLst>
                <a:gd name="T0" fmla="*/ 0 w 20"/>
                <a:gd name="T1" fmla="*/ 45 h 45"/>
                <a:gd name="T2" fmla="*/ 20 w 20"/>
                <a:gd name="T3" fmla="*/ 0 h 45"/>
              </a:gdLst>
              <a:ahLst/>
              <a:cxnLst>
                <a:cxn ang="0">
                  <a:pos x="T0" y="T1"/>
                </a:cxn>
                <a:cxn ang="0">
                  <a:pos x="T2" y="T3"/>
                </a:cxn>
              </a:cxnLst>
              <a:rect l="0" t="0" r="r" b="b"/>
              <a:pathLst>
                <a:path w="20" h="45">
                  <a:moveTo>
                    <a:pt x="0" y="4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21"/>
            <p:cNvSpPr>
              <a:spLocks/>
            </p:cNvSpPr>
            <p:nvPr/>
          </p:nvSpPr>
          <p:spPr bwMode="auto">
            <a:xfrm>
              <a:off x="1243330" y="3000093"/>
              <a:ext cx="12700" cy="25397"/>
            </a:xfrm>
            <a:custGeom>
              <a:avLst/>
              <a:gdLst>
                <a:gd name="T0" fmla="*/ 0 w 20"/>
                <a:gd name="T1" fmla="*/ 40 h 40"/>
                <a:gd name="T2" fmla="*/ 20 w 20"/>
                <a:gd name="T3" fmla="*/ 0 h 40"/>
              </a:gdLst>
              <a:ahLst/>
              <a:cxnLst>
                <a:cxn ang="0">
                  <a:pos x="T0" y="T1"/>
                </a:cxn>
                <a:cxn ang="0">
                  <a:pos x="T2" y="T3"/>
                </a:cxn>
              </a:cxnLst>
              <a:rect l="0" t="0" r="r" b="b"/>
              <a:pathLst>
                <a:path w="20" h="40">
                  <a:moveTo>
                    <a:pt x="0" y="4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420"/>
            <p:cNvSpPr>
              <a:spLocks/>
            </p:cNvSpPr>
            <p:nvPr/>
          </p:nvSpPr>
          <p:spPr bwMode="auto">
            <a:xfrm>
              <a:off x="1256030" y="2974697"/>
              <a:ext cx="15875" cy="23492"/>
            </a:xfrm>
            <a:custGeom>
              <a:avLst/>
              <a:gdLst>
                <a:gd name="T0" fmla="*/ 0 w 25"/>
                <a:gd name="T1" fmla="*/ 37 h 37"/>
                <a:gd name="T2" fmla="*/ 25 w 25"/>
                <a:gd name="T3" fmla="*/ 0 h 37"/>
              </a:gdLst>
              <a:ahLst/>
              <a:cxnLst>
                <a:cxn ang="0">
                  <a:pos x="T0" y="T1"/>
                </a:cxn>
                <a:cxn ang="0">
                  <a:pos x="T2" y="T3"/>
                </a:cxn>
              </a:cxnLst>
              <a:rect l="0" t="0" r="r" b="b"/>
              <a:pathLst>
                <a:path w="25" h="37">
                  <a:moveTo>
                    <a:pt x="0" y="37"/>
                  </a:moveTo>
                  <a:lnTo>
                    <a:pt x="2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19"/>
            <p:cNvSpPr>
              <a:spLocks/>
            </p:cNvSpPr>
            <p:nvPr/>
          </p:nvSpPr>
          <p:spPr bwMode="auto">
            <a:xfrm>
              <a:off x="1271905" y="2949300"/>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418"/>
            <p:cNvSpPr>
              <a:spLocks/>
            </p:cNvSpPr>
            <p:nvPr/>
          </p:nvSpPr>
          <p:spPr bwMode="auto">
            <a:xfrm>
              <a:off x="1290955" y="2923904"/>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417"/>
            <p:cNvSpPr>
              <a:spLocks/>
            </p:cNvSpPr>
            <p:nvPr/>
          </p:nvSpPr>
          <p:spPr bwMode="auto">
            <a:xfrm>
              <a:off x="1310005" y="2901682"/>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416"/>
            <p:cNvSpPr>
              <a:spLocks/>
            </p:cNvSpPr>
            <p:nvPr/>
          </p:nvSpPr>
          <p:spPr bwMode="auto">
            <a:xfrm>
              <a:off x="1335405" y="2879460"/>
              <a:ext cx="22225" cy="2222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15"/>
            <p:cNvSpPr>
              <a:spLocks/>
            </p:cNvSpPr>
            <p:nvPr/>
          </p:nvSpPr>
          <p:spPr bwMode="auto">
            <a:xfrm>
              <a:off x="1357630" y="2860412"/>
              <a:ext cx="28575" cy="19047"/>
            </a:xfrm>
            <a:custGeom>
              <a:avLst/>
              <a:gdLst>
                <a:gd name="T0" fmla="*/ 0 w 45"/>
                <a:gd name="T1" fmla="*/ 30 h 30"/>
                <a:gd name="T2" fmla="*/ 45 w 45"/>
                <a:gd name="T3" fmla="*/ 0 h 30"/>
              </a:gdLst>
              <a:ahLst/>
              <a:cxnLst>
                <a:cxn ang="0">
                  <a:pos x="T0" y="T1"/>
                </a:cxn>
                <a:cxn ang="0">
                  <a:pos x="T2" y="T3"/>
                </a:cxn>
              </a:cxnLst>
              <a:rect l="0" t="0" r="r" b="b"/>
              <a:pathLst>
                <a:path w="45" h="30">
                  <a:moveTo>
                    <a:pt x="0" y="30"/>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414"/>
            <p:cNvSpPr>
              <a:spLocks/>
            </p:cNvSpPr>
            <p:nvPr/>
          </p:nvSpPr>
          <p:spPr bwMode="auto">
            <a:xfrm>
              <a:off x="1386205" y="2838190"/>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0" name="Freeform 413"/>
            <p:cNvSpPr>
              <a:spLocks/>
            </p:cNvSpPr>
            <p:nvPr/>
          </p:nvSpPr>
          <p:spPr bwMode="auto">
            <a:xfrm>
              <a:off x="1414780" y="2800095"/>
              <a:ext cx="63500" cy="38095"/>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1" name="Freeform 412"/>
            <p:cNvSpPr>
              <a:spLocks/>
            </p:cNvSpPr>
            <p:nvPr/>
          </p:nvSpPr>
          <p:spPr bwMode="auto">
            <a:xfrm>
              <a:off x="1478280" y="2765175"/>
              <a:ext cx="67310" cy="34920"/>
            </a:xfrm>
            <a:custGeom>
              <a:avLst/>
              <a:gdLst>
                <a:gd name="T0" fmla="*/ 0 w 106"/>
                <a:gd name="T1" fmla="*/ 55 h 55"/>
                <a:gd name="T2" fmla="*/ 106 w 106"/>
                <a:gd name="T3" fmla="*/ 0 h 55"/>
              </a:gdLst>
              <a:ahLst/>
              <a:cxnLst>
                <a:cxn ang="0">
                  <a:pos x="T0" y="T1"/>
                </a:cxn>
                <a:cxn ang="0">
                  <a:pos x="T2" y="T3"/>
                </a:cxn>
              </a:cxnLst>
              <a:rect l="0" t="0" r="r" b="b"/>
              <a:pathLst>
                <a:path w="106" h="55">
                  <a:moveTo>
                    <a:pt x="0" y="55"/>
                  </a:moveTo>
                  <a:lnTo>
                    <a:pt x="106"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2" name="Freeform 411"/>
            <p:cNvSpPr>
              <a:spLocks/>
            </p:cNvSpPr>
            <p:nvPr/>
          </p:nvSpPr>
          <p:spPr bwMode="auto">
            <a:xfrm>
              <a:off x="1547495" y="2735334"/>
              <a:ext cx="79375" cy="29841"/>
            </a:xfrm>
            <a:custGeom>
              <a:avLst/>
              <a:gdLst>
                <a:gd name="T0" fmla="*/ 0 w 125"/>
                <a:gd name="T1" fmla="*/ 47 h 47"/>
                <a:gd name="T2" fmla="*/ 125 w 125"/>
                <a:gd name="T3" fmla="*/ 0 h 47"/>
              </a:gdLst>
              <a:ahLst/>
              <a:cxnLst>
                <a:cxn ang="0">
                  <a:pos x="T0" y="T1"/>
                </a:cxn>
                <a:cxn ang="0">
                  <a:pos x="T2" y="T3"/>
                </a:cxn>
              </a:cxnLst>
              <a:rect l="0" t="0" r="r" b="b"/>
              <a:pathLst>
                <a:path w="125" h="47">
                  <a:moveTo>
                    <a:pt x="0" y="47"/>
                  </a:moveTo>
                  <a:lnTo>
                    <a:pt x="125"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4" name="Freeform 410"/>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5" name="Freeform 409"/>
            <p:cNvSpPr>
              <a:spLocks/>
            </p:cNvSpPr>
            <p:nvPr/>
          </p:nvSpPr>
          <p:spPr bwMode="auto">
            <a:xfrm>
              <a:off x="3035300" y="3676910"/>
              <a:ext cx="1610995" cy="191109"/>
            </a:xfrm>
            <a:custGeom>
              <a:avLst/>
              <a:gdLst>
                <a:gd name="T0" fmla="*/ 2495 w 2537"/>
                <a:gd name="T1" fmla="*/ 0 h 301"/>
                <a:gd name="T2" fmla="*/ 0 w 2537"/>
                <a:gd name="T3" fmla="*/ 0 h 301"/>
                <a:gd name="T4" fmla="*/ 355 w 2537"/>
                <a:gd name="T5" fmla="*/ 5 h 301"/>
                <a:gd name="T6" fmla="*/ 702 w 2537"/>
                <a:gd name="T7" fmla="*/ 15 h 301"/>
                <a:gd name="T8" fmla="*/ 1042 w 2537"/>
                <a:gd name="T9" fmla="*/ 35 h 301"/>
                <a:gd name="T10" fmla="*/ 1207 w 2537"/>
                <a:gd name="T11" fmla="*/ 50 h 301"/>
                <a:gd name="T12" fmla="*/ 1526 w 2537"/>
                <a:gd name="T13" fmla="*/ 90 h 301"/>
                <a:gd name="T14" fmla="*/ 1671 w 2537"/>
                <a:gd name="T15" fmla="*/ 111 h 301"/>
                <a:gd name="T16" fmla="*/ 1816 w 2537"/>
                <a:gd name="T17" fmla="*/ 136 h 301"/>
                <a:gd name="T18" fmla="*/ 2081 w 2537"/>
                <a:gd name="T19" fmla="*/ 196 h 301"/>
                <a:gd name="T20" fmla="*/ 2201 w 2537"/>
                <a:gd name="T21" fmla="*/ 226 h 301"/>
                <a:gd name="T22" fmla="*/ 2311 w 2537"/>
                <a:gd name="T23" fmla="*/ 266 h 301"/>
                <a:gd name="T24" fmla="*/ 2411 w 2537"/>
                <a:gd name="T25" fmla="*/ 301 h 301"/>
                <a:gd name="T26" fmla="*/ 2536 w 2537"/>
                <a:gd name="T27" fmla="*/ 161 h 301"/>
                <a:gd name="T28" fmla="*/ 2495 w 2537"/>
                <a:gd name="T2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37" h="301">
                  <a:moveTo>
                    <a:pt x="2495" y="0"/>
                  </a:moveTo>
                  <a:lnTo>
                    <a:pt x="0" y="0"/>
                  </a:lnTo>
                  <a:lnTo>
                    <a:pt x="355" y="5"/>
                  </a:lnTo>
                  <a:lnTo>
                    <a:pt x="702" y="15"/>
                  </a:lnTo>
                  <a:lnTo>
                    <a:pt x="1042" y="35"/>
                  </a:lnTo>
                  <a:lnTo>
                    <a:pt x="1207" y="50"/>
                  </a:lnTo>
                  <a:lnTo>
                    <a:pt x="1526" y="90"/>
                  </a:lnTo>
                  <a:lnTo>
                    <a:pt x="1671" y="111"/>
                  </a:lnTo>
                  <a:lnTo>
                    <a:pt x="1816" y="136"/>
                  </a:lnTo>
                  <a:lnTo>
                    <a:pt x="2081" y="196"/>
                  </a:lnTo>
                  <a:lnTo>
                    <a:pt x="2201" y="226"/>
                  </a:lnTo>
                  <a:lnTo>
                    <a:pt x="2311" y="266"/>
                  </a:lnTo>
                  <a:lnTo>
                    <a:pt x="2411" y="301"/>
                  </a:lnTo>
                  <a:lnTo>
                    <a:pt x="2536" y="161"/>
                  </a:lnTo>
                  <a:lnTo>
                    <a:pt x="24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6" name="Freeform 408"/>
            <p:cNvSpPr>
              <a:spLocks/>
            </p:cNvSpPr>
            <p:nvPr/>
          </p:nvSpPr>
          <p:spPr bwMode="auto">
            <a:xfrm>
              <a:off x="1408430" y="2447084"/>
              <a:ext cx="3211830" cy="1414586"/>
            </a:xfrm>
            <a:custGeom>
              <a:avLst/>
              <a:gdLst>
                <a:gd name="T0" fmla="*/ 2655 w 5058"/>
                <a:gd name="T1" fmla="*/ 0 h 2228"/>
                <a:gd name="T2" fmla="*/ 2475 w 5058"/>
                <a:gd name="T3" fmla="*/ 0 h 2228"/>
                <a:gd name="T4" fmla="*/ 2395 w 5058"/>
                <a:gd name="T5" fmla="*/ 10 h 2228"/>
                <a:gd name="T6" fmla="*/ 2320 w 5058"/>
                <a:gd name="T7" fmla="*/ 25 h 2228"/>
                <a:gd name="T8" fmla="*/ 2250 w 5058"/>
                <a:gd name="T9" fmla="*/ 40 h 2228"/>
                <a:gd name="T10" fmla="*/ 2190 w 5058"/>
                <a:gd name="T11" fmla="*/ 60 h 2228"/>
                <a:gd name="T12" fmla="*/ 2135 w 5058"/>
                <a:gd name="T13" fmla="*/ 85 h 2228"/>
                <a:gd name="T14" fmla="*/ 2035 w 5058"/>
                <a:gd name="T15" fmla="*/ 140 h 2228"/>
                <a:gd name="T16" fmla="*/ 1950 w 5058"/>
                <a:gd name="T17" fmla="*/ 210 h 2228"/>
                <a:gd name="T18" fmla="*/ 1870 w 5058"/>
                <a:gd name="T19" fmla="*/ 290 h 2228"/>
                <a:gd name="T20" fmla="*/ 1710 w 5058"/>
                <a:gd name="T21" fmla="*/ 460 h 2228"/>
                <a:gd name="T22" fmla="*/ 1622 w 5058"/>
                <a:gd name="T23" fmla="*/ 550 h 2228"/>
                <a:gd name="T24" fmla="*/ 1572 w 5058"/>
                <a:gd name="T25" fmla="*/ 590 h 2228"/>
                <a:gd name="T26" fmla="*/ 1517 w 5058"/>
                <a:gd name="T27" fmla="*/ 635 h 2228"/>
                <a:gd name="T28" fmla="*/ 1387 w 5058"/>
                <a:gd name="T29" fmla="*/ 715 h 2228"/>
                <a:gd name="T30" fmla="*/ 1317 w 5058"/>
                <a:gd name="T31" fmla="*/ 755 h 2228"/>
                <a:gd name="T32" fmla="*/ 1237 w 5058"/>
                <a:gd name="T33" fmla="*/ 790 h 2228"/>
                <a:gd name="T34" fmla="*/ 1147 w 5058"/>
                <a:gd name="T35" fmla="*/ 825 h 2228"/>
                <a:gd name="T36" fmla="*/ 1052 w 5058"/>
                <a:gd name="T37" fmla="*/ 860 h 2228"/>
                <a:gd name="T38" fmla="*/ 946 w 5058"/>
                <a:gd name="T39" fmla="*/ 885 h 2228"/>
                <a:gd name="T40" fmla="*/ 831 w 5058"/>
                <a:gd name="T41" fmla="*/ 915 h 2228"/>
                <a:gd name="T42" fmla="*/ 566 w 5058"/>
                <a:gd name="T43" fmla="*/ 955 h 2228"/>
                <a:gd name="T44" fmla="*/ 416 w 5058"/>
                <a:gd name="T45" fmla="*/ 970 h 2228"/>
                <a:gd name="T46" fmla="*/ 256 w 5058"/>
                <a:gd name="T47" fmla="*/ 980 h 2228"/>
                <a:gd name="T48" fmla="*/ 186 w 5058"/>
                <a:gd name="T49" fmla="*/ 1228 h 2228"/>
                <a:gd name="T50" fmla="*/ 0 w 5058"/>
                <a:gd name="T51" fmla="*/ 1989 h 2228"/>
                <a:gd name="T52" fmla="*/ 160 w 5058"/>
                <a:gd name="T53" fmla="*/ 2227 h 2228"/>
                <a:gd name="T54" fmla="*/ 451 w 5058"/>
                <a:gd name="T55" fmla="*/ 2162 h 2228"/>
                <a:gd name="T56" fmla="*/ 746 w 5058"/>
                <a:gd name="T57" fmla="*/ 2107 h 2228"/>
                <a:gd name="T58" fmla="*/ 1047 w 5058"/>
                <a:gd name="T59" fmla="*/ 2057 h 2228"/>
                <a:gd name="T60" fmla="*/ 1342 w 5058"/>
                <a:gd name="T61" fmla="*/ 2014 h 2228"/>
                <a:gd name="T62" fmla="*/ 1645 w 5058"/>
                <a:gd name="T63" fmla="*/ 1979 h 2228"/>
                <a:gd name="T64" fmla="*/ 1945 w 5058"/>
                <a:gd name="T65" fmla="*/ 1954 h 2228"/>
                <a:gd name="T66" fmla="*/ 2255 w 5058"/>
                <a:gd name="T67" fmla="*/ 1939 h 2228"/>
                <a:gd name="T68" fmla="*/ 2560 w 5058"/>
                <a:gd name="T69" fmla="*/ 1934 h 2228"/>
                <a:gd name="T70" fmla="*/ 5058 w 5058"/>
                <a:gd name="T71" fmla="*/ 1934 h 2228"/>
                <a:gd name="T72" fmla="*/ 4829 w 5058"/>
                <a:gd name="T73" fmla="*/ 1035 h 2228"/>
                <a:gd name="T74" fmla="*/ 4664 w 5058"/>
                <a:gd name="T75" fmla="*/ 1020 h 2228"/>
                <a:gd name="T76" fmla="*/ 4514 w 5058"/>
                <a:gd name="T77" fmla="*/ 995 h 2228"/>
                <a:gd name="T78" fmla="*/ 4374 w 5058"/>
                <a:gd name="T79" fmla="*/ 970 h 2228"/>
                <a:gd name="T80" fmla="*/ 4249 w 5058"/>
                <a:gd name="T81" fmla="*/ 940 h 2228"/>
                <a:gd name="T82" fmla="*/ 4134 w 5058"/>
                <a:gd name="T83" fmla="*/ 910 h 2228"/>
                <a:gd name="T84" fmla="*/ 4029 w 5058"/>
                <a:gd name="T85" fmla="*/ 875 h 2228"/>
                <a:gd name="T86" fmla="*/ 3850 w 5058"/>
                <a:gd name="T87" fmla="*/ 800 h 2228"/>
                <a:gd name="T88" fmla="*/ 3700 w 5058"/>
                <a:gd name="T89" fmla="*/ 715 h 2228"/>
                <a:gd name="T90" fmla="*/ 3635 w 5058"/>
                <a:gd name="T91" fmla="*/ 670 h 2228"/>
                <a:gd name="T92" fmla="*/ 3525 w 5058"/>
                <a:gd name="T93" fmla="*/ 580 h 2228"/>
                <a:gd name="T94" fmla="*/ 3480 w 5058"/>
                <a:gd name="T95" fmla="*/ 530 h 2228"/>
                <a:gd name="T96" fmla="*/ 3395 w 5058"/>
                <a:gd name="T97" fmla="*/ 440 h 2228"/>
                <a:gd name="T98" fmla="*/ 3245 w 5058"/>
                <a:gd name="T99" fmla="*/ 265 h 2228"/>
                <a:gd name="T100" fmla="*/ 3175 w 5058"/>
                <a:gd name="T101" fmla="*/ 190 h 2228"/>
                <a:gd name="T102" fmla="*/ 3090 w 5058"/>
                <a:gd name="T103" fmla="*/ 125 h 2228"/>
                <a:gd name="T104" fmla="*/ 2995 w 5058"/>
                <a:gd name="T105" fmla="*/ 70 h 2228"/>
                <a:gd name="T106" fmla="*/ 2880 w 5058"/>
                <a:gd name="T107" fmla="*/ 30 h 2228"/>
                <a:gd name="T108" fmla="*/ 2810 w 5058"/>
                <a:gd name="T109" fmla="*/ 15 h 2228"/>
                <a:gd name="T110" fmla="*/ 2735 w 5058"/>
                <a:gd name="T111" fmla="*/ 5 h 2228"/>
                <a:gd name="T112" fmla="*/ 2655 w 5058"/>
                <a:gd name="T113" fmla="*/ 0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58" h="2228">
                  <a:moveTo>
                    <a:pt x="2655" y="0"/>
                  </a:moveTo>
                  <a:lnTo>
                    <a:pt x="2475" y="0"/>
                  </a:lnTo>
                  <a:lnTo>
                    <a:pt x="2395" y="10"/>
                  </a:lnTo>
                  <a:lnTo>
                    <a:pt x="2320" y="25"/>
                  </a:lnTo>
                  <a:lnTo>
                    <a:pt x="2250" y="40"/>
                  </a:lnTo>
                  <a:lnTo>
                    <a:pt x="2190" y="60"/>
                  </a:lnTo>
                  <a:lnTo>
                    <a:pt x="2135" y="85"/>
                  </a:lnTo>
                  <a:lnTo>
                    <a:pt x="2035" y="140"/>
                  </a:lnTo>
                  <a:lnTo>
                    <a:pt x="1950" y="210"/>
                  </a:lnTo>
                  <a:lnTo>
                    <a:pt x="1870" y="290"/>
                  </a:lnTo>
                  <a:lnTo>
                    <a:pt x="1710" y="460"/>
                  </a:lnTo>
                  <a:lnTo>
                    <a:pt x="1622" y="550"/>
                  </a:lnTo>
                  <a:lnTo>
                    <a:pt x="1572" y="590"/>
                  </a:lnTo>
                  <a:lnTo>
                    <a:pt x="1517" y="635"/>
                  </a:lnTo>
                  <a:lnTo>
                    <a:pt x="1387" y="715"/>
                  </a:lnTo>
                  <a:lnTo>
                    <a:pt x="1317" y="755"/>
                  </a:lnTo>
                  <a:lnTo>
                    <a:pt x="1237" y="790"/>
                  </a:lnTo>
                  <a:lnTo>
                    <a:pt x="1147" y="825"/>
                  </a:lnTo>
                  <a:lnTo>
                    <a:pt x="1052" y="860"/>
                  </a:lnTo>
                  <a:lnTo>
                    <a:pt x="946" y="885"/>
                  </a:lnTo>
                  <a:lnTo>
                    <a:pt x="831" y="915"/>
                  </a:lnTo>
                  <a:lnTo>
                    <a:pt x="566" y="955"/>
                  </a:lnTo>
                  <a:lnTo>
                    <a:pt x="416" y="970"/>
                  </a:lnTo>
                  <a:lnTo>
                    <a:pt x="256" y="980"/>
                  </a:lnTo>
                  <a:lnTo>
                    <a:pt x="186" y="1228"/>
                  </a:lnTo>
                  <a:lnTo>
                    <a:pt x="0" y="1989"/>
                  </a:lnTo>
                  <a:lnTo>
                    <a:pt x="160" y="2227"/>
                  </a:lnTo>
                  <a:lnTo>
                    <a:pt x="451" y="2162"/>
                  </a:lnTo>
                  <a:lnTo>
                    <a:pt x="746" y="2107"/>
                  </a:lnTo>
                  <a:lnTo>
                    <a:pt x="1047" y="2057"/>
                  </a:lnTo>
                  <a:lnTo>
                    <a:pt x="1342" y="2014"/>
                  </a:lnTo>
                  <a:lnTo>
                    <a:pt x="1645" y="1979"/>
                  </a:lnTo>
                  <a:lnTo>
                    <a:pt x="1945" y="1954"/>
                  </a:lnTo>
                  <a:lnTo>
                    <a:pt x="2255" y="1939"/>
                  </a:lnTo>
                  <a:lnTo>
                    <a:pt x="2560" y="1934"/>
                  </a:lnTo>
                  <a:lnTo>
                    <a:pt x="5058" y="1934"/>
                  </a:lnTo>
                  <a:lnTo>
                    <a:pt x="4829" y="1035"/>
                  </a:lnTo>
                  <a:lnTo>
                    <a:pt x="4664" y="1020"/>
                  </a:lnTo>
                  <a:lnTo>
                    <a:pt x="4514" y="995"/>
                  </a:lnTo>
                  <a:lnTo>
                    <a:pt x="4374" y="970"/>
                  </a:lnTo>
                  <a:lnTo>
                    <a:pt x="4249" y="940"/>
                  </a:lnTo>
                  <a:lnTo>
                    <a:pt x="4134" y="910"/>
                  </a:lnTo>
                  <a:lnTo>
                    <a:pt x="4029" y="875"/>
                  </a:lnTo>
                  <a:lnTo>
                    <a:pt x="3850" y="800"/>
                  </a:lnTo>
                  <a:lnTo>
                    <a:pt x="3700" y="715"/>
                  </a:lnTo>
                  <a:lnTo>
                    <a:pt x="3635" y="670"/>
                  </a:lnTo>
                  <a:lnTo>
                    <a:pt x="3525" y="580"/>
                  </a:lnTo>
                  <a:lnTo>
                    <a:pt x="3480" y="530"/>
                  </a:lnTo>
                  <a:lnTo>
                    <a:pt x="3395" y="440"/>
                  </a:lnTo>
                  <a:lnTo>
                    <a:pt x="3245" y="265"/>
                  </a:lnTo>
                  <a:lnTo>
                    <a:pt x="3175" y="190"/>
                  </a:lnTo>
                  <a:lnTo>
                    <a:pt x="3090" y="125"/>
                  </a:lnTo>
                  <a:lnTo>
                    <a:pt x="2995" y="70"/>
                  </a:lnTo>
                  <a:lnTo>
                    <a:pt x="2880" y="30"/>
                  </a:lnTo>
                  <a:lnTo>
                    <a:pt x="2810" y="15"/>
                  </a:lnTo>
                  <a:lnTo>
                    <a:pt x="2735" y="5"/>
                  </a:lnTo>
                  <a:lnTo>
                    <a:pt x="26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7" name="Freeform 407"/>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8" name="Freeform 406"/>
            <p:cNvSpPr>
              <a:spLocks/>
            </p:cNvSpPr>
            <p:nvPr/>
          </p:nvSpPr>
          <p:spPr bwMode="auto">
            <a:xfrm>
              <a:off x="1408430" y="3390565"/>
              <a:ext cx="79375" cy="321901"/>
            </a:xfrm>
            <a:custGeom>
              <a:avLst/>
              <a:gdLst>
                <a:gd name="T0" fmla="*/ 0 w 125"/>
                <a:gd name="T1" fmla="*/ 507 h 507"/>
                <a:gd name="T2" fmla="*/ 125 w 125"/>
                <a:gd name="T3" fmla="*/ 0 h 507"/>
              </a:gdLst>
              <a:ahLst/>
              <a:cxnLst>
                <a:cxn ang="0">
                  <a:pos x="T0" y="T1"/>
                </a:cxn>
                <a:cxn ang="0">
                  <a:pos x="T2" y="T3"/>
                </a:cxn>
              </a:cxnLst>
              <a:rect l="0" t="0" r="r" b="b"/>
              <a:pathLst>
                <a:path w="125" h="507">
                  <a:moveTo>
                    <a:pt x="0" y="507"/>
                  </a:moveTo>
                  <a:lnTo>
                    <a:pt x="12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9" name="Freeform 405"/>
            <p:cNvSpPr>
              <a:spLocks/>
            </p:cNvSpPr>
            <p:nvPr/>
          </p:nvSpPr>
          <p:spPr bwMode="auto">
            <a:xfrm>
              <a:off x="1487805" y="3228662"/>
              <a:ext cx="38735" cy="161903"/>
            </a:xfrm>
            <a:custGeom>
              <a:avLst/>
              <a:gdLst>
                <a:gd name="T0" fmla="*/ 0 w 61"/>
                <a:gd name="T1" fmla="*/ 255 h 255"/>
                <a:gd name="T2" fmla="*/ 61 w 61"/>
                <a:gd name="T3" fmla="*/ 0 h 255"/>
              </a:gdLst>
              <a:ahLst/>
              <a:cxnLst>
                <a:cxn ang="0">
                  <a:pos x="T0" y="T1"/>
                </a:cxn>
                <a:cxn ang="0">
                  <a:pos x="T2" y="T3"/>
                </a:cxn>
              </a:cxnLst>
              <a:rect l="0" t="0" r="r" b="b"/>
              <a:pathLst>
                <a:path w="61" h="255">
                  <a:moveTo>
                    <a:pt x="0" y="255"/>
                  </a:moveTo>
                  <a:lnTo>
                    <a:pt x="6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0" name="Freeform 404"/>
            <p:cNvSpPr>
              <a:spLocks/>
            </p:cNvSpPr>
            <p:nvPr/>
          </p:nvSpPr>
          <p:spPr bwMode="auto">
            <a:xfrm>
              <a:off x="1528445" y="3070568"/>
              <a:ext cx="44450" cy="156189"/>
            </a:xfrm>
            <a:custGeom>
              <a:avLst/>
              <a:gdLst>
                <a:gd name="T0" fmla="*/ 0 w 70"/>
                <a:gd name="T1" fmla="*/ 246 h 246"/>
                <a:gd name="T2" fmla="*/ 70 w 70"/>
                <a:gd name="T3" fmla="*/ 0 h 246"/>
              </a:gdLst>
              <a:ahLst/>
              <a:cxnLst>
                <a:cxn ang="0">
                  <a:pos x="T0" y="T1"/>
                </a:cxn>
                <a:cxn ang="0">
                  <a:pos x="T2" y="T3"/>
                </a:cxn>
              </a:cxnLst>
              <a:rect l="0" t="0" r="r" b="b"/>
              <a:pathLst>
                <a:path w="70" h="246">
                  <a:moveTo>
                    <a:pt x="0" y="246"/>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1" name="Freeform 403"/>
            <p:cNvSpPr>
              <a:spLocks/>
            </p:cNvSpPr>
            <p:nvPr/>
          </p:nvSpPr>
          <p:spPr bwMode="auto">
            <a:xfrm>
              <a:off x="1572895" y="3070568"/>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2" name="Freeform 402"/>
            <p:cNvSpPr>
              <a:spLocks/>
            </p:cNvSpPr>
            <p:nvPr/>
          </p:nvSpPr>
          <p:spPr bwMode="auto">
            <a:xfrm>
              <a:off x="1572895" y="3064219"/>
              <a:ext cx="101600" cy="12698"/>
            </a:xfrm>
            <a:custGeom>
              <a:avLst/>
              <a:gdLst>
                <a:gd name="T0" fmla="*/ 0 w 160"/>
                <a:gd name="T1" fmla="*/ 10 h 20"/>
                <a:gd name="T2" fmla="*/ 160 w 160"/>
                <a:gd name="T3" fmla="*/ 0 h 20"/>
              </a:gdLst>
              <a:ahLst/>
              <a:cxnLst>
                <a:cxn ang="0">
                  <a:pos x="T0" y="T1"/>
                </a:cxn>
                <a:cxn ang="0">
                  <a:pos x="T2" y="T3"/>
                </a:cxn>
              </a:cxnLst>
              <a:rect l="0" t="0" r="r" b="b"/>
              <a:pathLst>
                <a:path w="160" h="20">
                  <a:moveTo>
                    <a:pt x="0" y="10"/>
                  </a:moveTo>
                  <a:lnTo>
                    <a:pt x="16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3" name="Freeform 401"/>
            <p:cNvSpPr>
              <a:spLocks/>
            </p:cNvSpPr>
            <p:nvPr/>
          </p:nvSpPr>
          <p:spPr bwMode="auto">
            <a:xfrm>
              <a:off x="1674495" y="3054696"/>
              <a:ext cx="95250" cy="12698"/>
            </a:xfrm>
            <a:custGeom>
              <a:avLst/>
              <a:gdLst>
                <a:gd name="T0" fmla="*/ 0 w 150"/>
                <a:gd name="T1" fmla="*/ 15 h 20"/>
                <a:gd name="T2" fmla="*/ 150 w 150"/>
                <a:gd name="T3" fmla="*/ 0 h 20"/>
              </a:gdLst>
              <a:ahLst/>
              <a:cxnLst>
                <a:cxn ang="0">
                  <a:pos x="T0" y="T1"/>
                </a:cxn>
                <a:cxn ang="0">
                  <a:pos x="T2" y="T3"/>
                </a:cxn>
              </a:cxnLst>
              <a:rect l="0" t="0" r="r" b="b"/>
              <a:pathLst>
                <a:path w="150" h="20">
                  <a:moveTo>
                    <a:pt x="0" y="15"/>
                  </a:moveTo>
                  <a:lnTo>
                    <a:pt x="15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4" name="Freeform 400"/>
            <p:cNvSpPr>
              <a:spLocks/>
            </p:cNvSpPr>
            <p:nvPr/>
          </p:nvSpPr>
          <p:spPr bwMode="auto">
            <a:xfrm>
              <a:off x="1769745" y="3041997"/>
              <a:ext cx="85725" cy="12698"/>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5" name="Freeform 399"/>
            <p:cNvSpPr>
              <a:spLocks/>
            </p:cNvSpPr>
            <p:nvPr/>
          </p:nvSpPr>
          <p:spPr bwMode="auto">
            <a:xfrm>
              <a:off x="1855470" y="3028664"/>
              <a:ext cx="82550" cy="12698"/>
            </a:xfrm>
            <a:custGeom>
              <a:avLst/>
              <a:gdLst>
                <a:gd name="T0" fmla="*/ 0 w 130"/>
                <a:gd name="T1" fmla="*/ 20 h 20"/>
                <a:gd name="T2" fmla="*/ 130 w 130"/>
                <a:gd name="T3" fmla="*/ 0 h 20"/>
              </a:gdLst>
              <a:ahLst/>
              <a:cxnLst>
                <a:cxn ang="0">
                  <a:pos x="T0" y="T1"/>
                </a:cxn>
                <a:cxn ang="0">
                  <a:pos x="T2" y="T3"/>
                </a:cxn>
              </a:cxnLst>
              <a:rect l="0" t="0" r="r" b="b"/>
              <a:pathLst>
                <a:path w="130" h="20">
                  <a:moveTo>
                    <a:pt x="0" y="20"/>
                  </a:moveTo>
                  <a:lnTo>
                    <a:pt x="13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6" name="Freeform 398"/>
            <p:cNvSpPr>
              <a:spLocks/>
            </p:cNvSpPr>
            <p:nvPr/>
          </p:nvSpPr>
          <p:spPr bwMode="auto">
            <a:xfrm>
              <a:off x="1938020" y="3009617"/>
              <a:ext cx="73025" cy="19047"/>
            </a:xfrm>
            <a:custGeom>
              <a:avLst/>
              <a:gdLst>
                <a:gd name="T0" fmla="*/ 0 w 115"/>
                <a:gd name="T1" fmla="*/ 30 h 30"/>
                <a:gd name="T2" fmla="*/ 115 w 115"/>
                <a:gd name="T3" fmla="*/ 0 h 30"/>
              </a:gdLst>
              <a:ahLst/>
              <a:cxnLst>
                <a:cxn ang="0">
                  <a:pos x="T0" y="T1"/>
                </a:cxn>
                <a:cxn ang="0">
                  <a:pos x="T2" y="T3"/>
                </a:cxn>
              </a:cxnLst>
              <a:rect l="0" t="0" r="r" b="b"/>
              <a:pathLst>
                <a:path w="115" h="30">
                  <a:moveTo>
                    <a:pt x="0" y="30"/>
                  </a:moveTo>
                  <a:lnTo>
                    <a:pt x="1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7" name="Freeform 397"/>
            <p:cNvSpPr>
              <a:spLocks/>
            </p:cNvSpPr>
            <p:nvPr/>
          </p:nvSpPr>
          <p:spPr bwMode="auto">
            <a:xfrm>
              <a:off x="2010410" y="2993744"/>
              <a:ext cx="66675" cy="15873"/>
            </a:xfrm>
            <a:custGeom>
              <a:avLst/>
              <a:gdLst>
                <a:gd name="T0" fmla="*/ 0 w 105"/>
                <a:gd name="T1" fmla="*/ 25 h 25"/>
                <a:gd name="T2" fmla="*/ 105 w 105"/>
                <a:gd name="T3" fmla="*/ 0 h 25"/>
              </a:gdLst>
              <a:ahLst/>
              <a:cxnLst>
                <a:cxn ang="0">
                  <a:pos x="T0" y="T1"/>
                </a:cxn>
                <a:cxn ang="0">
                  <a:pos x="T2" y="T3"/>
                </a:cxn>
              </a:cxnLst>
              <a:rect l="0" t="0" r="r" b="b"/>
              <a:pathLst>
                <a:path w="105" h="25">
                  <a:moveTo>
                    <a:pt x="0" y="25"/>
                  </a:moveTo>
                  <a:lnTo>
                    <a:pt x="10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8" name="Freeform 396"/>
            <p:cNvSpPr>
              <a:spLocks/>
            </p:cNvSpPr>
            <p:nvPr/>
          </p:nvSpPr>
          <p:spPr bwMode="auto">
            <a:xfrm>
              <a:off x="2077085" y="2971522"/>
              <a:ext cx="59055" cy="20317"/>
            </a:xfrm>
            <a:custGeom>
              <a:avLst/>
              <a:gdLst>
                <a:gd name="T0" fmla="*/ 0 w 93"/>
                <a:gd name="T1" fmla="*/ 32 h 32"/>
                <a:gd name="T2" fmla="*/ 93 w 93"/>
                <a:gd name="T3" fmla="*/ 0 h 32"/>
              </a:gdLst>
              <a:ahLst/>
              <a:cxnLst>
                <a:cxn ang="0">
                  <a:pos x="T0" y="T1"/>
                </a:cxn>
                <a:cxn ang="0">
                  <a:pos x="T2" y="T3"/>
                </a:cxn>
              </a:cxnLst>
              <a:rect l="0" t="0" r="r" b="b"/>
              <a:pathLst>
                <a:path w="93" h="32">
                  <a:moveTo>
                    <a:pt x="0" y="32"/>
                  </a:moveTo>
                  <a:lnTo>
                    <a:pt x="93"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9" name="Freeform 395"/>
            <p:cNvSpPr>
              <a:spLocks/>
            </p:cNvSpPr>
            <p:nvPr/>
          </p:nvSpPr>
          <p:spPr bwMode="auto">
            <a:xfrm>
              <a:off x="2137410" y="2949300"/>
              <a:ext cx="57150" cy="22222"/>
            </a:xfrm>
            <a:custGeom>
              <a:avLst/>
              <a:gdLst>
                <a:gd name="T0" fmla="*/ 0 w 90"/>
                <a:gd name="T1" fmla="*/ 35 h 35"/>
                <a:gd name="T2" fmla="*/ 90 w 90"/>
                <a:gd name="T3" fmla="*/ 0 h 35"/>
              </a:gdLst>
              <a:ahLst/>
              <a:cxnLst>
                <a:cxn ang="0">
                  <a:pos x="T0" y="T1"/>
                </a:cxn>
                <a:cxn ang="0">
                  <a:pos x="T2" y="T3"/>
                </a:cxn>
              </a:cxnLst>
              <a:rect l="0" t="0" r="r" b="b"/>
              <a:pathLst>
                <a:path w="90" h="35">
                  <a:moveTo>
                    <a:pt x="0" y="35"/>
                  </a:moveTo>
                  <a:lnTo>
                    <a:pt x="9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0" name="Freeform 394"/>
            <p:cNvSpPr>
              <a:spLocks/>
            </p:cNvSpPr>
            <p:nvPr/>
          </p:nvSpPr>
          <p:spPr bwMode="auto">
            <a:xfrm>
              <a:off x="2194560" y="2927078"/>
              <a:ext cx="50800" cy="22222"/>
            </a:xfrm>
            <a:custGeom>
              <a:avLst/>
              <a:gdLst>
                <a:gd name="T0" fmla="*/ 0 w 80"/>
                <a:gd name="T1" fmla="*/ 35 h 35"/>
                <a:gd name="T2" fmla="*/ 80 w 80"/>
                <a:gd name="T3" fmla="*/ 0 h 35"/>
              </a:gdLst>
              <a:ahLst/>
              <a:cxnLst>
                <a:cxn ang="0">
                  <a:pos x="T0" y="T1"/>
                </a:cxn>
                <a:cxn ang="0">
                  <a:pos x="T2" y="T3"/>
                </a:cxn>
              </a:cxnLst>
              <a:rect l="0" t="0" r="r" b="b"/>
              <a:pathLst>
                <a:path w="80" h="35">
                  <a:moveTo>
                    <a:pt x="0" y="35"/>
                  </a:moveTo>
                  <a:lnTo>
                    <a:pt x="8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1" name="Freeform 393"/>
            <p:cNvSpPr>
              <a:spLocks/>
            </p:cNvSpPr>
            <p:nvPr/>
          </p:nvSpPr>
          <p:spPr bwMode="auto">
            <a:xfrm>
              <a:off x="2245360" y="2901682"/>
              <a:ext cx="44450" cy="25397"/>
            </a:xfrm>
            <a:custGeom>
              <a:avLst/>
              <a:gdLst>
                <a:gd name="T0" fmla="*/ 0 w 70"/>
                <a:gd name="T1" fmla="*/ 40 h 40"/>
                <a:gd name="T2" fmla="*/ 70 w 70"/>
                <a:gd name="T3" fmla="*/ 0 h 40"/>
              </a:gdLst>
              <a:ahLst/>
              <a:cxnLst>
                <a:cxn ang="0">
                  <a:pos x="T0" y="T1"/>
                </a:cxn>
                <a:cxn ang="0">
                  <a:pos x="T2" y="T3"/>
                </a:cxn>
              </a:cxnLst>
              <a:rect l="0" t="0" r="r" b="b"/>
              <a:pathLst>
                <a:path w="70" h="40">
                  <a:moveTo>
                    <a:pt x="0" y="4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2" name="Freeform 392"/>
            <p:cNvSpPr>
              <a:spLocks/>
            </p:cNvSpPr>
            <p:nvPr/>
          </p:nvSpPr>
          <p:spPr bwMode="auto">
            <a:xfrm>
              <a:off x="2289810" y="2876285"/>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3" name="Freeform 391"/>
            <p:cNvSpPr>
              <a:spLocks/>
            </p:cNvSpPr>
            <p:nvPr/>
          </p:nvSpPr>
          <p:spPr bwMode="auto">
            <a:xfrm>
              <a:off x="2331085" y="2850889"/>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4" name="Freeform 390"/>
            <p:cNvSpPr>
              <a:spLocks/>
            </p:cNvSpPr>
            <p:nvPr/>
          </p:nvSpPr>
          <p:spPr bwMode="auto">
            <a:xfrm>
              <a:off x="2372360" y="2822317"/>
              <a:ext cx="34925" cy="28571"/>
            </a:xfrm>
            <a:custGeom>
              <a:avLst/>
              <a:gdLst>
                <a:gd name="T0" fmla="*/ 0 w 55"/>
                <a:gd name="T1" fmla="*/ 45 h 45"/>
                <a:gd name="T2" fmla="*/ 55 w 55"/>
                <a:gd name="T3" fmla="*/ 0 h 45"/>
              </a:gdLst>
              <a:ahLst/>
              <a:cxnLst>
                <a:cxn ang="0">
                  <a:pos x="T0" y="T1"/>
                </a:cxn>
                <a:cxn ang="0">
                  <a:pos x="T2" y="T3"/>
                </a:cxn>
              </a:cxnLst>
              <a:rect l="0" t="0" r="r" b="b"/>
              <a:pathLst>
                <a:path w="55" h="45">
                  <a:moveTo>
                    <a:pt x="0" y="45"/>
                  </a:moveTo>
                  <a:lnTo>
                    <a:pt x="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5" name="Freeform 389"/>
            <p:cNvSpPr>
              <a:spLocks/>
            </p:cNvSpPr>
            <p:nvPr/>
          </p:nvSpPr>
          <p:spPr bwMode="auto">
            <a:xfrm>
              <a:off x="2407285" y="2796921"/>
              <a:ext cx="31750" cy="25397"/>
            </a:xfrm>
            <a:custGeom>
              <a:avLst/>
              <a:gdLst>
                <a:gd name="T0" fmla="*/ 0 w 50"/>
                <a:gd name="T1" fmla="*/ 40 h 40"/>
                <a:gd name="T2" fmla="*/ 50 w 50"/>
                <a:gd name="T3" fmla="*/ 0 h 40"/>
              </a:gdLst>
              <a:ahLst/>
              <a:cxnLst>
                <a:cxn ang="0">
                  <a:pos x="T0" y="T1"/>
                </a:cxn>
                <a:cxn ang="0">
                  <a:pos x="T2" y="T3"/>
                </a:cxn>
              </a:cxnLst>
              <a:rect l="0" t="0" r="r" b="b"/>
              <a:pathLst>
                <a:path w="50" h="40">
                  <a:moveTo>
                    <a:pt x="0" y="4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6" name="Freeform 388"/>
            <p:cNvSpPr>
              <a:spLocks/>
            </p:cNvSpPr>
            <p:nvPr/>
          </p:nvSpPr>
          <p:spPr bwMode="auto">
            <a:xfrm>
              <a:off x="2439035" y="2741683"/>
              <a:ext cx="57150" cy="55237"/>
            </a:xfrm>
            <a:custGeom>
              <a:avLst/>
              <a:gdLst>
                <a:gd name="T0" fmla="*/ 0 w 90"/>
                <a:gd name="T1" fmla="*/ 87 h 87"/>
                <a:gd name="T2" fmla="*/ 89 w 90"/>
                <a:gd name="T3" fmla="*/ 0 h 87"/>
              </a:gdLst>
              <a:ahLst/>
              <a:cxnLst>
                <a:cxn ang="0">
                  <a:pos x="T0" y="T1"/>
                </a:cxn>
                <a:cxn ang="0">
                  <a:pos x="T2" y="T3"/>
                </a:cxn>
              </a:cxnLst>
              <a:rect l="0" t="0" r="r" b="b"/>
              <a:pathLst>
                <a:path w="90" h="87">
                  <a:moveTo>
                    <a:pt x="0" y="87"/>
                  </a:moveTo>
                  <a:lnTo>
                    <a:pt x="89"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7" name="Freeform 387"/>
            <p:cNvSpPr>
              <a:spLocks/>
            </p:cNvSpPr>
            <p:nvPr/>
          </p:nvSpPr>
          <p:spPr bwMode="auto">
            <a:xfrm>
              <a:off x="2496185" y="2633748"/>
              <a:ext cx="101600" cy="107935"/>
            </a:xfrm>
            <a:custGeom>
              <a:avLst/>
              <a:gdLst>
                <a:gd name="T0" fmla="*/ 0 w 160"/>
                <a:gd name="T1" fmla="*/ 170 h 170"/>
                <a:gd name="T2" fmla="*/ 160 w 160"/>
                <a:gd name="T3" fmla="*/ 0 h 170"/>
              </a:gdLst>
              <a:ahLst/>
              <a:cxnLst>
                <a:cxn ang="0">
                  <a:pos x="T0" y="T1"/>
                </a:cxn>
                <a:cxn ang="0">
                  <a:pos x="T2" y="T3"/>
                </a:cxn>
              </a:cxnLst>
              <a:rect l="0" t="0" r="r" b="b"/>
              <a:pathLst>
                <a:path w="160" h="170">
                  <a:moveTo>
                    <a:pt x="0" y="170"/>
                  </a:moveTo>
                  <a:lnTo>
                    <a:pt x="1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8" name="Freeform 386"/>
            <p:cNvSpPr>
              <a:spLocks/>
            </p:cNvSpPr>
            <p:nvPr/>
          </p:nvSpPr>
          <p:spPr bwMode="auto">
            <a:xfrm>
              <a:off x="2597785" y="2582320"/>
              <a:ext cx="50800" cy="50793"/>
            </a:xfrm>
            <a:custGeom>
              <a:avLst/>
              <a:gdLst>
                <a:gd name="T0" fmla="*/ 0 w 80"/>
                <a:gd name="T1" fmla="*/ 80 h 80"/>
                <a:gd name="T2" fmla="*/ 80 w 80"/>
                <a:gd name="T3" fmla="*/ 0 h 80"/>
              </a:gdLst>
              <a:ahLst/>
              <a:cxnLst>
                <a:cxn ang="0">
                  <a:pos x="T0" y="T1"/>
                </a:cxn>
                <a:cxn ang="0">
                  <a:pos x="T2" y="T3"/>
                </a:cxn>
              </a:cxnLst>
              <a:rect l="0" t="0" r="r" b="b"/>
              <a:pathLst>
                <a:path w="80" h="80">
                  <a:moveTo>
                    <a:pt x="0" y="80"/>
                  </a:moveTo>
                  <a:lnTo>
                    <a:pt x="8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9" name="Freeform 385"/>
            <p:cNvSpPr>
              <a:spLocks/>
            </p:cNvSpPr>
            <p:nvPr/>
          </p:nvSpPr>
          <p:spPr bwMode="auto">
            <a:xfrm>
              <a:off x="2648585" y="2560098"/>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0" name="Freeform 384"/>
            <p:cNvSpPr>
              <a:spLocks/>
            </p:cNvSpPr>
            <p:nvPr/>
          </p:nvSpPr>
          <p:spPr bwMode="auto">
            <a:xfrm>
              <a:off x="2673985" y="2537876"/>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1" name="Freeform 383"/>
            <p:cNvSpPr>
              <a:spLocks/>
            </p:cNvSpPr>
            <p:nvPr/>
          </p:nvSpPr>
          <p:spPr bwMode="auto">
            <a:xfrm>
              <a:off x="2702560" y="2520099"/>
              <a:ext cx="29845" cy="16508"/>
            </a:xfrm>
            <a:custGeom>
              <a:avLst/>
              <a:gdLst>
                <a:gd name="T0" fmla="*/ 0 w 47"/>
                <a:gd name="T1" fmla="*/ 25 h 26"/>
                <a:gd name="T2" fmla="*/ 47 w 47"/>
                <a:gd name="T3" fmla="*/ 0 h 26"/>
              </a:gdLst>
              <a:ahLst/>
              <a:cxnLst>
                <a:cxn ang="0">
                  <a:pos x="T0" y="T1"/>
                </a:cxn>
                <a:cxn ang="0">
                  <a:pos x="T2" y="T3"/>
                </a:cxn>
              </a:cxnLst>
              <a:rect l="0" t="0" r="r" b="b"/>
              <a:pathLst>
                <a:path w="47" h="26">
                  <a:moveTo>
                    <a:pt x="0" y="25"/>
                  </a:moveTo>
                  <a:lnTo>
                    <a:pt x="47"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2" name="Freeform 382"/>
            <p:cNvSpPr>
              <a:spLocks/>
            </p:cNvSpPr>
            <p:nvPr/>
          </p:nvSpPr>
          <p:spPr bwMode="auto">
            <a:xfrm>
              <a:off x="2733040" y="2501051"/>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3" name="Freeform 381"/>
            <p:cNvSpPr>
              <a:spLocks/>
            </p:cNvSpPr>
            <p:nvPr/>
          </p:nvSpPr>
          <p:spPr bwMode="auto">
            <a:xfrm>
              <a:off x="2765425" y="2485179"/>
              <a:ext cx="34925" cy="15873"/>
            </a:xfrm>
            <a:custGeom>
              <a:avLst/>
              <a:gdLst>
                <a:gd name="T0" fmla="*/ 0 w 55"/>
                <a:gd name="T1" fmla="*/ 25 h 25"/>
                <a:gd name="T2" fmla="*/ 55 w 55"/>
                <a:gd name="T3" fmla="*/ 0 h 25"/>
              </a:gdLst>
              <a:ahLst/>
              <a:cxnLst>
                <a:cxn ang="0">
                  <a:pos x="T0" y="T1"/>
                </a:cxn>
                <a:cxn ang="0">
                  <a:pos x="T2" y="T3"/>
                </a:cxn>
              </a:cxnLst>
              <a:rect l="0" t="0" r="r" b="b"/>
              <a:pathLst>
                <a:path w="55" h="25">
                  <a:moveTo>
                    <a:pt x="0" y="25"/>
                  </a:moveTo>
                  <a:lnTo>
                    <a:pt x="5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4" name="Freeform 380"/>
            <p:cNvSpPr>
              <a:spLocks/>
            </p:cNvSpPr>
            <p:nvPr/>
          </p:nvSpPr>
          <p:spPr bwMode="auto">
            <a:xfrm>
              <a:off x="2800350" y="2472480"/>
              <a:ext cx="38100" cy="12698"/>
            </a:xfrm>
            <a:custGeom>
              <a:avLst/>
              <a:gdLst>
                <a:gd name="T0" fmla="*/ 0 w 60"/>
                <a:gd name="T1" fmla="*/ 20 h 20"/>
                <a:gd name="T2" fmla="*/ 60 w 60"/>
                <a:gd name="T3" fmla="*/ 0 h 20"/>
              </a:gdLst>
              <a:ahLst/>
              <a:cxnLst>
                <a:cxn ang="0">
                  <a:pos x="T0" y="T1"/>
                </a:cxn>
                <a:cxn ang="0">
                  <a:pos x="T2" y="T3"/>
                </a:cxn>
              </a:cxnLst>
              <a:rect l="0" t="0" r="r" b="b"/>
              <a:pathLst>
                <a:path w="60" h="20">
                  <a:moveTo>
                    <a:pt x="0" y="20"/>
                  </a:moveTo>
                  <a:lnTo>
                    <a:pt x="6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5" name="Freeform 379"/>
            <p:cNvSpPr>
              <a:spLocks/>
            </p:cNvSpPr>
            <p:nvPr/>
          </p:nvSpPr>
          <p:spPr bwMode="auto">
            <a:xfrm>
              <a:off x="2838450" y="2462957"/>
              <a:ext cx="44450" cy="12698"/>
            </a:xfrm>
            <a:custGeom>
              <a:avLst/>
              <a:gdLst>
                <a:gd name="T0" fmla="*/ 0 w 70"/>
                <a:gd name="T1" fmla="*/ 15 h 20"/>
                <a:gd name="T2" fmla="*/ 70 w 70"/>
                <a:gd name="T3" fmla="*/ 0 h 20"/>
              </a:gdLst>
              <a:ahLst/>
              <a:cxnLst>
                <a:cxn ang="0">
                  <a:pos x="T0" y="T1"/>
                </a:cxn>
                <a:cxn ang="0">
                  <a:pos x="T2" y="T3"/>
                </a:cxn>
              </a:cxnLst>
              <a:rect l="0" t="0" r="r" b="b"/>
              <a:pathLst>
                <a:path w="70" h="20">
                  <a:moveTo>
                    <a:pt x="0" y="15"/>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6" name="Freeform 378"/>
            <p:cNvSpPr>
              <a:spLocks/>
            </p:cNvSpPr>
            <p:nvPr/>
          </p:nvSpPr>
          <p:spPr bwMode="auto">
            <a:xfrm>
              <a:off x="2882900" y="2453433"/>
              <a:ext cx="47625" cy="12698"/>
            </a:xfrm>
            <a:custGeom>
              <a:avLst/>
              <a:gdLst>
                <a:gd name="T0" fmla="*/ 0 w 75"/>
                <a:gd name="T1" fmla="*/ 15 h 20"/>
                <a:gd name="T2" fmla="*/ 75 w 75"/>
                <a:gd name="T3" fmla="*/ 0 h 20"/>
              </a:gdLst>
              <a:ahLst/>
              <a:cxnLst>
                <a:cxn ang="0">
                  <a:pos x="T0" y="T1"/>
                </a:cxn>
                <a:cxn ang="0">
                  <a:pos x="T2" y="T3"/>
                </a:cxn>
              </a:cxnLst>
              <a:rect l="0" t="0" r="r" b="b"/>
              <a:pathLst>
                <a:path w="75" h="20">
                  <a:moveTo>
                    <a:pt x="0" y="15"/>
                  </a:moveTo>
                  <a:lnTo>
                    <a:pt x="7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7" name="Freeform 377"/>
            <p:cNvSpPr>
              <a:spLocks/>
            </p:cNvSpPr>
            <p:nvPr/>
          </p:nvSpPr>
          <p:spPr bwMode="auto">
            <a:xfrm>
              <a:off x="2930525" y="2447084"/>
              <a:ext cx="50800" cy="12698"/>
            </a:xfrm>
            <a:custGeom>
              <a:avLst/>
              <a:gdLst>
                <a:gd name="T0" fmla="*/ 0 w 80"/>
                <a:gd name="T1" fmla="*/ 10 h 20"/>
                <a:gd name="T2" fmla="*/ 80 w 80"/>
                <a:gd name="T3" fmla="*/ 0 h 20"/>
              </a:gdLst>
              <a:ahLst/>
              <a:cxnLst>
                <a:cxn ang="0">
                  <a:pos x="T0" y="T1"/>
                </a:cxn>
                <a:cxn ang="0">
                  <a:pos x="T2" y="T3"/>
                </a:cxn>
              </a:cxnLst>
              <a:rect l="0" t="0" r="r" b="b"/>
              <a:pathLst>
                <a:path w="80" h="20">
                  <a:moveTo>
                    <a:pt x="0" y="10"/>
                  </a:moveTo>
                  <a:lnTo>
                    <a:pt x="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8" name="Freeform 376"/>
            <p:cNvSpPr>
              <a:spLocks/>
            </p:cNvSpPr>
            <p:nvPr/>
          </p:nvSpPr>
          <p:spPr bwMode="auto">
            <a:xfrm>
              <a:off x="2981325" y="2447084"/>
              <a:ext cx="114300" cy="12698"/>
            </a:xfrm>
            <a:custGeom>
              <a:avLst/>
              <a:gdLst>
                <a:gd name="T0" fmla="*/ 0 w 180"/>
                <a:gd name="T1" fmla="*/ 0 h 20"/>
                <a:gd name="T2" fmla="*/ 180 w 180"/>
                <a:gd name="T3" fmla="*/ 0 h 20"/>
              </a:gdLst>
              <a:ahLst/>
              <a:cxnLst>
                <a:cxn ang="0">
                  <a:pos x="T0" y="T1"/>
                </a:cxn>
                <a:cxn ang="0">
                  <a:pos x="T2" y="T3"/>
                </a:cxn>
              </a:cxnLst>
              <a:rect l="0" t="0" r="r" b="b"/>
              <a:pathLst>
                <a:path w="180" h="20">
                  <a:moveTo>
                    <a:pt x="0" y="0"/>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9" name="Freeform 375"/>
            <p:cNvSpPr>
              <a:spLocks/>
            </p:cNvSpPr>
            <p:nvPr/>
          </p:nvSpPr>
          <p:spPr bwMode="auto">
            <a:xfrm>
              <a:off x="3035300" y="244708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0" name="Freeform 374"/>
            <p:cNvSpPr>
              <a:spLocks/>
            </p:cNvSpPr>
            <p:nvPr/>
          </p:nvSpPr>
          <p:spPr bwMode="auto">
            <a:xfrm>
              <a:off x="3095625" y="2447084"/>
              <a:ext cx="50800" cy="12698"/>
            </a:xfrm>
            <a:custGeom>
              <a:avLst/>
              <a:gdLst>
                <a:gd name="T0" fmla="*/ 0 w 80"/>
                <a:gd name="T1" fmla="*/ 0 h 20"/>
                <a:gd name="T2" fmla="*/ 80 w 80"/>
                <a:gd name="T3" fmla="*/ 5 h 20"/>
              </a:gdLst>
              <a:ahLst/>
              <a:cxnLst>
                <a:cxn ang="0">
                  <a:pos x="T0" y="T1"/>
                </a:cxn>
                <a:cxn ang="0">
                  <a:pos x="T2" y="T3"/>
                </a:cxn>
              </a:cxnLst>
              <a:rect l="0" t="0" r="r" b="b"/>
              <a:pathLst>
                <a:path w="80" h="20">
                  <a:moveTo>
                    <a:pt x="0" y="0"/>
                  </a:moveTo>
                  <a:lnTo>
                    <a:pt x="8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1" name="Freeform 373"/>
            <p:cNvSpPr>
              <a:spLocks/>
            </p:cNvSpPr>
            <p:nvPr/>
          </p:nvSpPr>
          <p:spPr bwMode="auto">
            <a:xfrm>
              <a:off x="3146425" y="2450258"/>
              <a:ext cx="47625" cy="12698"/>
            </a:xfrm>
            <a:custGeom>
              <a:avLst/>
              <a:gdLst>
                <a:gd name="T0" fmla="*/ 0 w 75"/>
                <a:gd name="T1" fmla="*/ 0 h 20"/>
                <a:gd name="T2" fmla="*/ 75 w 75"/>
                <a:gd name="T3" fmla="*/ 10 h 20"/>
              </a:gdLst>
              <a:ahLst/>
              <a:cxnLst>
                <a:cxn ang="0">
                  <a:pos x="T0" y="T1"/>
                </a:cxn>
                <a:cxn ang="0">
                  <a:pos x="T2" y="T3"/>
                </a:cxn>
              </a:cxnLst>
              <a:rect l="0" t="0" r="r" b="b"/>
              <a:pathLst>
                <a:path w="75" h="20">
                  <a:moveTo>
                    <a:pt x="0" y="0"/>
                  </a:moveTo>
                  <a:lnTo>
                    <a:pt x="7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2" name="Freeform 372"/>
            <p:cNvSpPr>
              <a:spLocks/>
            </p:cNvSpPr>
            <p:nvPr/>
          </p:nvSpPr>
          <p:spPr bwMode="auto">
            <a:xfrm>
              <a:off x="3194050" y="2456608"/>
              <a:ext cx="44450" cy="12698"/>
            </a:xfrm>
            <a:custGeom>
              <a:avLst/>
              <a:gdLst>
                <a:gd name="T0" fmla="*/ 0 w 70"/>
                <a:gd name="T1" fmla="*/ 0 h 20"/>
                <a:gd name="T2" fmla="*/ 70 w 70"/>
                <a:gd name="T3" fmla="*/ 15 h 20"/>
              </a:gdLst>
              <a:ahLst/>
              <a:cxnLst>
                <a:cxn ang="0">
                  <a:pos x="T0" y="T1"/>
                </a:cxn>
                <a:cxn ang="0">
                  <a:pos x="T2" y="T3"/>
                </a:cxn>
              </a:cxnLst>
              <a:rect l="0" t="0" r="r" b="b"/>
              <a:pathLst>
                <a:path w="70" h="20">
                  <a:moveTo>
                    <a:pt x="0" y="0"/>
                  </a:moveTo>
                  <a:lnTo>
                    <a:pt x="7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3" name="Freeform 371"/>
            <p:cNvSpPr>
              <a:spLocks/>
            </p:cNvSpPr>
            <p:nvPr/>
          </p:nvSpPr>
          <p:spPr bwMode="auto">
            <a:xfrm>
              <a:off x="3238500" y="2466131"/>
              <a:ext cx="38100" cy="12698"/>
            </a:xfrm>
            <a:custGeom>
              <a:avLst/>
              <a:gdLst>
                <a:gd name="T0" fmla="*/ 0 w 60"/>
                <a:gd name="T1" fmla="*/ 0 h 20"/>
                <a:gd name="T2" fmla="*/ 60 w 60"/>
                <a:gd name="T3" fmla="*/ 15 h 20"/>
              </a:gdLst>
              <a:ahLst/>
              <a:cxnLst>
                <a:cxn ang="0">
                  <a:pos x="T0" y="T1"/>
                </a:cxn>
                <a:cxn ang="0">
                  <a:pos x="T2" y="T3"/>
                </a:cxn>
              </a:cxnLst>
              <a:rect l="0" t="0" r="r" b="b"/>
              <a:pathLst>
                <a:path w="60" h="20">
                  <a:moveTo>
                    <a:pt x="0" y="0"/>
                  </a:moveTo>
                  <a:lnTo>
                    <a:pt x="6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4" name="Freeform 370"/>
            <p:cNvSpPr>
              <a:spLocks/>
            </p:cNvSpPr>
            <p:nvPr/>
          </p:nvSpPr>
          <p:spPr bwMode="auto">
            <a:xfrm>
              <a:off x="3276600" y="2475655"/>
              <a:ext cx="33655" cy="15873"/>
            </a:xfrm>
            <a:custGeom>
              <a:avLst/>
              <a:gdLst>
                <a:gd name="T0" fmla="*/ 0 w 53"/>
                <a:gd name="T1" fmla="*/ 0 h 25"/>
                <a:gd name="T2" fmla="*/ 52 w 53"/>
                <a:gd name="T3" fmla="*/ 25 h 25"/>
              </a:gdLst>
              <a:ahLst/>
              <a:cxnLst>
                <a:cxn ang="0">
                  <a:pos x="T0" y="T1"/>
                </a:cxn>
                <a:cxn ang="0">
                  <a:pos x="T2" y="T3"/>
                </a:cxn>
              </a:cxnLst>
              <a:rect l="0" t="0" r="r" b="b"/>
              <a:pathLst>
                <a:path w="53" h="25">
                  <a:moveTo>
                    <a:pt x="0" y="0"/>
                  </a:moveTo>
                  <a:lnTo>
                    <a:pt x="52" y="25"/>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5" name="Freeform 369"/>
            <p:cNvSpPr>
              <a:spLocks/>
            </p:cNvSpPr>
            <p:nvPr/>
          </p:nvSpPr>
          <p:spPr bwMode="auto">
            <a:xfrm>
              <a:off x="3310890" y="2491528"/>
              <a:ext cx="31750" cy="15873"/>
            </a:xfrm>
            <a:custGeom>
              <a:avLst/>
              <a:gdLst>
                <a:gd name="T0" fmla="*/ 0 w 50"/>
                <a:gd name="T1" fmla="*/ 0 h 25"/>
                <a:gd name="T2" fmla="*/ 50 w 50"/>
                <a:gd name="T3" fmla="*/ 25 h 25"/>
              </a:gdLst>
              <a:ahLst/>
              <a:cxnLst>
                <a:cxn ang="0">
                  <a:pos x="T0" y="T1"/>
                </a:cxn>
                <a:cxn ang="0">
                  <a:pos x="T2" y="T3"/>
                </a:cxn>
              </a:cxnLst>
              <a:rect l="0" t="0" r="r" b="b"/>
              <a:pathLst>
                <a:path w="50" h="25">
                  <a:moveTo>
                    <a:pt x="0" y="0"/>
                  </a:moveTo>
                  <a:lnTo>
                    <a:pt x="5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6" name="Freeform 368"/>
            <p:cNvSpPr>
              <a:spLocks/>
            </p:cNvSpPr>
            <p:nvPr/>
          </p:nvSpPr>
          <p:spPr bwMode="auto">
            <a:xfrm>
              <a:off x="3342640" y="2507401"/>
              <a:ext cx="28575" cy="19047"/>
            </a:xfrm>
            <a:custGeom>
              <a:avLst/>
              <a:gdLst>
                <a:gd name="T0" fmla="*/ 0 w 45"/>
                <a:gd name="T1" fmla="*/ 0 h 30"/>
                <a:gd name="T2" fmla="*/ 45 w 45"/>
                <a:gd name="T3" fmla="*/ 30 h 30"/>
              </a:gdLst>
              <a:ahLst/>
              <a:cxnLst>
                <a:cxn ang="0">
                  <a:pos x="T0" y="T1"/>
                </a:cxn>
                <a:cxn ang="0">
                  <a:pos x="T2" y="T3"/>
                </a:cxn>
              </a:cxnLst>
              <a:rect l="0" t="0" r="r" b="b"/>
              <a:pathLst>
                <a:path w="45" h="30">
                  <a:moveTo>
                    <a:pt x="0" y="0"/>
                  </a:moveTo>
                  <a:lnTo>
                    <a:pt x="45"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7" name="Freeform 367"/>
            <p:cNvSpPr>
              <a:spLocks/>
            </p:cNvSpPr>
            <p:nvPr/>
          </p:nvSpPr>
          <p:spPr bwMode="auto">
            <a:xfrm>
              <a:off x="3371215" y="2526448"/>
              <a:ext cx="28575" cy="19682"/>
            </a:xfrm>
            <a:custGeom>
              <a:avLst/>
              <a:gdLst>
                <a:gd name="T0" fmla="*/ 0 w 45"/>
                <a:gd name="T1" fmla="*/ 0 h 31"/>
                <a:gd name="T2" fmla="*/ 45 w 45"/>
                <a:gd name="T3" fmla="*/ 30 h 31"/>
              </a:gdLst>
              <a:ahLst/>
              <a:cxnLst>
                <a:cxn ang="0">
                  <a:pos x="T0" y="T1"/>
                </a:cxn>
                <a:cxn ang="0">
                  <a:pos x="T2" y="T3"/>
                </a:cxn>
              </a:cxnLst>
              <a:rect l="0" t="0" r="r" b="b"/>
              <a:pathLst>
                <a:path w="45" h="31">
                  <a:moveTo>
                    <a:pt x="0" y="0"/>
                  </a:moveTo>
                  <a:lnTo>
                    <a:pt x="45" y="3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8" name="Freeform 366"/>
            <p:cNvSpPr>
              <a:spLocks/>
            </p:cNvSpPr>
            <p:nvPr/>
          </p:nvSpPr>
          <p:spPr bwMode="auto">
            <a:xfrm>
              <a:off x="3399790" y="2547400"/>
              <a:ext cx="25400" cy="22222"/>
            </a:xfrm>
            <a:custGeom>
              <a:avLst/>
              <a:gdLst>
                <a:gd name="T0" fmla="*/ 0 w 40"/>
                <a:gd name="T1" fmla="*/ 0 h 35"/>
                <a:gd name="T2" fmla="*/ 40 w 40"/>
                <a:gd name="T3" fmla="*/ 35 h 35"/>
              </a:gdLst>
              <a:ahLst/>
              <a:cxnLst>
                <a:cxn ang="0">
                  <a:pos x="T0" y="T1"/>
                </a:cxn>
                <a:cxn ang="0">
                  <a:pos x="T2" y="T3"/>
                </a:cxn>
              </a:cxnLst>
              <a:rect l="0" t="0" r="r" b="b"/>
              <a:pathLst>
                <a:path w="40" h="35">
                  <a:moveTo>
                    <a:pt x="0" y="0"/>
                  </a:moveTo>
                  <a:lnTo>
                    <a:pt x="4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9" name="Freeform 365"/>
            <p:cNvSpPr>
              <a:spLocks/>
            </p:cNvSpPr>
            <p:nvPr/>
          </p:nvSpPr>
          <p:spPr bwMode="auto">
            <a:xfrm>
              <a:off x="3425190" y="2569622"/>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0" name="Freeform 364"/>
            <p:cNvSpPr>
              <a:spLocks/>
            </p:cNvSpPr>
            <p:nvPr/>
          </p:nvSpPr>
          <p:spPr bwMode="auto">
            <a:xfrm>
              <a:off x="3469640" y="2617241"/>
              <a:ext cx="95250" cy="111110"/>
            </a:xfrm>
            <a:custGeom>
              <a:avLst/>
              <a:gdLst>
                <a:gd name="T0" fmla="*/ 0 w 150"/>
                <a:gd name="T1" fmla="*/ 0 h 175"/>
                <a:gd name="T2" fmla="*/ 150 w 150"/>
                <a:gd name="T3" fmla="*/ 175 h 175"/>
              </a:gdLst>
              <a:ahLst/>
              <a:cxnLst>
                <a:cxn ang="0">
                  <a:pos x="T0" y="T1"/>
                </a:cxn>
                <a:cxn ang="0">
                  <a:pos x="T2" y="T3"/>
                </a:cxn>
              </a:cxnLst>
              <a:rect l="0" t="0" r="r" b="b"/>
              <a:pathLst>
                <a:path w="150" h="175">
                  <a:moveTo>
                    <a:pt x="0" y="0"/>
                  </a:moveTo>
                  <a:lnTo>
                    <a:pt x="150" y="1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1" name="Freeform 363"/>
            <p:cNvSpPr>
              <a:spLocks/>
            </p:cNvSpPr>
            <p:nvPr/>
          </p:nvSpPr>
          <p:spPr bwMode="auto">
            <a:xfrm>
              <a:off x="3564890" y="2728985"/>
              <a:ext cx="53975" cy="55237"/>
            </a:xfrm>
            <a:custGeom>
              <a:avLst/>
              <a:gdLst>
                <a:gd name="T0" fmla="*/ 0 w 85"/>
                <a:gd name="T1" fmla="*/ 0 h 87"/>
                <a:gd name="T2" fmla="*/ 85 w 85"/>
                <a:gd name="T3" fmla="*/ 87 h 87"/>
              </a:gdLst>
              <a:ahLst/>
              <a:cxnLst>
                <a:cxn ang="0">
                  <a:pos x="T0" y="T1"/>
                </a:cxn>
                <a:cxn ang="0">
                  <a:pos x="T2" y="T3"/>
                </a:cxn>
              </a:cxnLst>
              <a:rect l="0" t="0" r="r" b="b"/>
              <a:pathLst>
                <a:path w="85" h="87">
                  <a:moveTo>
                    <a:pt x="0" y="0"/>
                  </a:moveTo>
                  <a:lnTo>
                    <a:pt x="85" y="87"/>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2" name="Freeform 362"/>
            <p:cNvSpPr>
              <a:spLocks/>
            </p:cNvSpPr>
            <p:nvPr/>
          </p:nvSpPr>
          <p:spPr bwMode="auto">
            <a:xfrm>
              <a:off x="3618865" y="2784223"/>
              <a:ext cx="28575" cy="31746"/>
            </a:xfrm>
            <a:custGeom>
              <a:avLst/>
              <a:gdLst>
                <a:gd name="T0" fmla="*/ 0 w 45"/>
                <a:gd name="T1" fmla="*/ 0 h 50"/>
                <a:gd name="T2" fmla="*/ 45 w 45"/>
                <a:gd name="T3" fmla="*/ 50 h 50"/>
              </a:gdLst>
              <a:ahLst/>
              <a:cxnLst>
                <a:cxn ang="0">
                  <a:pos x="T0" y="T1"/>
                </a:cxn>
                <a:cxn ang="0">
                  <a:pos x="T2" y="T3"/>
                </a:cxn>
              </a:cxnLst>
              <a:rect l="0" t="0" r="r" b="b"/>
              <a:pathLst>
                <a:path w="45" h="50">
                  <a:moveTo>
                    <a:pt x="0" y="0"/>
                  </a:moveTo>
                  <a:lnTo>
                    <a:pt x="45"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3" name="Freeform 361"/>
            <p:cNvSpPr>
              <a:spLocks/>
            </p:cNvSpPr>
            <p:nvPr/>
          </p:nvSpPr>
          <p:spPr bwMode="auto">
            <a:xfrm>
              <a:off x="3647440" y="2815968"/>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4" name="Freeform 360"/>
            <p:cNvSpPr>
              <a:spLocks/>
            </p:cNvSpPr>
            <p:nvPr/>
          </p:nvSpPr>
          <p:spPr bwMode="auto">
            <a:xfrm>
              <a:off x="3682365" y="2844539"/>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5" name="Freeform 359"/>
            <p:cNvSpPr>
              <a:spLocks/>
            </p:cNvSpPr>
            <p:nvPr/>
          </p:nvSpPr>
          <p:spPr bwMode="auto">
            <a:xfrm>
              <a:off x="3717290" y="2873110"/>
              <a:ext cx="41275" cy="28571"/>
            </a:xfrm>
            <a:custGeom>
              <a:avLst/>
              <a:gdLst>
                <a:gd name="T0" fmla="*/ 0 w 65"/>
                <a:gd name="T1" fmla="*/ 0 h 45"/>
                <a:gd name="T2" fmla="*/ 65 w 65"/>
                <a:gd name="T3" fmla="*/ 45 h 45"/>
              </a:gdLst>
              <a:ahLst/>
              <a:cxnLst>
                <a:cxn ang="0">
                  <a:pos x="T0" y="T1"/>
                </a:cxn>
                <a:cxn ang="0">
                  <a:pos x="T2" y="T3"/>
                </a:cxn>
              </a:cxnLst>
              <a:rect l="0" t="0" r="r" b="b"/>
              <a:pathLst>
                <a:path w="65" h="45">
                  <a:moveTo>
                    <a:pt x="0" y="0"/>
                  </a:moveTo>
                  <a:lnTo>
                    <a:pt x="6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6" name="Freeform 358"/>
            <p:cNvSpPr>
              <a:spLocks/>
            </p:cNvSpPr>
            <p:nvPr/>
          </p:nvSpPr>
          <p:spPr bwMode="auto">
            <a:xfrm>
              <a:off x="3758565" y="2901682"/>
              <a:ext cx="44450" cy="25397"/>
            </a:xfrm>
            <a:custGeom>
              <a:avLst/>
              <a:gdLst>
                <a:gd name="T0" fmla="*/ 0 w 70"/>
                <a:gd name="T1" fmla="*/ 0 h 40"/>
                <a:gd name="T2" fmla="*/ 70 w 70"/>
                <a:gd name="T3" fmla="*/ 40 h 40"/>
              </a:gdLst>
              <a:ahLst/>
              <a:cxnLst>
                <a:cxn ang="0">
                  <a:pos x="T0" y="T1"/>
                </a:cxn>
                <a:cxn ang="0">
                  <a:pos x="T2" y="T3"/>
                </a:cxn>
              </a:cxnLst>
              <a:rect l="0" t="0" r="r" b="b"/>
              <a:pathLst>
                <a:path w="70" h="40">
                  <a:moveTo>
                    <a:pt x="0" y="0"/>
                  </a:moveTo>
                  <a:lnTo>
                    <a:pt x="7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7" name="Freeform 357"/>
            <p:cNvSpPr>
              <a:spLocks/>
            </p:cNvSpPr>
            <p:nvPr/>
          </p:nvSpPr>
          <p:spPr bwMode="auto">
            <a:xfrm>
              <a:off x="3803015" y="2927078"/>
              <a:ext cx="50800" cy="28571"/>
            </a:xfrm>
            <a:custGeom>
              <a:avLst/>
              <a:gdLst>
                <a:gd name="T0" fmla="*/ 0 w 80"/>
                <a:gd name="T1" fmla="*/ 0 h 45"/>
                <a:gd name="T2" fmla="*/ 80 w 80"/>
                <a:gd name="T3" fmla="*/ 45 h 45"/>
              </a:gdLst>
              <a:ahLst/>
              <a:cxnLst>
                <a:cxn ang="0">
                  <a:pos x="T0" y="T1"/>
                </a:cxn>
                <a:cxn ang="0">
                  <a:pos x="T2" y="T3"/>
                </a:cxn>
              </a:cxnLst>
              <a:rect l="0" t="0" r="r" b="b"/>
              <a:pathLst>
                <a:path w="80" h="45">
                  <a:moveTo>
                    <a:pt x="0" y="0"/>
                  </a:moveTo>
                  <a:lnTo>
                    <a:pt x="8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8" name="Freeform 356"/>
            <p:cNvSpPr>
              <a:spLocks/>
            </p:cNvSpPr>
            <p:nvPr/>
          </p:nvSpPr>
          <p:spPr bwMode="auto">
            <a:xfrm>
              <a:off x="3853815" y="2955649"/>
              <a:ext cx="52070" cy="22222"/>
            </a:xfrm>
            <a:custGeom>
              <a:avLst/>
              <a:gdLst>
                <a:gd name="T0" fmla="*/ 0 w 82"/>
                <a:gd name="T1" fmla="*/ 0 h 35"/>
                <a:gd name="T2" fmla="*/ 81 w 82"/>
                <a:gd name="T3" fmla="*/ 35 h 35"/>
              </a:gdLst>
              <a:ahLst/>
              <a:cxnLst>
                <a:cxn ang="0">
                  <a:pos x="T0" y="T1"/>
                </a:cxn>
                <a:cxn ang="0">
                  <a:pos x="T2" y="T3"/>
                </a:cxn>
              </a:cxnLst>
              <a:rect l="0" t="0" r="r" b="b"/>
              <a:pathLst>
                <a:path w="82" h="35">
                  <a:moveTo>
                    <a:pt x="0" y="0"/>
                  </a:moveTo>
                  <a:lnTo>
                    <a:pt x="81"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9" name="Freeform 355"/>
            <p:cNvSpPr>
              <a:spLocks/>
            </p:cNvSpPr>
            <p:nvPr/>
          </p:nvSpPr>
          <p:spPr bwMode="auto">
            <a:xfrm>
              <a:off x="3907155" y="2977871"/>
              <a:ext cx="60325" cy="23492"/>
            </a:xfrm>
            <a:custGeom>
              <a:avLst/>
              <a:gdLst>
                <a:gd name="T0" fmla="*/ 0 w 95"/>
                <a:gd name="T1" fmla="*/ 0 h 37"/>
                <a:gd name="T2" fmla="*/ 95 w 95"/>
                <a:gd name="T3" fmla="*/ 37 h 37"/>
              </a:gdLst>
              <a:ahLst/>
              <a:cxnLst>
                <a:cxn ang="0">
                  <a:pos x="T0" y="T1"/>
                </a:cxn>
                <a:cxn ang="0">
                  <a:pos x="T2" y="T3"/>
                </a:cxn>
              </a:cxnLst>
              <a:rect l="0" t="0" r="r" b="b"/>
              <a:pathLst>
                <a:path w="95" h="37">
                  <a:moveTo>
                    <a:pt x="0" y="0"/>
                  </a:moveTo>
                  <a:lnTo>
                    <a:pt x="95" y="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0" name="Freeform 354"/>
            <p:cNvSpPr>
              <a:spLocks/>
            </p:cNvSpPr>
            <p:nvPr/>
          </p:nvSpPr>
          <p:spPr bwMode="auto">
            <a:xfrm>
              <a:off x="3967480" y="3003268"/>
              <a:ext cx="66675" cy="22222"/>
            </a:xfrm>
            <a:custGeom>
              <a:avLst/>
              <a:gdLst>
                <a:gd name="T0" fmla="*/ 0 w 105"/>
                <a:gd name="T1" fmla="*/ 0 h 35"/>
                <a:gd name="T2" fmla="*/ 105 w 105"/>
                <a:gd name="T3" fmla="*/ 35 h 35"/>
              </a:gdLst>
              <a:ahLst/>
              <a:cxnLst>
                <a:cxn ang="0">
                  <a:pos x="T0" y="T1"/>
                </a:cxn>
                <a:cxn ang="0">
                  <a:pos x="T2" y="T3"/>
                </a:cxn>
              </a:cxnLst>
              <a:rect l="0" t="0" r="r" b="b"/>
              <a:pathLst>
                <a:path w="105" h="35">
                  <a:moveTo>
                    <a:pt x="0" y="0"/>
                  </a:moveTo>
                  <a:lnTo>
                    <a:pt x="105"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1" name="Freeform 353"/>
            <p:cNvSpPr>
              <a:spLocks/>
            </p:cNvSpPr>
            <p:nvPr/>
          </p:nvSpPr>
          <p:spPr bwMode="auto">
            <a:xfrm>
              <a:off x="4034155" y="3025490"/>
              <a:ext cx="73025" cy="19047"/>
            </a:xfrm>
            <a:custGeom>
              <a:avLst/>
              <a:gdLst>
                <a:gd name="T0" fmla="*/ 0 w 115"/>
                <a:gd name="T1" fmla="*/ 0 h 30"/>
                <a:gd name="T2" fmla="*/ 115 w 115"/>
                <a:gd name="T3" fmla="*/ 30 h 30"/>
              </a:gdLst>
              <a:ahLst/>
              <a:cxnLst>
                <a:cxn ang="0">
                  <a:pos x="T0" y="T1"/>
                </a:cxn>
                <a:cxn ang="0">
                  <a:pos x="T2" y="T3"/>
                </a:cxn>
              </a:cxnLst>
              <a:rect l="0" t="0" r="r" b="b"/>
              <a:pathLst>
                <a:path w="115" h="30">
                  <a:moveTo>
                    <a:pt x="0" y="0"/>
                  </a:moveTo>
                  <a:lnTo>
                    <a:pt x="11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2" name="Freeform 352"/>
            <p:cNvSpPr>
              <a:spLocks/>
            </p:cNvSpPr>
            <p:nvPr/>
          </p:nvSpPr>
          <p:spPr bwMode="auto">
            <a:xfrm>
              <a:off x="4107180" y="3045172"/>
              <a:ext cx="79375" cy="19047"/>
            </a:xfrm>
            <a:custGeom>
              <a:avLst/>
              <a:gdLst>
                <a:gd name="T0" fmla="*/ 0 w 125"/>
                <a:gd name="T1" fmla="*/ 0 h 30"/>
                <a:gd name="T2" fmla="*/ 125 w 125"/>
                <a:gd name="T3" fmla="*/ 30 h 30"/>
              </a:gdLst>
              <a:ahLst/>
              <a:cxnLst>
                <a:cxn ang="0">
                  <a:pos x="T0" y="T1"/>
                </a:cxn>
                <a:cxn ang="0">
                  <a:pos x="T2" y="T3"/>
                </a:cxn>
              </a:cxnLst>
              <a:rect l="0" t="0" r="r" b="b"/>
              <a:pathLst>
                <a:path w="125" h="30">
                  <a:moveTo>
                    <a:pt x="0" y="0"/>
                  </a:moveTo>
                  <a:lnTo>
                    <a:pt x="12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3" name="Freeform 351"/>
            <p:cNvSpPr>
              <a:spLocks/>
            </p:cNvSpPr>
            <p:nvPr/>
          </p:nvSpPr>
          <p:spPr bwMode="auto">
            <a:xfrm>
              <a:off x="4186555" y="3064219"/>
              <a:ext cx="88900" cy="15873"/>
            </a:xfrm>
            <a:custGeom>
              <a:avLst/>
              <a:gdLst>
                <a:gd name="T0" fmla="*/ 0 w 140"/>
                <a:gd name="T1" fmla="*/ 0 h 25"/>
                <a:gd name="T2" fmla="*/ 140 w 140"/>
                <a:gd name="T3" fmla="*/ 25 h 25"/>
              </a:gdLst>
              <a:ahLst/>
              <a:cxnLst>
                <a:cxn ang="0">
                  <a:pos x="T0" y="T1"/>
                </a:cxn>
                <a:cxn ang="0">
                  <a:pos x="T2" y="T3"/>
                </a:cxn>
              </a:cxnLst>
              <a:rect l="0" t="0" r="r" b="b"/>
              <a:pathLst>
                <a:path w="140" h="25">
                  <a:moveTo>
                    <a:pt x="0" y="0"/>
                  </a:moveTo>
                  <a:lnTo>
                    <a:pt x="14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4" name="Freeform 350"/>
            <p:cNvSpPr>
              <a:spLocks/>
            </p:cNvSpPr>
            <p:nvPr/>
          </p:nvSpPr>
          <p:spPr bwMode="auto">
            <a:xfrm>
              <a:off x="4275455" y="3080092"/>
              <a:ext cx="95250" cy="15873"/>
            </a:xfrm>
            <a:custGeom>
              <a:avLst/>
              <a:gdLst>
                <a:gd name="T0" fmla="*/ 0 w 150"/>
                <a:gd name="T1" fmla="*/ 0 h 25"/>
                <a:gd name="T2" fmla="*/ 150 w 150"/>
                <a:gd name="T3" fmla="*/ 25 h 25"/>
              </a:gdLst>
              <a:ahLst/>
              <a:cxnLst>
                <a:cxn ang="0">
                  <a:pos x="T0" y="T1"/>
                </a:cxn>
                <a:cxn ang="0">
                  <a:pos x="T2" y="T3"/>
                </a:cxn>
              </a:cxnLst>
              <a:rect l="0" t="0" r="r" b="b"/>
              <a:pathLst>
                <a:path w="150" h="25">
                  <a:moveTo>
                    <a:pt x="0" y="0"/>
                  </a:moveTo>
                  <a:lnTo>
                    <a:pt x="15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5" name="Freeform 349"/>
            <p:cNvSpPr>
              <a:spLocks/>
            </p:cNvSpPr>
            <p:nvPr/>
          </p:nvSpPr>
          <p:spPr bwMode="auto">
            <a:xfrm>
              <a:off x="4370705" y="3095965"/>
              <a:ext cx="104775" cy="12698"/>
            </a:xfrm>
            <a:custGeom>
              <a:avLst/>
              <a:gdLst>
                <a:gd name="T0" fmla="*/ 0 w 165"/>
                <a:gd name="T1" fmla="*/ 0 h 20"/>
                <a:gd name="T2" fmla="*/ 165 w 165"/>
                <a:gd name="T3" fmla="*/ 15 h 20"/>
              </a:gdLst>
              <a:ahLst/>
              <a:cxnLst>
                <a:cxn ang="0">
                  <a:pos x="T0" y="T1"/>
                </a:cxn>
                <a:cxn ang="0">
                  <a:pos x="T2" y="T3"/>
                </a:cxn>
              </a:cxnLst>
              <a:rect l="0" t="0" r="r" b="b"/>
              <a:pathLst>
                <a:path w="165" h="20">
                  <a:moveTo>
                    <a:pt x="0" y="0"/>
                  </a:moveTo>
                  <a:lnTo>
                    <a:pt x="165"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6" name="Freeform 348"/>
            <p:cNvSpPr>
              <a:spLocks/>
            </p:cNvSpPr>
            <p:nvPr/>
          </p:nvSpPr>
          <p:spPr bwMode="auto">
            <a:xfrm>
              <a:off x="4475480" y="3105489"/>
              <a:ext cx="168910" cy="673008"/>
            </a:xfrm>
            <a:custGeom>
              <a:avLst/>
              <a:gdLst>
                <a:gd name="T0" fmla="*/ 0 w 266"/>
                <a:gd name="T1" fmla="*/ 0 h 1060"/>
                <a:gd name="T2" fmla="*/ 266 w 266"/>
                <a:gd name="T3" fmla="*/ 1060 h 1060"/>
              </a:gdLst>
              <a:ahLst/>
              <a:cxnLst>
                <a:cxn ang="0">
                  <a:pos x="T0" y="T1"/>
                </a:cxn>
                <a:cxn ang="0">
                  <a:pos x="T2" y="T3"/>
                </a:cxn>
              </a:cxnLst>
              <a:rect l="0" t="0" r="r" b="b"/>
              <a:pathLst>
                <a:path w="266" h="1060">
                  <a:moveTo>
                    <a:pt x="0" y="0"/>
                  </a:moveTo>
                  <a:lnTo>
                    <a:pt x="266" y="10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7" name="Freeform 347"/>
            <p:cNvSpPr>
              <a:spLocks/>
            </p:cNvSpPr>
            <p:nvPr/>
          </p:nvSpPr>
          <p:spPr bwMode="auto">
            <a:xfrm>
              <a:off x="4566920" y="3779766"/>
              <a:ext cx="79375" cy="88888"/>
            </a:xfrm>
            <a:custGeom>
              <a:avLst/>
              <a:gdLst>
                <a:gd name="T0" fmla="*/ 125 w 125"/>
                <a:gd name="T1" fmla="*/ 0 h 140"/>
                <a:gd name="T2" fmla="*/ 0 w 125"/>
                <a:gd name="T3" fmla="*/ 140 h 140"/>
              </a:gdLst>
              <a:ahLst/>
              <a:cxnLst>
                <a:cxn ang="0">
                  <a:pos x="T0" y="T1"/>
                </a:cxn>
                <a:cxn ang="0">
                  <a:pos x="T2" y="T3"/>
                </a:cxn>
              </a:cxnLst>
              <a:rect l="0" t="0" r="r" b="b"/>
              <a:pathLst>
                <a:path w="125" h="140">
                  <a:moveTo>
                    <a:pt x="125" y="0"/>
                  </a:moveTo>
                  <a:lnTo>
                    <a:pt x="0" y="1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8" name="Freeform 346"/>
            <p:cNvSpPr>
              <a:spLocks/>
            </p:cNvSpPr>
            <p:nvPr/>
          </p:nvSpPr>
          <p:spPr bwMode="auto">
            <a:xfrm>
              <a:off x="4566920" y="3868019"/>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9" name="Freeform 345"/>
            <p:cNvSpPr>
              <a:spLocks/>
            </p:cNvSpPr>
            <p:nvPr/>
          </p:nvSpPr>
          <p:spPr bwMode="auto">
            <a:xfrm>
              <a:off x="4503420" y="3845797"/>
              <a:ext cx="63500" cy="22222"/>
            </a:xfrm>
            <a:custGeom>
              <a:avLst/>
              <a:gdLst>
                <a:gd name="T0" fmla="*/ 100 w 100"/>
                <a:gd name="T1" fmla="*/ 35 h 35"/>
                <a:gd name="T2" fmla="*/ 0 w 100"/>
                <a:gd name="T3" fmla="*/ 0 h 35"/>
              </a:gdLst>
              <a:ahLst/>
              <a:cxnLst>
                <a:cxn ang="0">
                  <a:pos x="T0" y="T1"/>
                </a:cxn>
                <a:cxn ang="0">
                  <a:pos x="T2" y="T3"/>
                </a:cxn>
              </a:cxnLst>
              <a:rect l="0" t="0" r="r" b="b"/>
              <a:pathLst>
                <a:path w="100" h="35">
                  <a:moveTo>
                    <a:pt x="100" y="3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0" name="Freeform 344"/>
            <p:cNvSpPr>
              <a:spLocks/>
            </p:cNvSpPr>
            <p:nvPr/>
          </p:nvSpPr>
          <p:spPr bwMode="auto">
            <a:xfrm>
              <a:off x="4434205" y="3821036"/>
              <a:ext cx="67310" cy="25397"/>
            </a:xfrm>
            <a:custGeom>
              <a:avLst/>
              <a:gdLst>
                <a:gd name="T0" fmla="*/ 106 w 106"/>
                <a:gd name="T1" fmla="*/ 40 h 40"/>
                <a:gd name="T2" fmla="*/ 0 w 106"/>
                <a:gd name="T3" fmla="*/ 0 h 40"/>
              </a:gdLst>
              <a:ahLst/>
              <a:cxnLst>
                <a:cxn ang="0">
                  <a:pos x="T0" y="T1"/>
                </a:cxn>
                <a:cxn ang="0">
                  <a:pos x="T2" y="T3"/>
                </a:cxn>
              </a:cxnLst>
              <a:rect l="0" t="0" r="r" b="b"/>
              <a:pathLst>
                <a:path w="106" h="40">
                  <a:moveTo>
                    <a:pt x="106" y="40"/>
                  </a:moveTo>
                  <a:lnTo>
                    <a:pt x="0"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1" name="Freeform 343"/>
            <p:cNvSpPr>
              <a:spLocks/>
            </p:cNvSpPr>
            <p:nvPr/>
          </p:nvSpPr>
          <p:spPr bwMode="auto">
            <a:xfrm>
              <a:off x="4358005" y="3801988"/>
              <a:ext cx="76200" cy="19047"/>
            </a:xfrm>
            <a:custGeom>
              <a:avLst/>
              <a:gdLst>
                <a:gd name="T0" fmla="*/ 120 w 120"/>
                <a:gd name="T1" fmla="*/ 30 h 30"/>
                <a:gd name="T2" fmla="*/ 0 w 120"/>
                <a:gd name="T3" fmla="*/ 0 h 30"/>
              </a:gdLst>
              <a:ahLst/>
              <a:cxnLst>
                <a:cxn ang="0">
                  <a:pos x="T0" y="T1"/>
                </a:cxn>
                <a:cxn ang="0">
                  <a:pos x="T2" y="T3"/>
                </a:cxn>
              </a:cxnLst>
              <a:rect l="0" t="0" r="r" b="b"/>
              <a:pathLst>
                <a:path w="120" h="30">
                  <a:moveTo>
                    <a:pt x="12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2" name="Freeform 342"/>
            <p:cNvSpPr>
              <a:spLocks/>
            </p:cNvSpPr>
            <p:nvPr/>
          </p:nvSpPr>
          <p:spPr bwMode="auto">
            <a:xfrm>
              <a:off x="4275455" y="3782941"/>
              <a:ext cx="82550" cy="19047"/>
            </a:xfrm>
            <a:custGeom>
              <a:avLst/>
              <a:gdLst>
                <a:gd name="T0" fmla="*/ 130 w 130"/>
                <a:gd name="T1" fmla="*/ 30 h 30"/>
                <a:gd name="T2" fmla="*/ 0 w 130"/>
                <a:gd name="T3" fmla="*/ 0 h 30"/>
              </a:gdLst>
              <a:ahLst/>
              <a:cxnLst>
                <a:cxn ang="0">
                  <a:pos x="T0" y="T1"/>
                </a:cxn>
                <a:cxn ang="0">
                  <a:pos x="T2" y="T3"/>
                </a:cxn>
              </a:cxnLst>
              <a:rect l="0" t="0" r="r" b="b"/>
              <a:pathLst>
                <a:path w="130" h="30">
                  <a:moveTo>
                    <a:pt x="13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3" name="Freeform 341"/>
            <p:cNvSpPr>
              <a:spLocks/>
            </p:cNvSpPr>
            <p:nvPr/>
          </p:nvSpPr>
          <p:spPr bwMode="auto">
            <a:xfrm>
              <a:off x="4189730" y="3763894"/>
              <a:ext cx="85725" cy="19047"/>
            </a:xfrm>
            <a:custGeom>
              <a:avLst/>
              <a:gdLst>
                <a:gd name="T0" fmla="*/ 135 w 135"/>
                <a:gd name="T1" fmla="*/ 30 h 30"/>
                <a:gd name="T2" fmla="*/ 0 w 135"/>
                <a:gd name="T3" fmla="*/ 0 h 30"/>
              </a:gdLst>
              <a:ahLst/>
              <a:cxnLst>
                <a:cxn ang="0">
                  <a:pos x="T0" y="T1"/>
                </a:cxn>
                <a:cxn ang="0">
                  <a:pos x="T2" y="T3"/>
                </a:cxn>
              </a:cxnLst>
              <a:rect l="0" t="0" r="r" b="b"/>
              <a:pathLst>
                <a:path w="135" h="30">
                  <a:moveTo>
                    <a:pt x="13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4" name="Freeform 340"/>
            <p:cNvSpPr>
              <a:spLocks/>
            </p:cNvSpPr>
            <p:nvPr/>
          </p:nvSpPr>
          <p:spPr bwMode="auto">
            <a:xfrm>
              <a:off x="4097655" y="3748021"/>
              <a:ext cx="92075" cy="15873"/>
            </a:xfrm>
            <a:custGeom>
              <a:avLst/>
              <a:gdLst>
                <a:gd name="T0" fmla="*/ 145 w 145"/>
                <a:gd name="T1" fmla="*/ 25 h 25"/>
                <a:gd name="T2" fmla="*/ 0 w 145"/>
                <a:gd name="T3" fmla="*/ 0 h 25"/>
              </a:gdLst>
              <a:ahLst/>
              <a:cxnLst>
                <a:cxn ang="0">
                  <a:pos x="T0" y="T1"/>
                </a:cxn>
                <a:cxn ang="0">
                  <a:pos x="T2" y="T3"/>
                </a:cxn>
              </a:cxnLst>
              <a:rect l="0" t="0" r="r" b="b"/>
              <a:pathLst>
                <a:path w="145" h="25">
                  <a:moveTo>
                    <a:pt x="14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5" name="Freeform 339"/>
            <p:cNvSpPr>
              <a:spLocks/>
            </p:cNvSpPr>
            <p:nvPr/>
          </p:nvSpPr>
          <p:spPr bwMode="auto">
            <a:xfrm>
              <a:off x="4005580" y="3735322"/>
              <a:ext cx="92075" cy="12698"/>
            </a:xfrm>
            <a:custGeom>
              <a:avLst/>
              <a:gdLst>
                <a:gd name="T0" fmla="*/ 145 w 145"/>
                <a:gd name="T1" fmla="*/ 20 h 20"/>
                <a:gd name="T2" fmla="*/ 0 w 145"/>
                <a:gd name="T3" fmla="*/ 0 h 20"/>
              </a:gdLst>
              <a:ahLst/>
              <a:cxnLst>
                <a:cxn ang="0">
                  <a:pos x="T0" y="T1"/>
                </a:cxn>
                <a:cxn ang="0">
                  <a:pos x="T2" y="T3"/>
                </a:cxn>
              </a:cxnLst>
              <a:rect l="0" t="0" r="r" b="b"/>
              <a:pathLst>
                <a:path w="145" h="20">
                  <a:moveTo>
                    <a:pt x="1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6" name="Freeform 338"/>
            <p:cNvSpPr>
              <a:spLocks/>
            </p:cNvSpPr>
            <p:nvPr/>
          </p:nvSpPr>
          <p:spPr bwMode="auto">
            <a:xfrm>
              <a:off x="3903980" y="3722624"/>
              <a:ext cx="101600" cy="12698"/>
            </a:xfrm>
            <a:custGeom>
              <a:avLst/>
              <a:gdLst>
                <a:gd name="T0" fmla="*/ 160 w 160"/>
                <a:gd name="T1" fmla="*/ 20 h 20"/>
                <a:gd name="T2" fmla="*/ 0 w 160"/>
                <a:gd name="T3" fmla="*/ 0 h 20"/>
              </a:gdLst>
              <a:ahLst/>
              <a:cxnLst>
                <a:cxn ang="0">
                  <a:pos x="T0" y="T1"/>
                </a:cxn>
                <a:cxn ang="0">
                  <a:pos x="T2" y="T3"/>
                </a:cxn>
              </a:cxnLst>
              <a:rect l="0" t="0" r="r" b="b"/>
              <a:pathLst>
                <a:path w="160" h="20">
                  <a:moveTo>
                    <a:pt x="16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7" name="Freeform 337"/>
            <p:cNvSpPr>
              <a:spLocks/>
            </p:cNvSpPr>
            <p:nvPr/>
          </p:nvSpPr>
          <p:spPr bwMode="auto">
            <a:xfrm>
              <a:off x="3803015" y="3709926"/>
              <a:ext cx="99695" cy="12698"/>
            </a:xfrm>
            <a:custGeom>
              <a:avLst/>
              <a:gdLst>
                <a:gd name="T0" fmla="*/ 156 w 157"/>
                <a:gd name="T1" fmla="*/ 20 h 20"/>
                <a:gd name="T2" fmla="*/ 0 w 157"/>
                <a:gd name="T3" fmla="*/ 0 h 20"/>
              </a:gdLst>
              <a:ahLst/>
              <a:cxnLst>
                <a:cxn ang="0">
                  <a:pos x="T0" y="T1"/>
                </a:cxn>
                <a:cxn ang="0">
                  <a:pos x="T2" y="T3"/>
                </a:cxn>
              </a:cxnLst>
              <a:rect l="0" t="0" r="r" b="b"/>
              <a:pathLst>
                <a:path w="157" h="20">
                  <a:moveTo>
                    <a:pt x="156"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8" name="Freeform 336"/>
            <p:cNvSpPr>
              <a:spLocks/>
            </p:cNvSpPr>
            <p:nvPr/>
          </p:nvSpPr>
          <p:spPr bwMode="auto">
            <a:xfrm>
              <a:off x="3698240" y="3700402"/>
              <a:ext cx="104775" cy="12698"/>
            </a:xfrm>
            <a:custGeom>
              <a:avLst/>
              <a:gdLst>
                <a:gd name="T0" fmla="*/ 165 w 165"/>
                <a:gd name="T1" fmla="*/ 15 h 20"/>
                <a:gd name="T2" fmla="*/ 0 w 165"/>
                <a:gd name="T3" fmla="*/ 0 h 20"/>
              </a:gdLst>
              <a:ahLst/>
              <a:cxnLst>
                <a:cxn ang="0">
                  <a:pos x="T0" y="T1"/>
                </a:cxn>
                <a:cxn ang="0">
                  <a:pos x="T2" y="T3"/>
                </a:cxn>
              </a:cxnLst>
              <a:rect l="0" t="0" r="r" b="b"/>
              <a:pathLst>
                <a:path w="165" h="20">
                  <a:moveTo>
                    <a:pt x="165"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9" name="Freeform 335"/>
            <p:cNvSpPr>
              <a:spLocks/>
            </p:cNvSpPr>
            <p:nvPr/>
          </p:nvSpPr>
          <p:spPr bwMode="auto">
            <a:xfrm>
              <a:off x="3482340" y="3687704"/>
              <a:ext cx="215900" cy="12698"/>
            </a:xfrm>
            <a:custGeom>
              <a:avLst/>
              <a:gdLst>
                <a:gd name="T0" fmla="*/ 340 w 340"/>
                <a:gd name="T1" fmla="*/ 20 h 20"/>
                <a:gd name="T2" fmla="*/ 0 w 340"/>
                <a:gd name="T3" fmla="*/ 0 h 20"/>
              </a:gdLst>
              <a:ahLst/>
              <a:cxnLst>
                <a:cxn ang="0">
                  <a:pos x="T0" y="T1"/>
                </a:cxn>
                <a:cxn ang="0">
                  <a:pos x="T2" y="T3"/>
                </a:cxn>
              </a:cxnLst>
              <a:rect l="0" t="0" r="r" b="b"/>
              <a:pathLst>
                <a:path w="340" h="20">
                  <a:moveTo>
                    <a:pt x="34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0" name="Freeform 334"/>
            <p:cNvSpPr>
              <a:spLocks/>
            </p:cNvSpPr>
            <p:nvPr/>
          </p:nvSpPr>
          <p:spPr bwMode="auto">
            <a:xfrm>
              <a:off x="3260725" y="3681355"/>
              <a:ext cx="220980" cy="12698"/>
            </a:xfrm>
            <a:custGeom>
              <a:avLst/>
              <a:gdLst>
                <a:gd name="T0" fmla="*/ 347 w 348"/>
                <a:gd name="T1" fmla="*/ 10 h 20"/>
                <a:gd name="T2" fmla="*/ 0 w 348"/>
                <a:gd name="T3" fmla="*/ 0 h 20"/>
              </a:gdLst>
              <a:ahLst/>
              <a:cxnLst>
                <a:cxn ang="0">
                  <a:pos x="T0" y="T1"/>
                </a:cxn>
                <a:cxn ang="0">
                  <a:pos x="T2" y="T3"/>
                </a:cxn>
              </a:cxnLst>
              <a:rect l="0" t="0" r="r" b="b"/>
              <a:pathLst>
                <a:path w="348" h="20">
                  <a:moveTo>
                    <a:pt x="347"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1" name="Freeform 333"/>
            <p:cNvSpPr>
              <a:spLocks/>
            </p:cNvSpPr>
            <p:nvPr/>
          </p:nvSpPr>
          <p:spPr bwMode="auto">
            <a:xfrm>
              <a:off x="3035300" y="3678180"/>
              <a:ext cx="225425" cy="12698"/>
            </a:xfrm>
            <a:custGeom>
              <a:avLst/>
              <a:gdLst>
                <a:gd name="T0" fmla="*/ 355 w 355"/>
                <a:gd name="T1" fmla="*/ 5 h 20"/>
                <a:gd name="T2" fmla="*/ 0 w 355"/>
                <a:gd name="T3" fmla="*/ 0 h 20"/>
              </a:gdLst>
              <a:ahLst/>
              <a:cxnLst>
                <a:cxn ang="0">
                  <a:pos x="T0" y="T1"/>
                </a:cxn>
                <a:cxn ang="0">
                  <a:pos x="T2" y="T3"/>
                </a:cxn>
              </a:cxnLst>
              <a:rect l="0" t="0" r="r" b="b"/>
              <a:pathLst>
                <a:path w="355" h="20">
                  <a:moveTo>
                    <a:pt x="35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2" name="Freeform 332"/>
            <p:cNvSpPr>
              <a:spLocks/>
            </p:cNvSpPr>
            <p:nvPr/>
          </p:nvSpPr>
          <p:spPr bwMode="auto">
            <a:xfrm>
              <a:off x="3035300" y="367818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3" name="Freeform 331"/>
            <p:cNvSpPr>
              <a:spLocks/>
            </p:cNvSpPr>
            <p:nvPr/>
          </p:nvSpPr>
          <p:spPr bwMode="auto">
            <a:xfrm>
              <a:off x="2841625" y="3678180"/>
              <a:ext cx="193675" cy="12698"/>
            </a:xfrm>
            <a:custGeom>
              <a:avLst/>
              <a:gdLst>
                <a:gd name="T0" fmla="*/ 305 w 305"/>
                <a:gd name="T1" fmla="*/ 0 h 20"/>
                <a:gd name="T2" fmla="*/ 0 w 305"/>
                <a:gd name="T3" fmla="*/ 5 h 20"/>
              </a:gdLst>
              <a:ahLst/>
              <a:cxnLst>
                <a:cxn ang="0">
                  <a:pos x="T0" y="T1"/>
                </a:cxn>
                <a:cxn ang="0">
                  <a:pos x="T2" y="T3"/>
                </a:cxn>
              </a:cxnLst>
              <a:rect l="0" t="0" r="r" b="b"/>
              <a:pathLst>
                <a:path w="305" h="20">
                  <a:moveTo>
                    <a:pt x="3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4" name="Freeform 330"/>
            <p:cNvSpPr>
              <a:spLocks/>
            </p:cNvSpPr>
            <p:nvPr/>
          </p:nvSpPr>
          <p:spPr bwMode="auto">
            <a:xfrm>
              <a:off x="2645410" y="3681355"/>
              <a:ext cx="194945" cy="12698"/>
            </a:xfrm>
            <a:custGeom>
              <a:avLst/>
              <a:gdLst>
                <a:gd name="T0" fmla="*/ 307 w 307"/>
                <a:gd name="T1" fmla="*/ 0 h 20"/>
                <a:gd name="T2" fmla="*/ 0 w 307"/>
                <a:gd name="T3" fmla="*/ 15 h 20"/>
              </a:gdLst>
              <a:ahLst/>
              <a:cxnLst>
                <a:cxn ang="0">
                  <a:pos x="T0" y="T1"/>
                </a:cxn>
                <a:cxn ang="0">
                  <a:pos x="T2" y="T3"/>
                </a:cxn>
              </a:cxnLst>
              <a:rect l="0" t="0" r="r" b="b"/>
              <a:pathLst>
                <a:path w="307" h="20">
                  <a:moveTo>
                    <a:pt x="307"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5" name="Freeform 329"/>
            <p:cNvSpPr>
              <a:spLocks/>
            </p:cNvSpPr>
            <p:nvPr/>
          </p:nvSpPr>
          <p:spPr bwMode="auto">
            <a:xfrm>
              <a:off x="2454910" y="3690879"/>
              <a:ext cx="190500" cy="15873"/>
            </a:xfrm>
            <a:custGeom>
              <a:avLst/>
              <a:gdLst>
                <a:gd name="T0" fmla="*/ 300 w 300"/>
                <a:gd name="T1" fmla="*/ 0 h 25"/>
                <a:gd name="T2" fmla="*/ 0 w 300"/>
                <a:gd name="T3" fmla="*/ 25 h 25"/>
              </a:gdLst>
              <a:ahLst/>
              <a:cxnLst>
                <a:cxn ang="0">
                  <a:pos x="T0" y="T1"/>
                </a:cxn>
                <a:cxn ang="0">
                  <a:pos x="T2" y="T3"/>
                </a:cxn>
              </a:cxnLst>
              <a:rect l="0" t="0" r="r" b="b"/>
              <a:pathLst>
                <a:path w="300" h="25">
                  <a:moveTo>
                    <a:pt x="300" y="0"/>
                  </a:moveTo>
                  <a:lnTo>
                    <a:pt x="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6" name="Freeform 328"/>
            <p:cNvSpPr>
              <a:spLocks/>
            </p:cNvSpPr>
            <p:nvPr/>
          </p:nvSpPr>
          <p:spPr bwMode="auto">
            <a:xfrm>
              <a:off x="2261235" y="3706751"/>
              <a:ext cx="193675" cy="22222"/>
            </a:xfrm>
            <a:custGeom>
              <a:avLst/>
              <a:gdLst>
                <a:gd name="T0" fmla="*/ 304 w 305"/>
                <a:gd name="T1" fmla="*/ 0 h 35"/>
                <a:gd name="T2" fmla="*/ 0 w 305"/>
                <a:gd name="T3" fmla="*/ 35 h 35"/>
              </a:gdLst>
              <a:ahLst/>
              <a:cxnLst>
                <a:cxn ang="0">
                  <a:pos x="T0" y="T1"/>
                </a:cxn>
                <a:cxn ang="0">
                  <a:pos x="T2" y="T3"/>
                </a:cxn>
              </a:cxnLst>
              <a:rect l="0" t="0" r="r" b="b"/>
              <a:pathLst>
                <a:path w="305" h="35">
                  <a:moveTo>
                    <a:pt x="304"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7" name="Freeform 327"/>
            <p:cNvSpPr>
              <a:spLocks/>
            </p:cNvSpPr>
            <p:nvPr/>
          </p:nvSpPr>
          <p:spPr bwMode="auto">
            <a:xfrm>
              <a:off x="2073910" y="3728973"/>
              <a:ext cx="186055" cy="25397"/>
            </a:xfrm>
            <a:custGeom>
              <a:avLst/>
              <a:gdLst>
                <a:gd name="T0" fmla="*/ 293 w 293"/>
                <a:gd name="T1" fmla="*/ 0 h 40"/>
                <a:gd name="T2" fmla="*/ 0 w 293"/>
                <a:gd name="T3" fmla="*/ 40 h 40"/>
              </a:gdLst>
              <a:ahLst/>
              <a:cxnLst>
                <a:cxn ang="0">
                  <a:pos x="T0" y="T1"/>
                </a:cxn>
                <a:cxn ang="0">
                  <a:pos x="T2" y="T3"/>
                </a:cxn>
              </a:cxnLst>
              <a:rect l="0" t="0" r="r" b="b"/>
              <a:pathLst>
                <a:path w="293" h="40">
                  <a:moveTo>
                    <a:pt x="293" y="0"/>
                  </a:moveTo>
                  <a:lnTo>
                    <a:pt x="0" y="4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8" name="Freeform 326"/>
            <p:cNvSpPr>
              <a:spLocks/>
            </p:cNvSpPr>
            <p:nvPr/>
          </p:nvSpPr>
          <p:spPr bwMode="auto">
            <a:xfrm>
              <a:off x="1884045" y="3754370"/>
              <a:ext cx="190500" cy="31746"/>
            </a:xfrm>
            <a:custGeom>
              <a:avLst/>
              <a:gdLst>
                <a:gd name="T0" fmla="*/ 300 w 300"/>
                <a:gd name="T1" fmla="*/ 0 h 50"/>
                <a:gd name="T2" fmla="*/ 0 w 300"/>
                <a:gd name="T3" fmla="*/ 50 h 50"/>
              </a:gdLst>
              <a:ahLst/>
              <a:cxnLst>
                <a:cxn ang="0">
                  <a:pos x="T0" y="T1"/>
                </a:cxn>
                <a:cxn ang="0">
                  <a:pos x="T2" y="T3"/>
                </a:cxn>
              </a:cxnLst>
              <a:rect l="0" t="0" r="r" b="b"/>
              <a:pathLst>
                <a:path w="300" h="50">
                  <a:moveTo>
                    <a:pt x="300"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9" name="Freeform 325"/>
            <p:cNvSpPr>
              <a:spLocks/>
            </p:cNvSpPr>
            <p:nvPr/>
          </p:nvSpPr>
          <p:spPr bwMode="auto">
            <a:xfrm>
              <a:off x="1696720" y="3786116"/>
              <a:ext cx="187325" cy="34920"/>
            </a:xfrm>
            <a:custGeom>
              <a:avLst/>
              <a:gdLst>
                <a:gd name="T0" fmla="*/ 295 w 295"/>
                <a:gd name="T1" fmla="*/ 0 h 55"/>
                <a:gd name="T2" fmla="*/ 0 w 295"/>
                <a:gd name="T3" fmla="*/ 55 h 55"/>
              </a:gdLst>
              <a:ahLst/>
              <a:cxnLst>
                <a:cxn ang="0">
                  <a:pos x="T0" y="T1"/>
                </a:cxn>
                <a:cxn ang="0">
                  <a:pos x="T2" y="T3"/>
                </a:cxn>
              </a:cxnLst>
              <a:rect l="0" t="0" r="r" b="b"/>
              <a:pathLst>
                <a:path w="295" h="55">
                  <a:moveTo>
                    <a:pt x="295" y="0"/>
                  </a:moveTo>
                  <a:lnTo>
                    <a:pt x="0" y="5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0" name="Freeform 324"/>
            <p:cNvSpPr>
              <a:spLocks/>
            </p:cNvSpPr>
            <p:nvPr/>
          </p:nvSpPr>
          <p:spPr bwMode="auto">
            <a:xfrm>
              <a:off x="1510030" y="3821036"/>
              <a:ext cx="184785" cy="41269"/>
            </a:xfrm>
            <a:custGeom>
              <a:avLst/>
              <a:gdLst>
                <a:gd name="T0" fmla="*/ 291 w 291"/>
                <a:gd name="T1" fmla="*/ 0 h 65"/>
                <a:gd name="T2" fmla="*/ 0 w 291"/>
                <a:gd name="T3" fmla="*/ 65 h 65"/>
              </a:gdLst>
              <a:ahLst/>
              <a:cxnLst>
                <a:cxn ang="0">
                  <a:pos x="T0" y="T1"/>
                </a:cxn>
                <a:cxn ang="0">
                  <a:pos x="T2" y="T3"/>
                </a:cxn>
              </a:cxnLst>
              <a:rect l="0" t="0" r="r" b="b"/>
              <a:pathLst>
                <a:path w="291" h="65">
                  <a:moveTo>
                    <a:pt x="291" y="0"/>
                  </a:moveTo>
                  <a:lnTo>
                    <a:pt x="0"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1" name="Freeform 323"/>
            <p:cNvSpPr>
              <a:spLocks/>
            </p:cNvSpPr>
            <p:nvPr/>
          </p:nvSpPr>
          <p:spPr bwMode="auto">
            <a:xfrm>
              <a:off x="1510030" y="386167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2" name="Freeform 322"/>
            <p:cNvSpPr>
              <a:spLocks/>
            </p:cNvSpPr>
            <p:nvPr/>
          </p:nvSpPr>
          <p:spPr bwMode="auto">
            <a:xfrm>
              <a:off x="1408430" y="3713101"/>
              <a:ext cx="101600" cy="149205"/>
            </a:xfrm>
            <a:custGeom>
              <a:avLst/>
              <a:gdLst>
                <a:gd name="T0" fmla="*/ 160 w 160"/>
                <a:gd name="T1" fmla="*/ 235 h 235"/>
                <a:gd name="T2" fmla="*/ 0 w 160"/>
                <a:gd name="T3" fmla="*/ 0 h 235"/>
              </a:gdLst>
              <a:ahLst/>
              <a:cxnLst>
                <a:cxn ang="0">
                  <a:pos x="T0" y="T1"/>
                </a:cxn>
                <a:cxn ang="0">
                  <a:pos x="T2" y="T3"/>
                </a:cxn>
              </a:cxnLst>
              <a:rect l="0" t="0" r="r" b="b"/>
              <a:pathLst>
                <a:path w="160" h="235">
                  <a:moveTo>
                    <a:pt x="160" y="2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3" name="Freeform 321"/>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4" name="Freeform 320"/>
            <p:cNvSpPr>
              <a:spLocks/>
            </p:cNvSpPr>
            <p:nvPr/>
          </p:nvSpPr>
          <p:spPr bwMode="auto">
            <a:xfrm>
              <a:off x="4424680" y="2790572"/>
              <a:ext cx="168910" cy="670468"/>
            </a:xfrm>
            <a:custGeom>
              <a:avLst/>
              <a:gdLst>
                <a:gd name="T0" fmla="*/ 0 w 266"/>
                <a:gd name="T1" fmla="*/ 0 h 1056"/>
                <a:gd name="T2" fmla="*/ 266 w 266"/>
                <a:gd name="T3" fmla="*/ 1056 h 1056"/>
              </a:gdLst>
              <a:ahLst/>
              <a:cxnLst>
                <a:cxn ang="0">
                  <a:pos x="T0" y="T1"/>
                </a:cxn>
                <a:cxn ang="0">
                  <a:pos x="T2" y="T3"/>
                </a:cxn>
              </a:cxnLst>
              <a:rect l="0" t="0" r="r" b="b"/>
              <a:pathLst>
                <a:path w="266" h="1056">
                  <a:moveTo>
                    <a:pt x="0" y="0"/>
                  </a:moveTo>
                  <a:lnTo>
                    <a:pt x="266" y="1056"/>
                  </a:lnTo>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5" name="Freeform 319"/>
            <p:cNvSpPr>
              <a:spLocks/>
            </p:cNvSpPr>
            <p:nvPr/>
          </p:nvSpPr>
          <p:spPr bwMode="auto">
            <a:xfrm>
              <a:off x="2917825" y="4308014"/>
              <a:ext cx="1254125" cy="140951"/>
            </a:xfrm>
            <a:custGeom>
              <a:avLst/>
              <a:gdLst>
                <a:gd name="T0" fmla="*/ 1975 w 1975"/>
                <a:gd name="T1" fmla="*/ 0 h 222"/>
                <a:gd name="T2" fmla="*/ 0 w 1975"/>
                <a:gd name="T3" fmla="*/ 0 h 222"/>
                <a:gd name="T4" fmla="*/ 185 w 1975"/>
                <a:gd name="T5" fmla="*/ 5 h 222"/>
                <a:gd name="T6" fmla="*/ 300 w 1975"/>
                <a:gd name="T7" fmla="*/ 5 h 222"/>
                <a:gd name="T8" fmla="*/ 535 w 1975"/>
                <a:gd name="T9" fmla="*/ 15 h 222"/>
                <a:gd name="T10" fmla="*/ 882 w 1975"/>
                <a:gd name="T11" fmla="*/ 57 h 222"/>
                <a:gd name="T12" fmla="*/ 1102 w 1975"/>
                <a:gd name="T13" fmla="*/ 92 h 222"/>
                <a:gd name="T14" fmla="*/ 1297 w 1975"/>
                <a:gd name="T15" fmla="*/ 132 h 222"/>
                <a:gd name="T16" fmla="*/ 1462 w 1975"/>
                <a:gd name="T17" fmla="*/ 162 h 222"/>
                <a:gd name="T18" fmla="*/ 1636 w 1975"/>
                <a:gd name="T19" fmla="*/ 202 h 222"/>
                <a:gd name="T20" fmla="*/ 1646 w 1975"/>
                <a:gd name="T21" fmla="*/ 212 h 222"/>
                <a:gd name="T22" fmla="*/ 1656 w 1975"/>
                <a:gd name="T23" fmla="*/ 217 h 222"/>
                <a:gd name="T24" fmla="*/ 1671 w 1975"/>
                <a:gd name="T25" fmla="*/ 222 h 222"/>
                <a:gd name="T26" fmla="*/ 1691 w 1975"/>
                <a:gd name="T27" fmla="*/ 217 h 222"/>
                <a:gd name="T28" fmla="*/ 1731 w 1975"/>
                <a:gd name="T29" fmla="*/ 197 h 222"/>
                <a:gd name="T30" fmla="*/ 1781 w 1975"/>
                <a:gd name="T31" fmla="*/ 167 h 222"/>
                <a:gd name="T32" fmla="*/ 1841 w 1975"/>
                <a:gd name="T33" fmla="*/ 122 h 222"/>
                <a:gd name="T34" fmla="*/ 1975 w 1975"/>
                <a:gd name="T3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5" h="222">
                  <a:moveTo>
                    <a:pt x="1975" y="0"/>
                  </a:moveTo>
                  <a:lnTo>
                    <a:pt x="0" y="0"/>
                  </a:lnTo>
                  <a:lnTo>
                    <a:pt x="185" y="5"/>
                  </a:lnTo>
                  <a:lnTo>
                    <a:pt x="300" y="5"/>
                  </a:lnTo>
                  <a:lnTo>
                    <a:pt x="535" y="15"/>
                  </a:lnTo>
                  <a:lnTo>
                    <a:pt x="882" y="57"/>
                  </a:lnTo>
                  <a:lnTo>
                    <a:pt x="1102" y="92"/>
                  </a:lnTo>
                  <a:lnTo>
                    <a:pt x="1297" y="132"/>
                  </a:lnTo>
                  <a:lnTo>
                    <a:pt x="1462" y="162"/>
                  </a:lnTo>
                  <a:lnTo>
                    <a:pt x="1636" y="202"/>
                  </a:lnTo>
                  <a:lnTo>
                    <a:pt x="1646" y="212"/>
                  </a:lnTo>
                  <a:lnTo>
                    <a:pt x="1656" y="217"/>
                  </a:lnTo>
                  <a:lnTo>
                    <a:pt x="1671" y="222"/>
                  </a:lnTo>
                  <a:lnTo>
                    <a:pt x="1691" y="217"/>
                  </a:lnTo>
                  <a:lnTo>
                    <a:pt x="1731" y="197"/>
                  </a:lnTo>
                  <a:lnTo>
                    <a:pt x="1781" y="167"/>
                  </a:lnTo>
                  <a:lnTo>
                    <a:pt x="1841" y="122"/>
                  </a:lnTo>
                  <a:lnTo>
                    <a:pt x="19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6" name="Freeform 318"/>
            <p:cNvSpPr>
              <a:spLocks/>
            </p:cNvSpPr>
            <p:nvPr/>
          </p:nvSpPr>
          <p:spPr bwMode="auto">
            <a:xfrm>
              <a:off x="1537970" y="3719450"/>
              <a:ext cx="3019425" cy="692690"/>
            </a:xfrm>
            <a:custGeom>
              <a:avLst/>
              <a:gdLst>
                <a:gd name="T0" fmla="*/ 2356 w 4755"/>
                <a:gd name="T1" fmla="*/ 0 h 1091"/>
                <a:gd name="T2" fmla="*/ 2016 w 4755"/>
                <a:gd name="T3" fmla="*/ 10 h 1091"/>
                <a:gd name="T4" fmla="*/ 1377 w 4755"/>
                <a:gd name="T5" fmla="*/ 50 h 1091"/>
                <a:gd name="T6" fmla="*/ 790 w 4755"/>
                <a:gd name="T7" fmla="*/ 120 h 1091"/>
                <a:gd name="T8" fmla="*/ 515 w 4755"/>
                <a:gd name="T9" fmla="*/ 165 h 1091"/>
                <a:gd name="T10" fmla="*/ 250 w 4755"/>
                <a:gd name="T11" fmla="*/ 220 h 1091"/>
                <a:gd name="T12" fmla="*/ 0 w 4755"/>
                <a:gd name="T13" fmla="*/ 277 h 1091"/>
                <a:gd name="T14" fmla="*/ 25 w 4755"/>
                <a:gd name="T15" fmla="*/ 302 h 1091"/>
                <a:gd name="T16" fmla="*/ 60 w 4755"/>
                <a:gd name="T17" fmla="*/ 342 h 1091"/>
                <a:gd name="T18" fmla="*/ 155 w 4755"/>
                <a:gd name="T19" fmla="*/ 457 h 1091"/>
                <a:gd name="T20" fmla="*/ 270 w 4755"/>
                <a:gd name="T21" fmla="*/ 602 h 1091"/>
                <a:gd name="T22" fmla="*/ 335 w 4755"/>
                <a:gd name="T23" fmla="*/ 676 h 1091"/>
                <a:gd name="T24" fmla="*/ 480 w 4755"/>
                <a:gd name="T25" fmla="*/ 831 h 1091"/>
                <a:gd name="T26" fmla="*/ 560 w 4755"/>
                <a:gd name="T27" fmla="*/ 901 h 1091"/>
                <a:gd name="T28" fmla="*/ 635 w 4755"/>
                <a:gd name="T29" fmla="*/ 961 h 1091"/>
                <a:gd name="T30" fmla="*/ 715 w 4755"/>
                <a:gd name="T31" fmla="*/ 1016 h 1091"/>
                <a:gd name="T32" fmla="*/ 795 w 4755"/>
                <a:gd name="T33" fmla="*/ 1056 h 1091"/>
                <a:gd name="T34" fmla="*/ 907 w 4755"/>
                <a:gd name="T35" fmla="*/ 1091 h 1091"/>
                <a:gd name="T36" fmla="*/ 982 w 4755"/>
                <a:gd name="T37" fmla="*/ 1091 h 1091"/>
                <a:gd name="T38" fmla="*/ 1162 w 4755"/>
                <a:gd name="T39" fmla="*/ 1041 h 1091"/>
                <a:gd name="T40" fmla="*/ 1312 w 4755"/>
                <a:gd name="T41" fmla="*/ 1001 h 1091"/>
                <a:gd name="T42" fmla="*/ 1471 w 4755"/>
                <a:gd name="T43" fmla="*/ 976 h 1091"/>
                <a:gd name="T44" fmla="*/ 1636 w 4755"/>
                <a:gd name="T45" fmla="*/ 956 h 1091"/>
                <a:gd name="T46" fmla="*/ 1811 w 4755"/>
                <a:gd name="T47" fmla="*/ 941 h 1091"/>
                <a:gd name="T48" fmla="*/ 1986 w 4755"/>
                <a:gd name="T49" fmla="*/ 931 h 1091"/>
                <a:gd name="T50" fmla="*/ 2171 w 4755"/>
                <a:gd name="T51" fmla="*/ 926 h 1091"/>
                <a:gd name="T52" fmla="*/ 4148 w 4755"/>
                <a:gd name="T53" fmla="*/ 926 h 1091"/>
                <a:gd name="T54" fmla="*/ 4216 w 4755"/>
                <a:gd name="T55" fmla="*/ 861 h 1091"/>
                <a:gd name="T56" fmla="*/ 4361 w 4755"/>
                <a:gd name="T57" fmla="*/ 711 h 1091"/>
                <a:gd name="T58" fmla="*/ 4511 w 4755"/>
                <a:gd name="T59" fmla="*/ 552 h 1091"/>
                <a:gd name="T60" fmla="*/ 4755 w 4755"/>
                <a:gd name="T61" fmla="*/ 272 h 1091"/>
                <a:gd name="T62" fmla="*/ 4566 w 4755"/>
                <a:gd name="T63" fmla="*/ 215 h 1091"/>
                <a:gd name="T64" fmla="*/ 4461 w 4755"/>
                <a:gd name="T65" fmla="*/ 185 h 1091"/>
                <a:gd name="T66" fmla="*/ 4341 w 4755"/>
                <a:gd name="T67" fmla="*/ 160 h 1091"/>
                <a:gd name="T68" fmla="*/ 4211 w 4755"/>
                <a:gd name="T69" fmla="*/ 135 h 1091"/>
                <a:gd name="T70" fmla="*/ 4075 w 4755"/>
                <a:gd name="T71" fmla="*/ 115 h 1091"/>
                <a:gd name="T72" fmla="*/ 3775 w 4755"/>
                <a:gd name="T73" fmla="*/ 75 h 1091"/>
                <a:gd name="T74" fmla="*/ 3451 w 4755"/>
                <a:gd name="T75" fmla="*/ 40 h 1091"/>
                <a:gd name="T76" fmla="*/ 3106 w 4755"/>
                <a:gd name="T77" fmla="*/ 20 h 1091"/>
                <a:gd name="T78" fmla="*/ 2741 w 4755"/>
                <a:gd name="T79" fmla="*/ 5 h 1091"/>
                <a:gd name="T80" fmla="*/ 2356 w 4755"/>
                <a:gd name="T81"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55" h="1091">
                  <a:moveTo>
                    <a:pt x="2356" y="0"/>
                  </a:moveTo>
                  <a:lnTo>
                    <a:pt x="2016" y="10"/>
                  </a:lnTo>
                  <a:lnTo>
                    <a:pt x="1377" y="50"/>
                  </a:lnTo>
                  <a:lnTo>
                    <a:pt x="790" y="120"/>
                  </a:lnTo>
                  <a:lnTo>
                    <a:pt x="515" y="165"/>
                  </a:lnTo>
                  <a:lnTo>
                    <a:pt x="250" y="220"/>
                  </a:lnTo>
                  <a:lnTo>
                    <a:pt x="0" y="277"/>
                  </a:lnTo>
                  <a:lnTo>
                    <a:pt x="25" y="302"/>
                  </a:lnTo>
                  <a:lnTo>
                    <a:pt x="60" y="342"/>
                  </a:lnTo>
                  <a:lnTo>
                    <a:pt x="155" y="457"/>
                  </a:lnTo>
                  <a:lnTo>
                    <a:pt x="270" y="602"/>
                  </a:lnTo>
                  <a:lnTo>
                    <a:pt x="335" y="676"/>
                  </a:lnTo>
                  <a:lnTo>
                    <a:pt x="480" y="831"/>
                  </a:lnTo>
                  <a:lnTo>
                    <a:pt x="560" y="901"/>
                  </a:lnTo>
                  <a:lnTo>
                    <a:pt x="635" y="961"/>
                  </a:lnTo>
                  <a:lnTo>
                    <a:pt x="715" y="1016"/>
                  </a:lnTo>
                  <a:lnTo>
                    <a:pt x="795" y="1056"/>
                  </a:lnTo>
                  <a:lnTo>
                    <a:pt x="907" y="1091"/>
                  </a:lnTo>
                  <a:lnTo>
                    <a:pt x="982" y="1091"/>
                  </a:lnTo>
                  <a:lnTo>
                    <a:pt x="1162" y="1041"/>
                  </a:lnTo>
                  <a:lnTo>
                    <a:pt x="1312" y="1001"/>
                  </a:lnTo>
                  <a:lnTo>
                    <a:pt x="1471" y="976"/>
                  </a:lnTo>
                  <a:lnTo>
                    <a:pt x="1636" y="956"/>
                  </a:lnTo>
                  <a:lnTo>
                    <a:pt x="1811" y="941"/>
                  </a:lnTo>
                  <a:lnTo>
                    <a:pt x="1986" y="931"/>
                  </a:lnTo>
                  <a:lnTo>
                    <a:pt x="2171" y="926"/>
                  </a:lnTo>
                  <a:lnTo>
                    <a:pt x="4148" y="926"/>
                  </a:lnTo>
                  <a:lnTo>
                    <a:pt x="4216" y="861"/>
                  </a:lnTo>
                  <a:lnTo>
                    <a:pt x="4361" y="711"/>
                  </a:lnTo>
                  <a:lnTo>
                    <a:pt x="4511" y="552"/>
                  </a:lnTo>
                  <a:lnTo>
                    <a:pt x="4755" y="272"/>
                  </a:lnTo>
                  <a:lnTo>
                    <a:pt x="4566" y="215"/>
                  </a:lnTo>
                  <a:lnTo>
                    <a:pt x="4461" y="185"/>
                  </a:lnTo>
                  <a:lnTo>
                    <a:pt x="4341" y="160"/>
                  </a:lnTo>
                  <a:lnTo>
                    <a:pt x="4211" y="135"/>
                  </a:lnTo>
                  <a:lnTo>
                    <a:pt x="4075" y="115"/>
                  </a:lnTo>
                  <a:lnTo>
                    <a:pt x="3775" y="75"/>
                  </a:lnTo>
                  <a:lnTo>
                    <a:pt x="3451" y="40"/>
                  </a:lnTo>
                  <a:lnTo>
                    <a:pt x="3106" y="20"/>
                  </a:lnTo>
                  <a:lnTo>
                    <a:pt x="2741" y="5"/>
                  </a:lnTo>
                  <a:lnTo>
                    <a:pt x="23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7" name="Freeform 31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8" name="Freeform 316"/>
            <p:cNvSpPr>
              <a:spLocks/>
            </p:cNvSpPr>
            <p:nvPr/>
          </p:nvSpPr>
          <p:spPr bwMode="auto">
            <a:xfrm>
              <a:off x="1537970" y="3896590"/>
              <a:ext cx="15875" cy="15873"/>
            </a:xfrm>
            <a:custGeom>
              <a:avLst/>
              <a:gdLst>
                <a:gd name="T0" fmla="*/ 0 w 25"/>
                <a:gd name="T1" fmla="*/ 0 h 25"/>
                <a:gd name="T2" fmla="*/ 25 w 25"/>
                <a:gd name="T3" fmla="*/ 25 h 25"/>
              </a:gdLst>
              <a:ahLst/>
              <a:cxnLst>
                <a:cxn ang="0">
                  <a:pos x="T0" y="T1"/>
                </a:cxn>
                <a:cxn ang="0">
                  <a:pos x="T2" y="T3"/>
                </a:cxn>
              </a:cxnLst>
              <a:rect l="0" t="0" r="r" b="b"/>
              <a:pathLst>
                <a:path w="25" h="25">
                  <a:moveTo>
                    <a:pt x="0" y="0"/>
                  </a:moveTo>
                  <a:lnTo>
                    <a:pt x="25"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9" name="Freeform 315"/>
            <p:cNvSpPr>
              <a:spLocks/>
            </p:cNvSpPr>
            <p:nvPr/>
          </p:nvSpPr>
          <p:spPr bwMode="auto">
            <a:xfrm>
              <a:off x="1553845" y="3912463"/>
              <a:ext cx="22225" cy="25397"/>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0" name="Freeform 314"/>
            <p:cNvSpPr>
              <a:spLocks/>
            </p:cNvSpPr>
            <p:nvPr/>
          </p:nvSpPr>
          <p:spPr bwMode="auto">
            <a:xfrm>
              <a:off x="1576070" y="3937860"/>
              <a:ext cx="60325" cy="73015"/>
            </a:xfrm>
            <a:custGeom>
              <a:avLst/>
              <a:gdLst>
                <a:gd name="T0" fmla="*/ 0 w 95"/>
                <a:gd name="T1" fmla="*/ 0 h 115"/>
                <a:gd name="T2" fmla="*/ 95 w 95"/>
                <a:gd name="T3" fmla="*/ 115 h 115"/>
              </a:gdLst>
              <a:ahLst/>
              <a:cxnLst>
                <a:cxn ang="0">
                  <a:pos x="T0" y="T1"/>
                </a:cxn>
                <a:cxn ang="0">
                  <a:pos x="T2" y="T3"/>
                </a:cxn>
              </a:cxnLst>
              <a:rect l="0" t="0" r="r" b="b"/>
              <a:pathLst>
                <a:path w="95" h="115">
                  <a:moveTo>
                    <a:pt x="0" y="0"/>
                  </a:moveTo>
                  <a:lnTo>
                    <a:pt x="95"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1" name="Freeform 313"/>
            <p:cNvSpPr>
              <a:spLocks/>
            </p:cNvSpPr>
            <p:nvPr/>
          </p:nvSpPr>
          <p:spPr bwMode="auto">
            <a:xfrm>
              <a:off x="1636395" y="4010875"/>
              <a:ext cx="73025" cy="92062"/>
            </a:xfrm>
            <a:custGeom>
              <a:avLst/>
              <a:gdLst>
                <a:gd name="T0" fmla="*/ 0 w 115"/>
                <a:gd name="T1" fmla="*/ 0 h 145"/>
                <a:gd name="T2" fmla="*/ 115 w 115"/>
                <a:gd name="T3" fmla="*/ 145 h 145"/>
              </a:gdLst>
              <a:ahLst/>
              <a:cxnLst>
                <a:cxn ang="0">
                  <a:pos x="T0" y="T1"/>
                </a:cxn>
                <a:cxn ang="0">
                  <a:pos x="T2" y="T3"/>
                </a:cxn>
              </a:cxnLst>
              <a:rect l="0" t="0" r="r" b="b"/>
              <a:pathLst>
                <a:path w="115" h="145">
                  <a:moveTo>
                    <a:pt x="0" y="0"/>
                  </a:moveTo>
                  <a:lnTo>
                    <a:pt x="11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2" name="Freeform 312"/>
            <p:cNvSpPr>
              <a:spLocks/>
            </p:cNvSpPr>
            <p:nvPr/>
          </p:nvSpPr>
          <p:spPr bwMode="auto">
            <a:xfrm>
              <a:off x="1709420" y="4102937"/>
              <a:ext cx="41275" cy="45079"/>
            </a:xfrm>
            <a:custGeom>
              <a:avLst/>
              <a:gdLst>
                <a:gd name="T0" fmla="*/ 0 w 65"/>
                <a:gd name="T1" fmla="*/ 0 h 71"/>
                <a:gd name="T2" fmla="*/ 65 w 65"/>
                <a:gd name="T3" fmla="*/ 70 h 71"/>
              </a:gdLst>
              <a:ahLst/>
              <a:cxnLst>
                <a:cxn ang="0">
                  <a:pos x="T0" y="T1"/>
                </a:cxn>
                <a:cxn ang="0">
                  <a:pos x="T2" y="T3"/>
                </a:cxn>
              </a:cxnLst>
              <a:rect l="0" t="0" r="r" b="b"/>
              <a:pathLst>
                <a:path w="65" h="71">
                  <a:moveTo>
                    <a:pt x="0" y="0"/>
                  </a:moveTo>
                  <a:lnTo>
                    <a:pt x="65" y="7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3" name="Freeform 311"/>
            <p:cNvSpPr>
              <a:spLocks/>
            </p:cNvSpPr>
            <p:nvPr/>
          </p:nvSpPr>
          <p:spPr bwMode="auto">
            <a:xfrm>
              <a:off x="1750695" y="4149921"/>
              <a:ext cx="47625" cy="50793"/>
            </a:xfrm>
            <a:custGeom>
              <a:avLst/>
              <a:gdLst>
                <a:gd name="T0" fmla="*/ 0 w 75"/>
                <a:gd name="T1" fmla="*/ 0 h 80"/>
                <a:gd name="T2" fmla="*/ 75 w 75"/>
                <a:gd name="T3" fmla="*/ 80 h 80"/>
              </a:gdLst>
              <a:ahLst/>
              <a:cxnLst>
                <a:cxn ang="0">
                  <a:pos x="T0" y="T1"/>
                </a:cxn>
                <a:cxn ang="0">
                  <a:pos x="T2" y="T3"/>
                </a:cxn>
              </a:cxnLst>
              <a:rect l="0" t="0" r="r" b="b"/>
              <a:pathLst>
                <a:path w="75" h="80">
                  <a:moveTo>
                    <a:pt x="0" y="0"/>
                  </a:moveTo>
                  <a:lnTo>
                    <a:pt x="75"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4" name="Freeform 310"/>
            <p:cNvSpPr>
              <a:spLocks/>
            </p:cNvSpPr>
            <p:nvPr/>
          </p:nvSpPr>
          <p:spPr bwMode="auto">
            <a:xfrm>
              <a:off x="1798320" y="4200714"/>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5" name="Freeform 309"/>
            <p:cNvSpPr>
              <a:spLocks/>
            </p:cNvSpPr>
            <p:nvPr/>
          </p:nvSpPr>
          <p:spPr bwMode="auto">
            <a:xfrm>
              <a:off x="1842770" y="4248332"/>
              <a:ext cx="50800" cy="44444"/>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6" name="Freeform 308"/>
            <p:cNvSpPr>
              <a:spLocks/>
            </p:cNvSpPr>
            <p:nvPr/>
          </p:nvSpPr>
          <p:spPr bwMode="auto">
            <a:xfrm>
              <a:off x="1893570" y="4292776"/>
              <a:ext cx="47625" cy="38095"/>
            </a:xfrm>
            <a:custGeom>
              <a:avLst/>
              <a:gdLst>
                <a:gd name="T0" fmla="*/ 0 w 75"/>
                <a:gd name="T1" fmla="*/ 0 h 60"/>
                <a:gd name="T2" fmla="*/ 75 w 75"/>
                <a:gd name="T3" fmla="*/ 60 h 60"/>
              </a:gdLst>
              <a:ahLst/>
              <a:cxnLst>
                <a:cxn ang="0">
                  <a:pos x="T0" y="T1"/>
                </a:cxn>
                <a:cxn ang="0">
                  <a:pos x="T2" y="T3"/>
                </a:cxn>
              </a:cxnLst>
              <a:rect l="0" t="0" r="r" b="b"/>
              <a:pathLst>
                <a:path w="75" h="60">
                  <a:moveTo>
                    <a:pt x="0" y="0"/>
                  </a:moveTo>
                  <a:lnTo>
                    <a:pt x="75"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7" name="Freeform 307"/>
            <p:cNvSpPr>
              <a:spLocks/>
            </p:cNvSpPr>
            <p:nvPr/>
          </p:nvSpPr>
          <p:spPr bwMode="auto">
            <a:xfrm>
              <a:off x="1941195" y="4330871"/>
              <a:ext cx="50800" cy="32381"/>
            </a:xfrm>
            <a:custGeom>
              <a:avLst/>
              <a:gdLst>
                <a:gd name="T0" fmla="*/ 0 w 80"/>
                <a:gd name="T1" fmla="*/ 0 h 51"/>
                <a:gd name="T2" fmla="*/ 80 w 80"/>
                <a:gd name="T3" fmla="*/ 51 h 51"/>
              </a:gdLst>
              <a:ahLst/>
              <a:cxnLst>
                <a:cxn ang="0">
                  <a:pos x="T0" y="T1"/>
                </a:cxn>
                <a:cxn ang="0">
                  <a:pos x="T2" y="T3"/>
                </a:cxn>
              </a:cxnLst>
              <a:rect l="0" t="0" r="r" b="b"/>
              <a:pathLst>
                <a:path w="80" h="51">
                  <a:moveTo>
                    <a:pt x="0" y="0"/>
                  </a:moveTo>
                  <a:lnTo>
                    <a:pt x="80" y="5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8" name="Freeform 306"/>
            <p:cNvSpPr>
              <a:spLocks/>
            </p:cNvSpPr>
            <p:nvPr/>
          </p:nvSpPr>
          <p:spPr bwMode="auto">
            <a:xfrm>
              <a:off x="1991360" y="4365156"/>
              <a:ext cx="50800" cy="25397"/>
            </a:xfrm>
            <a:custGeom>
              <a:avLst/>
              <a:gdLst>
                <a:gd name="T0" fmla="*/ 0 w 80"/>
                <a:gd name="T1" fmla="*/ 0 h 40"/>
                <a:gd name="T2" fmla="*/ 80 w 80"/>
                <a:gd name="T3" fmla="*/ 40 h 40"/>
              </a:gdLst>
              <a:ahLst/>
              <a:cxnLst>
                <a:cxn ang="0">
                  <a:pos x="T0" y="T1"/>
                </a:cxn>
                <a:cxn ang="0">
                  <a:pos x="T2" y="T3"/>
                </a:cxn>
              </a:cxnLst>
              <a:rect l="0" t="0" r="r" b="b"/>
              <a:pathLst>
                <a:path w="80" h="40">
                  <a:moveTo>
                    <a:pt x="0" y="0"/>
                  </a:moveTo>
                  <a:lnTo>
                    <a:pt x="8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9" name="Freeform 305"/>
            <p:cNvSpPr>
              <a:spLocks/>
            </p:cNvSpPr>
            <p:nvPr/>
          </p:nvSpPr>
          <p:spPr bwMode="auto">
            <a:xfrm>
              <a:off x="2042160" y="4390553"/>
              <a:ext cx="22225" cy="12698"/>
            </a:xfrm>
            <a:custGeom>
              <a:avLst/>
              <a:gdLst>
                <a:gd name="T0" fmla="*/ 0 w 35"/>
                <a:gd name="T1" fmla="*/ 0 h 20"/>
                <a:gd name="T2" fmla="*/ 35 w 35"/>
                <a:gd name="T3" fmla="*/ 15 h 20"/>
              </a:gdLst>
              <a:ahLst/>
              <a:cxnLst>
                <a:cxn ang="0">
                  <a:pos x="T0" y="T1"/>
                </a:cxn>
                <a:cxn ang="0">
                  <a:pos x="T2" y="T3"/>
                </a:cxn>
              </a:cxnLst>
              <a:rect l="0" t="0" r="r" b="b"/>
              <a:pathLst>
                <a:path w="35" h="20">
                  <a:moveTo>
                    <a:pt x="0" y="0"/>
                  </a:moveTo>
                  <a:lnTo>
                    <a:pt x="35"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0" name="Freeform 304"/>
            <p:cNvSpPr>
              <a:spLocks/>
            </p:cNvSpPr>
            <p:nvPr/>
          </p:nvSpPr>
          <p:spPr bwMode="auto">
            <a:xfrm>
              <a:off x="2064385" y="4400077"/>
              <a:ext cx="25400" cy="12698"/>
            </a:xfrm>
            <a:custGeom>
              <a:avLst/>
              <a:gdLst>
                <a:gd name="T0" fmla="*/ 0 w 40"/>
                <a:gd name="T1" fmla="*/ 0 h 20"/>
                <a:gd name="T2" fmla="*/ 40 w 40"/>
                <a:gd name="T3" fmla="*/ 10 h 20"/>
              </a:gdLst>
              <a:ahLst/>
              <a:cxnLst>
                <a:cxn ang="0">
                  <a:pos x="T0" y="T1"/>
                </a:cxn>
                <a:cxn ang="0">
                  <a:pos x="T2" y="T3"/>
                </a:cxn>
              </a:cxnLst>
              <a:rect l="0" t="0" r="r" b="b"/>
              <a:pathLst>
                <a:path w="40" h="20">
                  <a:moveTo>
                    <a:pt x="0" y="0"/>
                  </a:moveTo>
                  <a:lnTo>
                    <a:pt x="4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1" name="Freeform 303"/>
            <p:cNvSpPr>
              <a:spLocks/>
            </p:cNvSpPr>
            <p:nvPr/>
          </p:nvSpPr>
          <p:spPr bwMode="auto">
            <a:xfrm>
              <a:off x="2089785" y="4406426"/>
              <a:ext cx="24130" cy="12698"/>
            </a:xfrm>
            <a:custGeom>
              <a:avLst/>
              <a:gdLst>
                <a:gd name="T0" fmla="*/ 0 w 38"/>
                <a:gd name="T1" fmla="*/ 0 h 20"/>
                <a:gd name="T2" fmla="*/ 38 w 38"/>
                <a:gd name="T3" fmla="*/ 10 h 20"/>
              </a:gdLst>
              <a:ahLst/>
              <a:cxnLst>
                <a:cxn ang="0">
                  <a:pos x="T0" y="T1"/>
                </a:cxn>
                <a:cxn ang="0">
                  <a:pos x="T2" y="T3"/>
                </a:cxn>
              </a:cxnLst>
              <a:rect l="0" t="0" r="r" b="b"/>
              <a:pathLst>
                <a:path w="38" h="20">
                  <a:moveTo>
                    <a:pt x="0" y="0"/>
                  </a:moveTo>
                  <a:lnTo>
                    <a:pt x="38"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2" name="Freeform 302"/>
            <p:cNvSpPr>
              <a:spLocks/>
            </p:cNvSpPr>
            <p:nvPr/>
          </p:nvSpPr>
          <p:spPr bwMode="auto">
            <a:xfrm>
              <a:off x="2115185" y="4412775"/>
              <a:ext cx="47625" cy="12698"/>
            </a:xfrm>
            <a:custGeom>
              <a:avLst/>
              <a:gdLst>
                <a:gd name="T0" fmla="*/ 0 w 75"/>
                <a:gd name="T1" fmla="*/ 0 h 20"/>
                <a:gd name="T2" fmla="*/ 75 w 75"/>
                <a:gd name="T3" fmla="*/ 0 h 20"/>
              </a:gdLst>
              <a:ahLst/>
              <a:cxnLst>
                <a:cxn ang="0">
                  <a:pos x="T0" y="T1"/>
                </a:cxn>
                <a:cxn ang="0">
                  <a:pos x="T2" y="T3"/>
                </a:cxn>
              </a:cxnLst>
              <a:rect l="0" t="0" r="r" b="b"/>
              <a:pathLst>
                <a:path w="75" h="20">
                  <a:moveTo>
                    <a:pt x="0" y="0"/>
                  </a:moveTo>
                  <a:lnTo>
                    <a:pt x="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3" name="Freeform 301"/>
            <p:cNvSpPr>
              <a:spLocks/>
            </p:cNvSpPr>
            <p:nvPr/>
          </p:nvSpPr>
          <p:spPr bwMode="auto">
            <a:xfrm>
              <a:off x="2162810" y="4406426"/>
              <a:ext cx="22225" cy="12698"/>
            </a:xfrm>
            <a:custGeom>
              <a:avLst/>
              <a:gdLst>
                <a:gd name="T0" fmla="*/ 0 w 35"/>
                <a:gd name="T1" fmla="*/ 10 h 20"/>
                <a:gd name="T2" fmla="*/ 35 w 35"/>
                <a:gd name="T3" fmla="*/ 0 h 20"/>
              </a:gdLst>
              <a:ahLst/>
              <a:cxnLst>
                <a:cxn ang="0">
                  <a:pos x="T0" y="T1"/>
                </a:cxn>
                <a:cxn ang="0">
                  <a:pos x="T2" y="T3"/>
                </a:cxn>
              </a:cxnLst>
              <a:rect l="0" t="0" r="r" b="b"/>
              <a:pathLst>
                <a:path w="35" h="20">
                  <a:moveTo>
                    <a:pt x="0" y="1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4" name="Freeform 300"/>
            <p:cNvSpPr>
              <a:spLocks/>
            </p:cNvSpPr>
            <p:nvPr/>
          </p:nvSpPr>
          <p:spPr bwMode="auto">
            <a:xfrm>
              <a:off x="2185035" y="440642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5" name="Freeform 299"/>
            <p:cNvSpPr>
              <a:spLocks/>
            </p:cNvSpPr>
            <p:nvPr/>
          </p:nvSpPr>
          <p:spPr bwMode="auto">
            <a:xfrm>
              <a:off x="2185035" y="4381029"/>
              <a:ext cx="92075" cy="25397"/>
            </a:xfrm>
            <a:custGeom>
              <a:avLst/>
              <a:gdLst>
                <a:gd name="T0" fmla="*/ 0 w 145"/>
                <a:gd name="T1" fmla="*/ 40 h 40"/>
                <a:gd name="T2" fmla="*/ 145 w 145"/>
                <a:gd name="T3" fmla="*/ 0 h 40"/>
              </a:gdLst>
              <a:ahLst/>
              <a:cxnLst>
                <a:cxn ang="0">
                  <a:pos x="T0" y="T1"/>
                </a:cxn>
                <a:cxn ang="0">
                  <a:pos x="T2" y="T3"/>
                </a:cxn>
              </a:cxnLst>
              <a:rect l="0" t="0" r="r" b="b"/>
              <a:pathLst>
                <a:path w="145" h="40">
                  <a:moveTo>
                    <a:pt x="0" y="40"/>
                  </a:moveTo>
                  <a:lnTo>
                    <a:pt x="14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6" name="Freeform 298"/>
            <p:cNvSpPr>
              <a:spLocks/>
            </p:cNvSpPr>
            <p:nvPr/>
          </p:nvSpPr>
          <p:spPr bwMode="auto">
            <a:xfrm>
              <a:off x="2277110" y="4355633"/>
              <a:ext cx="95250" cy="25397"/>
            </a:xfrm>
            <a:custGeom>
              <a:avLst/>
              <a:gdLst>
                <a:gd name="T0" fmla="*/ 0 w 150"/>
                <a:gd name="T1" fmla="*/ 40 h 40"/>
                <a:gd name="T2" fmla="*/ 150 w 150"/>
                <a:gd name="T3" fmla="*/ 0 h 40"/>
              </a:gdLst>
              <a:ahLst/>
              <a:cxnLst>
                <a:cxn ang="0">
                  <a:pos x="T0" y="T1"/>
                </a:cxn>
                <a:cxn ang="0">
                  <a:pos x="T2" y="T3"/>
                </a:cxn>
              </a:cxnLst>
              <a:rect l="0" t="0" r="r" b="b"/>
              <a:pathLst>
                <a:path w="150" h="40">
                  <a:moveTo>
                    <a:pt x="0" y="40"/>
                  </a:moveTo>
                  <a:lnTo>
                    <a:pt x="15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7" name="Freeform 297"/>
            <p:cNvSpPr>
              <a:spLocks/>
            </p:cNvSpPr>
            <p:nvPr/>
          </p:nvSpPr>
          <p:spPr bwMode="auto">
            <a:xfrm>
              <a:off x="2372360" y="4339760"/>
              <a:ext cx="101600" cy="15873"/>
            </a:xfrm>
            <a:custGeom>
              <a:avLst/>
              <a:gdLst>
                <a:gd name="T0" fmla="*/ 0 w 160"/>
                <a:gd name="T1" fmla="*/ 25 h 25"/>
                <a:gd name="T2" fmla="*/ 159 w 160"/>
                <a:gd name="T3" fmla="*/ 0 h 25"/>
              </a:gdLst>
              <a:ahLst/>
              <a:cxnLst>
                <a:cxn ang="0">
                  <a:pos x="T0" y="T1"/>
                </a:cxn>
                <a:cxn ang="0">
                  <a:pos x="T2" y="T3"/>
                </a:cxn>
              </a:cxnLst>
              <a:rect l="0" t="0" r="r" b="b"/>
              <a:pathLst>
                <a:path w="160" h="25">
                  <a:moveTo>
                    <a:pt x="0" y="25"/>
                  </a:moveTo>
                  <a:lnTo>
                    <a:pt x="159"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8" name="Freeform 296"/>
            <p:cNvSpPr>
              <a:spLocks/>
            </p:cNvSpPr>
            <p:nvPr/>
          </p:nvSpPr>
          <p:spPr bwMode="auto">
            <a:xfrm>
              <a:off x="2473960" y="4327696"/>
              <a:ext cx="104775" cy="12698"/>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9" name="Freeform 295"/>
            <p:cNvSpPr>
              <a:spLocks/>
            </p:cNvSpPr>
            <p:nvPr/>
          </p:nvSpPr>
          <p:spPr bwMode="auto">
            <a:xfrm>
              <a:off x="2578735" y="4318173"/>
              <a:ext cx="111125" cy="12698"/>
            </a:xfrm>
            <a:custGeom>
              <a:avLst/>
              <a:gdLst>
                <a:gd name="T0" fmla="*/ 0 w 175"/>
                <a:gd name="T1" fmla="*/ 15 h 20"/>
                <a:gd name="T2" fmla="*/ 175 w 175"/>
                <a:gd name="T3" fmla="*/ 0 h 20"/>
              </a:gdLst>
              <a:ahLst/>
              <a:cxnLst>
                <a:cxn ang="0">
                  <a:pos x="T0" y="T1"/>
                </a:cxn>
                <a:cxn ang="0">
                  <a:pos x="T2" y="T3"/>
                </a:cxn>
              </a:cxnLst>
              <a:rect l="0" t="0" r="r" b="b"/>
              <a:pathLst>
                <a:path w="175" h="20">
                  <a:moveTo>
                    <a:pt x="0" y="15"/>
                  </a:moveTo>
                  <a:lnTo>
                    <a:pt x="1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0" name="Freeform 294"/>
            <p:cNvSpPr>
              <a:spLocks/>
            </p:cNvSpPr>
            <p:nvPr/>
          </p:nvSpPr>
          <p:spPr bwMode="auto">
            <a:xfrm>
              <a:off x="2689860" y="4311824"/>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1" name="Freeform 293"/>
            <p:cNvSpPr>
              <a:spLocks/>
            </p:cNvSpPr>
            <p:nvPr/>
          </p:nvSpPr>
          <p:spPr bwMode="auto">
            <a:xfrm>
              <a:off x="2800350" y="4308649"/>
              <a:ext cx="117475" cy="12698"/>
            </a:xfrm>
            <a:custGeom>
              <a:avLst/>
              <a:gdLst>
                <a:gd name="T0" fmla="*/ 0 w 185"/>
                <a:gd name="T1" fmla="*/ 5 h 20"/>
                <a:gd name="T2" fmla="*/ 185 w 185"/>
                <a:gd name="T3" fmla="*/ 0 h 20"/>
              </a:gdLst>
              <a:ahLst/>
              <a:cxnLst>
                <a:cxn ang="0">
                  <a:pos x="T0" y="T1"/>
                </a:cxn>
                <a:cxn ang="0">
                  <a:pos x="T2" y="T3"/>
                </a:cxn>
              </a:cxnLst>
              <a:rect l="0" t="0" r="r" b="b"/>
              <a:pathLst>
                <a:path w="185" h="20">
                  <a:moveTo>
                    <a:pt x="0" y="5"/>
                  </a:moveTo>
                  <a:lnTo>
                    <a:pt x="18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2" name="Freeform 292"/>
            <p:cNvSpPr>
              <a:spLocks/>
            </p:cNvSpPr>
            <p:nvPr/>
          </p:nvSpPr>
          <p:spPr bwMode="auto">
            <a:xfrm>
              <a:off x="2917825" y="4308649"/>
              <a:ext cx="117475" cy="12698"/>
            </a:xfrm>
            <a:custGeom>
              <a:avLst/>
              <a:gdLst>
                <a:gd name="T0" fmla="*/ 0 w 185"/>
                <a:gd name="T1" fmla="*/ 0 h 20"/>
                <a:gd name="T2" fmla="*/ 185 w 185"/>
                <a:gd name="T3" fmla="*/ 5 h 20"/>
              </a:gdLst>
              <a:ahLst/>
              <a:cxnLst>
                <a:cxn ang="0">
                  <a:pos x="T0" y="T1"/>
                </a:cxn>
                <a:cxn ang="0">
                  <a:pos x="T2" y="T3"/>
                </a:cxn>
              </a:cxnLst>
              <a:rect l="0" t="0" r="r" b="b"/>
              <a:pathLst>
                <a:path w="185" h="20">
                  <a:moveTo>
                    <a:pt x="0" y="0"/>
                  </a:moveTo>
                  <a:lnTo>
                    <a:pt x="18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3" name="Freeform 291"/>
            <p:cNvSpPr>
              <a:spLocks/>
            </p:cNvSpPr>
            <p:nvPr/>
          </p:nvSpPr>
          <p:spPr bwMode="auto">
            <a:xfrm>
              <a:off x="3035300" y="43118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4" name="Freeform 290"/>
            <p:cNvSpPr>
              <a:spLocks/>
            </p:cNvSpPr>
            <p:nvPr/>
          </p:nvSpPr>
          <p:spPr bwMode="auto">
            <a:xfrm>
              <a:off x="3035300" y="4311824"/>
              <a:ext cx="73025" cy="12698"/>
            </a:xfrm>
            <a:custGeom>
              <a:avLst/>
              <a:gdLst>
                <a:gd name="T0" fmla="*/ 0 w 115"/>
                <a:gd name="T1" fmla="*/ 0 h 20"/>
                <a:gd name="T2" fmla="*/ 115 w 115"/>
                <a:gd name="T3" fmla="*/ 0 h 20"/>
              </a:gdLst>
              <a:ahLst/>
              <a:cxnLst>
                <a:cxn ang="0">
                  <a:pos x="T0" y="T1"/>
                </a:cxn>
                <a:cxn ang="0">
                  <a:pos x="T2" y="T3"/>
                </a:cxn>
              </a:cxnLst>
              <a:rect l="0" t="0" r="r" b="b"/>
              <a:pathLst>
                <a:path w="115" h="20">
                  <a:moveTo>
                    <a:pt x="0" y="0"/>
                  </a:moveTo>
                  <a:lnTo>
                    <a:pt x="1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5" name="Freeform 289"/>
            <p:cNvSpPr>
              <a:spLocks/>
            </p:cNvSpPr>
            <p:nvPr/>
          </p:nvSpPr>
          <p:spPr bwMode="auto">
            <a:xfrm>
              <a:off x="3108325" y="4311824"/>
              <a:ext cx="73025" cy="12698"/>
            </a:xfrm>
            <a:custGeom>
              <a:avLst/>
              <a:gdLst>
                <a:gd name="T0" fmla="*/ 0 w 115"/>
                <a:gd name="T1" fmla="*/ 0 h 20"/>
                <a:gd name="T2" fmla="*/ 115 w 115"/>
                <a:gd name="T3" fmla="*/ 5 h 20"/>
              </a:gdLst>
              <a:ahLst/>
              <a:cxnLst>
                <a:cxn ang="0">
                  <a:pos x="T0" y="T1"/>
                </a:cxn>
                <a:cxn ang="0">
                  <a:pos x="T2" y="T3"/>
                </a:cxn>
              </a:cxnLst>
              <a:rect l="0" t="0" r="r" b="b"/>
              <a:pathLst>
                <a:path w="115" h="20">
                  <a:moveTo>
                    <a:pt x="0" y="0"/>
                  </a:moveTo>
                  <a:lnTo>
                    <a:pt x="11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6" name="Freeform 288"/>
            <p:cNvSpPr>
              <a:spLocks/>
            </p:cNvSpPr>
            <p:nvPr/>
          </p:nvSpPr>
          <p:spPr bwMode="auto">
            <a:xfrm>
              <a:off x="3181350" y="4314998"/>
              <a:ext cx="76200" cy="12698"/>
            </a:xfrm>
            <a:custGeom>
              <a:avLst/>
              <a:gdLst>
                <a:gd name="T0" fmla="*/ 0 w 120"/>
                <a:gd name="T1" fmla="*/ 0 h 20"/>
                <a:gd name="T2" fmla="*/ 120 w 120"/>
                <a:gd name="T3" fmla="*/ 5 h 20"/>
              </a:gdLst>
              <a:ahLst/>
              <a:cxnLst>
                <a:cxn ang="0">
                  <a:pos x="T0" y="T1"/>
                </a:cxn>
                <a:cxn ang="0">
                  <a:pos x="T2" y="T3"/>
                </a:cxn>
              </a:cxnLst>
              <a:rect l="0" t="0" r="r" b="b"/>
              <a:pathLst>
                <a:path w="120" h="20">
                  <a:moveTo>
                    <a:pt x="0" y="0"/>
                  </a:moveTo>
                  <a:lnTo>
                    <a:pt x="12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7" name="Freeform 287"/>
            <p:cNvSpPr>
              <a:spLocks/>
            </p:cNvSpPr>
            <p:nvPr/>
          </p:nvSpPr>
          <p:spPr bwMode="auto">
            <a:xfrm>
              <a:off x="3257550" y="4318173"/>
              <a:ext cx="74930" cy="12698"/>
            </a:xfrm>
            <a:custGeom>
              <a:avLst/>
              <a:gdLst>
                <a:gd name="T0" fmla="*/ 0 w 118"/>
                <a:gd name="T1" fmla="*/ 0 h 20"/>
                <a:gd name="T2" fmla="*/ 117 w 118"/>
                <a:gd name="T3" fmla="*/ 15 h 20"/>
              </a:gdLst>
              <a:ahLst/>
              <a:cxnLst>
                <a:cxn ang="0">
                  <a:pos x="T0" y="T1"/>
                </a:cxn>
                <a:cxn ang="0">
                  <a:pos x="T2" y="T3"/>
                </a:cxn>
              </a:cxnLst>
              <a:rect l="0" t="0" r="r" b="b"/>
              <a:pathLst>
                <a:path w="118" h="20">
                  <a:moveTo>
                    <a:pt x="0" y="0"/>
                  </a:moveTo>
                  <a:lnTo>
                    <a:pt x="11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8" name="Freeform 286"/>
            <p:cNvSpPr>
              <a:spLocks/>
            </p:cNvSpPr>
            <p:nvPr/>
          </p:nvSpPr>
          <p:spPr bwMode="auto">
            <a:xfrm>
              <a:off x="3333115" y="4327696"/>
              <a:ext cx="146050" cy="16508"/>
            </a:xfrm>
            <a:custGeom>
              <a:avLst/>
              <a:gdLst>
                <a:gd name="T0" fmla="*/ 0 w 230"/>
                <a:gd name="T1" fmla="*/ 0 h 26"/>
                <a:gd name="T2" fmla="*/ 230 w 230"/>
                <a:gd name="T3" fmla="*/ 26 h 26"/>
              </a:gdLst>
              <a:ahLst/>
              <a:cxnLst>
                <a:cxn ang="0">
                  <a:pos x="T0" y="T1"/>
                </a:cxn>
                <a:cxn ang="0">
                  <a:pos x="T2" y="T3"/>
                </a:cxn>
              </a:cxnLst>
              <a:rect l="0" t="0" r="r" b="b"/>
              <a:pathLst>
                <a:path w="230" h="26">
                  <a:moveTo>
                    <a:pt x="0" y="0"/>
                  </a:moveTo>
                  <a:lnTo>
                    <a:pt x="230" y="2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9" name="Freeform 285"/>
            <p:cNvSpPr>
              <a:spLocks/>
            </p:cNvSpPr>
            <p:nvPr/>
          </p:nvSpPr>
          <p:spPr bwMode="auto">
            <a:xfrm>
              <a:off x="3479165" y="4346109"/>
              <a:ext cx="139700" cy="22222"/>
            </a:xfrm>
            <a:custGeom>
              <a:avLst/>
              <a:gdLst>
                <a:gd name="T0" fmla="*/ 0 w 220"/>
                <a:gd name="T1" fmla="*/ 0 h 35"/>
                <a:gd name="T2" fmla="*/ 220 w 220"/>
                <a:gd name="T3" fmla="*/ 35 h 35"/>
              </a:gdLst>
              <a:ahLst/>
              <a:cxnLst>
                <a:cxn ang="0">
                  <a:pos x="T0" y="T1"/>
                </a:cxn>
                <a:cxn ang="0">
                  <a:pos x="T2" y="T3"/>
                </a:cxn>
              </a:cxnLst>
              <a:rect l="0" t="0" r="r" b="b"/>
              <a:pathLst>
                <a:path w="220" h="35">
                  <a:moveTo>
                    <a:pt x="0" y="0"/>
                  </a:moveTo>
                  <a:lnTo>
                    <a:pt x="22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0" name="Freeform 284"/>
            <p:cNvSpPr>
              <a:spLocks/>
            </p:cNvSpPr>
            <p:nvPr/>
          </p:nvSpPr>
          <p:spPr bwMode="auto">
            <a:xfrm>
              <a:off x="3618865" y="4368331"/>
              <a:ext cx="123825" cy="25397"/>
            </a:xfrm>
            <a:custGeom>
              <a:avLst/>
              <a:gdLst>
                <a:gd name="T0" fmla="*/ 0 w 195"/>
                <a:gd name="T1" fmla="*/ 0 h 40"/>
                <a:gd name="T2" fmla="*/ 195 w 195"/>
                <a:gd name="T3" fmla="*/ 40 h 40"/>
              </a:gdLst>
              <a:ahLst/>
              <a:cxnLst>
                <a:cxn ang="0">
                  <a:pos x="T0" y="T1"/>
                </a:cxn>
                <a:cxn ang="0">
                  <a:pos x="T2" y="T3"/>
                </a:cxn>
              </a:cxnLst>
              <a:rect l="0" t="0" r="r" b="b"/>
              <a:pathLst>
                <a:path w="195" h="40">
                  <a:moveTo>
                    <a:pt x="0" y="0"/>
                  </a:moveTo>
                  <a:lnTo>
                    <a:pt x="195"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1" name="Freeform 283"/>
            <p:cNvSpPr>
              <a:spLocks/>
            </p:cNvSpPr>
            <p:nvPr/>
          </p:nvSpPr>
          <p:spPr bwMode="auto">
            <a:xfrm>
              <a:off x="3742690" y="4393727"/>
              <a:ext cx="104775" cy="19047"/>
            </a:xfrm>
            <a:custGeom>
              <a:avLst/>
              <a:gdLst>
                <a:gd name="T0" fmla="*/ 0 w 165"/>
                <a:gd name="T1" fmla="*/ 0 h 30"/>
                <a:gd name="T2" fmla="*/ 165 w 165"/>
                <a:gd name="T3" fmla="*/ 30 h 30"/>
              </a:gdLst>
              <a:ahLst/>
              <a:cxnLst>
                <a:cxn ang="0">
                  <a:pos x="T0" y="T1"/>
                </a:cxn>
                <a:cxn ang="0">
                  <a:pos x="T2" y="T3"/>
                </a:cxn>
              </a:cxnLst>
              <a:rect l="0" t="0" r="r" b="b"/>
              <a:pathLst>
                <a:path w="165" h="30">
                  <a:moveTo>
                    <a:pt x="0" y="0"/>
                  </a:moveTo>
                  <a:lnTo>
                    <a:pt x="16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2" name="Freeform 282"/>
            <p:cNvSpPr>
              <a:spLocks/>
            </p:cNvSpPr>
            <p:nvPr/>
          </p:nvSpPr>
          <p:spPr bwMode="auto">
            <a:xfrm>
              <a:off x="3847465" y="4412775"/>
              <a:ext cx="109220" cy="25397"/>
            </a:xfrm>
            <a:custGeom>
              <a:avLst/>
              <a:gdLst>
                <a:gd name="T0" fmla="*/ 0 w 172"/>
                <a:gd name="T1" fmla="*/ 0 h 40"/>
                <a:gd name="T2" fmla="*/ 171 w 172"/>
                <a:gd name="T3" fmla="*/ 40 h 40"/>
              </a:gdLst>
              <a:ahLst/>
              <a:cxnLst>
                <a:cxn ang="0">
                  <a:pos x="T0" y="T1"/>
                </a:cxn>
                <a:cxn ang="0">
                  <a:pos x="T2" y="T3"/>
                </a:cxn>
              </a:cxnLst>
              <a:rect l="0" t="0" r="r" b="b"/>
              <a:pathLst>
                <a:path w="172" h="40">
                  <a:moveTo>
                    <a:pt x="0" y="0"/>
                  </a:moveTo>
                  <a:lnTo>
                    <a:pt x="171"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3" name="Freeform 281"/>
            <p:cNvSpPr>
              <a:spLocks/>
            </p:cNvSpPr>
            <p:nvPr/>
          </p:nvSpPr>
          <p:spPr bwMode="auto">
            <a:xfrm>
              <a:off x="395795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4" name="Freeform 280"/>
            <p:cNvSpPr>
              <a:spLocks/>
            </p:cNvSpPr>
            <p:nvPr/>
          </p:nvSpPr>
          <p:spPr bwMode="auto">
            <a:xfrm>
              <a:off x="3957955" y="4438171"/>
              <a:ext cx="12700" cy="12698"/>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5" name="Freeform 279"/>
            <p:cNvSpPr>
              <a:spLocks/>
            </p:cNvSpPr>
            <p:nvPr/>
          </p:nvSpPr>
          <p:spPr bwMode="auto">
            <a:xfrm>
              <a:off x="3964305" y="4444520"/>
              <a:ext cx="12700" cy="12698"/>
            </a:xfrm>
            <a:custGeom>
              <a:avLst/>
              <a:gdLst>
                <a:gd name="T0" fmla="*/ 0 w 20"/>
                <a:gd name="T1" fmla="*/ 0 h 20"/>
                <a:gd name="T2" fmla="*/ 10 w 20"/>
                <a:gd name="T3" fmla="*/ 5 h 20"/>
              </a:gdLst>
              <a:ahLst/>
              <a:cxnLst>
                <a:cxn ang="0">
                  <a:pos x="T0" y="T1"/>
                </a:cxn>
                <a:cxn ang="0">
                  <a:pos x="T2" y="T3"/>
                </a:cxn>
              </a:cxnLst>
              <a:rect l="0" t="0" r="r" b="b"/>
              <a:pathLst>
                <a:path w="20" h="20">
                  <a:moveTo>
                    <a:pt x="0" y="0"/>
                  </a:moveTo>
                  <a:lnTo>
                    <a:pt x="10" y="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6" name="Freeform 278"/>
            <p:cNvSpPr>
              <a:spLocks/>
            </p:cNvSpPr>
            <p:nvPr/>
          </p:nvSpPr>
          <p:spPr bwMode="auto">
            <a:xfrm>
              <a:off x="3970655" y="4447695"/>
              <a:ext cx="12700" cy="12698"/>
            </a:xfrm>
            <a:custGeom>
              <a:avLst/>
              <a:gdLst>
                <a:gd name="T0" fmla="*/ 0 w 20"/>
                <a:gd name="T1" fmla="*/ 0 h 20"/>
                <a:gd name="T2" fmla="*/ 15 w 20"/>
                <a:gd name="T3" fmla="*/ 5 h 20"/>
              </a:gdLst>
              <a:ahLst/>
              <a:cxnLst>
                <a:cxn ang="0">
                  <a:pos x="T0" y="T1"/>
                </a:cxn>
                <a:cxn ang="0">
                  <a:pos x="T2" y="T3"/>
                </a:cxn>
              </a:cxnLst>
              <a:rect l="0" t="0" r="r" b="b"/>
              <a:pathLst>
                <a:path w="20" h="20">
                  <a:moveTo>
                    <a:pt x="0" y="0"/>
                  </a:moveTo>
                  <a:lnTo>
                    <a:pt x="15"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7" name="Freeform 277"/>
            <p:cNvSpPr>
              <a:spLocks/>
            </p:cNvSpPr>
            <p:nvPr/>
          </p:nvSpPr>
          <p:spPr bwMode="auto">
            <a:xfrm>
              <a:off x="3980180" y="4447695"/>
              <a:ext cx="12700" cy="12698"/>
            </a:xfrm>
            <a:custGeom>
              <a:avLst/>
              <a:gdLst>
                <a:gd name="T0" fmla="*/ 0 w 20"/>
                <a:gd name="T1" fmla="*/ 5 h 20"/>
                <a:gd name="T2" fmla="*/ 20 w 20"/>
                <a:gd name="T3" fmla="*/ 0 h 20"/>
              </a:gdLst>
              <a:ahLst/>
              <a:cxnLst>
                <a:cxn ang="0">
                  <a:pos x="T0" y="T1"/>
                </a:cxn>
                <a:cxn ang="0">
                  <a:pos x="T2" y="T3"/>
                </a:cxn>
              </a:cxnLst>
              <a:rect l="0" t="0" r="r" b="b"/>
              <a:pathLst>
                <a:path w="20" h="20">
                  <a:moveTo>
                    <a:pt x="0" y="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8" name="Freeform 276"/>
            <p:cNvSpPr>
              <a:spLocks/>
            </p:cNvSpPr>
            <p:nvPr/>
          </p:nvSpPr>
          <p:spPr bwMode="auto">
            <a:xfrm>
              <a:off x="3992880" y="4434997"/>
              <a:ext cx="25400" cy="12698"/>
            </a:xfrm>
            <a:custGeom>
              <a:avLst/>
              <a:gdLst>
                <a:gd name="T0" fmla="*/ 0 w 40"/>
                <a:gd name="T1" fmla="*/ 20 h 20"/>
                <a:gd name="T2" fmla="*/ 40 w 40"/>
                <a:gd name="T3" fmla="*/ 0 h 20"/>
              </a:gdLst>
              <a:ahLst/>
              <a:cxnLst>
                <a:cxn ang="0">
                  <a:pos x="T0" y="T1"/>
                </a:cxn>
                <a:cxn ang="0">
                  <a:pos x="T2" y="T3"/>
                </a:cxn>
              </a:cxnLst>
              <a:rect l="0" t="0" r="r" b="b"/>
              <a:pathLst>
                <a:path w="40" h="20">
                  <a:moveTo>
                    <a:pt x="0" y="20"/>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9" name="Freeform 275"/>
            <p:cNvSpPr>
              <a:spLocks/>
            </p:cNvSpPr>
            <p:nvPr/>
          </p:nvSpPr>
          <p:spPr bwMode="auto">
            <a:xfrm>
              <a:off x="4018280" y="4415949"/>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0" name="Freeform 274"/>
            <p:cNvSpPr>
              <a:spLocks/>
            </p:cNvSpPr>
            <p:nvPr/>
          </p:nvSpPr>
          <p:spPr bwMode="auto">
            <a:xfrm>
              <a:off x="4050030" y="4387378"/>
              <a:ext cx="38100" cy="28571"/>
            </a:xfrm>
            <a:custGeom>
              <a:avLst/>
              <a:gdLst>
                <a:gd name="T0" fmla="*/ 0 w 60"/>
                <a:gd name="T1" fmla="*/ 45 h 45"/>
                <a:gd name="T2" fmla="*/ 60 w 60"/>
                <a:gd name="T3" fmla="*/ 0 h 45"/>
              </a:gdLst>
              <a:ahLst/>
              <a:cxnLst>
                <a:cxn ang="0">
                  <a:pos x="T0" y="T1"/>
                </a:cxn>
                <a:cxn ang="0">
                  <a:pos x="T2" y="T3"/>
                </a:cxn>
              </a:cxnLst>
              <a:rect l="0" t="0" r="r" b="b"/>
              <a:pathLst>
                <a:path w="60" h="45">
                  <a:moveTo>
                    <a:pt x="0" y="4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1" name="Freeform 273"/>
            <p:cNvSpPr>
              <a:spLocks/>
            </p:cNvSpPr>
            <p:nvPr/>
          </p:nvSpPr>
          <p:spPr bwMode="auto">
            <a:xfrm>
              <a:off x="4088130" y="4352458"/>
              <a:ext cx="38100" cy="34920"/>
            </a:xfrm>
            <a:custGeom>
              <a:avLst/>
              <a:gdLst>
                <a:gd name="T0" fmla="*/ 0 w 60"/>
                <a:gd name="T1" fmla="*/ 55 h 55"/>
                <a:gd name="T2" fmla="*/ 60 w 60"/>
                <a:gd name="T3" fmla="*/ 0 h 55"/>
              </a:gdLst>
              <a:ahLst/>
              <a:cxnLst>
                <a:cxn ang="0">
                  <a:pos x="T0" y="T1"/>
                </a:cxn>
                <a:cxn ang="0">
                  <a:pos x="T2" y="T3"/>
                </a:cxn>
              </a:cxnLst>
              <a:rect l="0" t="0" r="r" b="b"/>
              <a:pathLst>
                <a:path w="60" h="55">
                  <a:moveTo>
                    <a:pt x="0" y="5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2" name="Freeform 272"/>
            <p:cNvSpPr>
              <a:spLocks/>
            </p:cNvSpPr>
            <p:nvPr/>
          </p:nvSpPr>
          <p:spPr bwMode="auto">
            <a:xfrm>
              <a:off x="4126230" y="4267380"/>
              <a:ext cx="88900" cy="83174"/>
            </a:xfrm>
            <a:custGeom>
              <a:avLst/>
              <a:gdLst>
                <a:gd name="T0" fmla="*/ 0 w 140"/>
                <a:gd name="T1" fmla="*/ 131 h 131"/>
                <a:gd name="T2" fmla="*/ 140 w 140"/>
                <a:gd name="T3" fmla="*/ 0 h 131"/>
              </a:gdLst>
              <a:ahLst/>
              <a:cxnLst>
                <a:cxn ang="0">
                  <a:pos x="T0" y="T1"/>
                </a:cxn>
                <a:cxn ang="0">
                  <a:pos x="T2" y="T3"/>
                </a:cxn>
              </a:cxnLst>
              <a:rect l="0" t="0" r="r" b="b"/>
              <a:pathLst>
                <a:path w="140" h="131">
                  <a:moveTo>
                    <a:pt x="0" y="131"/>
                  </a:moveTo>
                  <a:lnTo>
                    <a:pt x="1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3" name="Freeform 271"/>
            <p:cNvSpPr>
              <a:spLocks/>
            </p:cNvSpPr>
            <p:nvPr/>
          </p:nvSpPr>
          <p:spPr bwMode="auto">
            <a:xfrm>
              <a:off x="4215130" y="4172143"/>
              <a:ext cx="92075" cy="95237"/>
            </a:xfrm>
            <a:custGeom>
              <a:avLst/>
              <a:gdLst>
                <a:gd name="T0" fmla="*/ 0 w 145"/>
                <a:gd name="T1" fmla="*/ 150 h 150"/>
                <a:gd name="T2" fmla="*/ 145 w 145"/>
                <a:gd name="T3" fmla="*/ 0 h 150"/>
              </a:gdLst>
              <a:ahLst/>
              <a:cxnLst>
                <a:cxn ang="0">
                  <a:pos x="T0" y="T1"/>
                </a:cxn>
                <a:cxn ang="0">
                  <a:pos x="T2" y="T3"/>
                </a:cxn>
              </a:cxnLst>
              <a:rect l="0" t="0" r="r" b="b"/>
              <a:pathLst>
                <a:path w="145" h="150">
                  <a:moveTo>
                    <a:pt x="0" y="150"/>
                  </a:moveTo>
                  <a:lnTo>
                    <a:pt x="1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4" name="Freeform 270"/>
            <p:cNvSpPr>
              <a:spLocks/>
            </p:cNvSpPr>
            <p:nvPr/>
          </p:nvSpPr>
          <p:spPr bwMode="auto">
            <a:xfrm>
              <a:off x="4307205" y="4071192"/>
              <a:ext cx="95250" cy="99046"/>
            </a:xfrm>
            <a:custGeom>
              <a:avLst/>
              <a:gdLst>
                <a:gd name="T0" fmla="*/ 0 w 150"/>
                <a:gd name="T1" fmla="*/ 155 h 156"/>
                <a:gd name="T2" fmla="*/ 150 w 150"/>
                <a:gd name="T3" fmla="*/ 0 h 156"/>
              </a:gdLst>
              <a:ahLst/>
              <a:cxnLst>
                <a:cxn ang="0">
                  <a:pos x="T0" y="T1"/>
                </a:cxn>
                <a:cxn ang="0">
                  <a:pos x="T2" y="T3"/>
                </a:cxn>
              </a:cxnLst>
              <a:rect l="0" t="0" r="r" b="b"/>
              <a:pathLst>
                <a:path w="150" h="156">
                  <a:moveTo>
                    <a:pt x="0" y="155"/>
                  </a:moveTo>
                  <a:lnTo>
                    <a:pt x="1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5" name="Freeform 269"/>
            <p:cNvSpPr>
              <a:spLocks/>
            </p:cNvSpPr>
            <p:nvPr/>
          </p:nvSpPr>
          <p:spPr bwMode="auto">
            <a:xfrm>
              <a:off x="4402455" y="3893416"/>
              <a:ext cx="153035" cy="177776"/>
            </a:xfrm>
            <a:custGeom>
              <a:avLst/>
              <a:gdLst>
                <a:gd name="T0" fmla="*/ 0 w 241"/>
                <a:gd name="T1" fmla="*/ 280 h 280"/>
                <a:gd name="T2" fmla="*/ 241 w 241"/>
                <a:gd name="T3" fmla="*/ 0 h 280"/>
              </a:gdLst>
              <a:ahLst/>
              <a:cxnLst>
                <a:cxn ang="0">
                  <a:pos x="T0" y="T1"/>
                </a:cxn>
                <a:cxn ang="0">
                  <a:pos x="T2" y="T3"/>
                </a:cxn>
              </a:cxnLst>
              <a:rect l="0" t="0" r="r" b="b"/>
              <a:pathLst>
                <a:path w="241" h="280">
                  <a:moveTo>
                    <a:pt x="0" y="280"/>
                  </a:moveTo>
                  <a:lnTo>
                    <a:pt x="24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6" name="Freeform 268"/>
            <p:cNvSpPr>
              <a:spLocks/>
            </p:cNvSpPr>
            <p:nvPr/>
          </p:nvSpPr>
          <p:spPr bwMode="auto">
            <a:xfrm>
              <a:off x="4557395" y="389341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7" name="Freeform 267"/>
            <p:cNvSpPr>
              <a:spLocks/>
            </p:cNvSpPr>
            <p:nvPr/>
          </p:nvSpPr>
          <p:spPr bwMode="auto">
            <a:xfrm>
              <a:off x="4500245" y="3874368"/>
              <a:ext cx="57150" cy="16508"/>
            </a:xfrm>
            <a:custGeom>
              <a:avLst/>
              <a:gdLst>
                <a:gd name="T0" fmla="*/ 90 w 90"/>
                <a:gd name="T1" fmla="*/ 25 h 26"/>
                <a:gd name="T2" fmla="*/ 0 w 90"/>
                <a:gd name="T3" fmla="*/ 0 h 26"/>
              </a:gdLst>
              <a:ahLst/>
              <a:cxnLst>
                <a:cxn ang="0">
                  <a:pos x="T0" y="T1"/>
                </a:cxn>
                <a:cxn ang="0">
                  <a:pos x="T2" y="T3"/>
                </a:cxn>
              </a:cxnLst>
              <a:rect l="0" t="0" r="r" b="b"/>
              <a:pathLst>
                <a:path w="90" h="26">
                  <a:moveTo>
                    <a:pt x="9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8" name="Freeform 266"/>
            <p:cNvSpPr>
              <a:spLocks/>
            </p:cNvSpPr>
            <p:nvPr/>
          </p:nvSpPr>
          <p:spPr bwMode="auto">
            <a:xfrm>
              <a:off x="4437380" y="3855321"/>
              <a:ext cx="60960" cy="19047"/>
            </a:xfrm>
            <a:custGeom>
              <a:avLst/>
              <a:gdLst>
                <a:gd name="T0" fmla="*/ 96 w 96"/>
                <a:gd name="T1" fmla="*/ 30 h 30"/>
                <a:gd name="T2" fmla="*/ 0 w 96"/>
                <a:gd name="T3" fmla="*/ 0 h 30"/>
              </a:gdLst>
              <a:ahLst/>
              <a:cxnLst>
                <a:cxn ang="0">
                  <a:pos x="T0" y="T1"/>
                </a:cxn>
                <a:cxn ang="0">
                  <a:pos x="T2" y="T3"/>
                </a:cxn>
              </a:cxnLst>
              <a:rect l="0" t="0" r="r" b="b"/>
              <a:pathLst>
                <a:path w="96" h="30">
                  <a:moveTo>
                    <a:pt x="96"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9" name="Freeform 265"/>
            <p:cNvSpPr>
              <a:spLocks/>
            </p:cNvSpPr>
            <p:nvPr/>
          </p:nvSpPr>
          <p:spPr bwMode="auto">
            <a:xfrm>
              <a:off x="4370705" y="3836909"/>
              <a:ext cx="66675" cy="19047"/>
            </a:xfrm>
            <a:custGeom>
              <a:avLst/>
              <a:gdLst>
                <a:gd name="T0" fmla="*/ 105 w 105"/>
                <a:gd name="T1" fmla="*/ 30 h 30"/>
                <a:gd name="T2" fmla="*/ 0 w 105"/>
                <a:gd name="T3" fmla="*/ 0 h 30"/>
              </a:gdLst>
              <a:ahLst/>
              <a:cxnLst>
                <a:cxn ang="0">
                  <a:pos x="T0" y="T1"/>
                </a:cxn>
                <a:cxn ang="0">
                  <a:pos x="T2" y="T3"/>
                </a:cxn>
              </a:cxnLst>
              <a:rect l="0" t="0" r="r" b="b"/>
              <a:pathLst>
                <a:path w="105" h="30">
                  <a:moveTo>
                    <a:pt x="10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0" name="Freeform 264"/>
            <p:cNvSpPr>
              <a:spLocks/>
            </p:cNvSpPr>
            <p:nvPr/>
          </p:nvSpPr>
          <p:spPr bwMode="auto">
            <a:xfrm>
              <a:off x="4294505" y="3821036"/>
              <a:ext cx="76200" cy="15873"/>
            </a:xfrm>
            <a:custGeom>
              <a:avLst/>
              <a:gdLst>
                <a:gd name="T0" fmla="*/ 120 w 120"/>
                <a:gd name="T1" fmla="*/ 25 h 25"/>
                <a:gd name="T2" fmla="*/ 0 w 120"/>
                <a:gd name="T3" fmla="*/ 0 h 25"/>
              </a:gdLst>
              <a:ahLst/>
              <a:cxnLst>
                <a:cxn ang="0">
                  <a:pos x="T0" y="T1"/>
                </a:cxn>
                <a:cxn ang="0">
                  <a:pos x="T2" y="T3"/>
                </a:cxn>
              </a:cxnLst>
              <a:rect l="0" t="0" r="r" b="b"/>
              <a:pathLst>
                <a:path w="120" h="25">
                  <a:moveTo>
                    <a:pt x="12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1" name="Freeform 263"/>
            <p:cNvSpPr>
              <a:spLocks/>
            </p:cNvSpPr>
            <p:nvPr/>
          </p:nvSpPr>
          <p:spPr bwMode="auto">
            <a:xfrm>
              <a:off x="4211955" y="3805163"/>
              <a:ext cx="82550" cy="15873"/>
            </a:xfrm>
            <a:custGeom>
              <a:avLst/>
              <a:gdLst>
                <a:gd name="T0" fmla="*/ 130 w 130"/>
                <a:gd name="T1" fmla="*/ 25 h 25"/>
                <a:gd name="T2" fmla="*/ 0 w 130"/>
                <a:gd name="T3" fmla="*/ 0 h 25"/>
              </a:gdLst>
              <a:ahLst/>
              <a:cxnLst>
                <a:cxn ang="0">
                  <a:pos x="T0" y="T1"/>
                </a:cxn>
                <a:cxn ang="0">
                  <a:pos x="T2" y="T3"/>
                </a:cxn>
              </a:cxnLst>
              <a:rect l="0" t="0" r="r" b="b"/>
              <a:pathLst>
                <a:path w="130" h="25">
                  <a:moveTo>
                    <a:pt x="13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2" name="Freeform 262"/>
            <p:cNvSpPr>
              <a:spLocks/>
            </p:cNvSpPr>
            <p:nvPr/>
          </p:nvSpPr>
          <p:spPr bwMode="auto">
            <a:xfrm>
              <a:off x="4126230" y="3792465"/>
              <a:ext cx="85725" cy="12698"/>
            </a:xfrm>
            <a:custGeom>
              <a:avLst/>
              <a:gdLst>
                <a:gd name="T0" fmla="*/ 135 w 135"/>
                <a:gd name="T1" fmla="*/ 20 h 20"/>
                <a:gd name="T2" fmla="*/ 0 w 135"/>
                <a:gd name="T3" fmla="*/ 0 h 20"/>
              </a:gdLst>
              <a:ahLst/>
              <a:cxnLst>
                <a:cxn ang="0">
                  <a:pos x="T0" y="T1"/>
                </a:cxn>
                <a:cxn ang="0">
                  <a:pos x="T2" y="T3"/>
                </a:cxn>
              </a:cxnLst>
              <a:rect l="0" t="0" r="r" b="b"/>
              <a:pathLst>
                <a:path w="135" h="20">
                  <a:moveTo>
                    <a:pt x="13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3" name="Freeform 261"/>
            <p:cNvSpPr>
              <a:spLocks/>
            </p:cNvSpPr>
            <p:nvPr/>
          </p:nvSpPr>
          <p:spPr bwMode="auto">
            <a:xfrm>
              <a:off x="3935730" y="3767068"/>
              <a:ext cx="190500" cy="25397"/>
            </a:xfrm>
            <a:custGeom>
              <a:avLst/>
              <a:gdLst>
                <a:gd name="T0" fmla="*/ 300 w 300"/>
                <a:gd name="T1" fmla="*/ 40 h 40"/>
                <a:gd name="T2" fmla="*/ 0 w 300"/>
                <a:gd name="T3" fmla="*/ 0 h 40"/>
              </a:gdLst>
              <a:ahLst/>
              <a:cxnLst>
                <a:cxn ang="0">
                  <a:pos x="T0" y="T1"/>
                </a:cxn>
                <a:cxn ang="0">
                  <a:pos x="T2" y="T3"/>
                </a:cxn>
              </a:cxnLst>
              <a:rect l="0" t="0" r="r" b="b"/>
              <a:pathLst>
                <a:path w="300" h="40">
                  <a:moveTo>
                    <a:pt x="300" y="4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4" name="Freeform 260"/>
            <p:cNvSpPr>
              <a:spLocks/>
            </p:cNvSpPr>
            <p:nvPr/>
          </p:nvSpPr>
          <p:spPr bwMode="auto">
            <a:xfrm>
              <a:off x="3729990" y="3744846"/>
              <a:ext cx="204470" cy="22222"/>
            </a:xfrm>
            <a:custGeom>
              <a:avLst/>
              <a:gdLst>
                <a:gd name="T0" fmla="*/ 321 w 322"/>
                <a:gd name="T1" fmla="*/ 35 h 35"/>
                <a:gd name="T2" fmla="*/ 0 w 322"/>
                <a:gd name="T3" fmla="*/ 0 h 35"/>
              </a:gdLst>
              <a:ahLst/>
              <a:cxnLst>
                <a:cxn ang="0">
                  <a:pos x="T0" y="T1"/>
                </a:cxn>
                <a:cxn ang="0">
                  <a:pos x="T2" y="T3"/>
                </a:cxn>
              </a:cxnLst>
              <a:rect l="0" t="0" r="r" b="b"/>
              <a:pathLst>
                <a:path w="322" h="35">
                  <a:moveTo>
                    <a:pt x="321" y="3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5" name="Freeform 259"/>
            <p:cNvSpPr>
              <a:spLocks/>
            </p:cNvSpPr>
            <p:nvPr/>
          </p:nvSpPr>
          <p:spPr bwMode="auto">
            <a:xfrm>
              <a:off x="3510915" y="3732148"/>
              <a:ext cx="219075" cy="12698"/>
            </a:xfrm>
            <a:custGeom>
              <a:avLst/>
              <a:gdLst>
                <a:gd name="T0" fmla="*/ 345 w 345"/>
                <a:gd name="T1" fmla="*/ 20 h 20"/>
                <a:gd name="T2" fmla="*/ 0 w 345"/>
                <a:gd name="T3" fmla="*/ 0 h 20"/>
              </a:gdLst>
              <a:ahLst/>
              <a:cxnLst>
                <a:cxn ang="0">
                  <a:pos x="T0" y="T1"/>
                </a:cxn>
                <a:cxn ang="0">
                  <a:pos x="T2" y="T3"/>
                </a:cxn>
              </a:cxnLst>
              <a:rect l="0" t="0" r="r" b="b"/>
              <a:pathLst>
                <a:path w="345" h="20">
                  <a:moveTo>
                    <a:pt x="3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6" name="Freeform 258"/>
            <p:cNvSpPr>
              <a:spLocks/>
            </p:cNvSpPr>
            <p:nvPr/>
          </p:nvSpPr>
          <p:spPr bwMode="auto">
            <a:xfrm>
              <a:off x="3279775" y="3722624"/>
              <a:ext cx="230505" cy="12698"/>
            </a:xfrm>
            <a:custGeom>
              <a:avLst/>
              <a:gdLst>
                <a:gd name="T0" fmla="*/ 362 w 363"/>
                <a:gd name="T1" fmla="*/ 15 h 20"/>
                <a:gd name="T2" fmla="*/ 0 w 363"/>
                <a:gd name="T3" fmla="*/ 0 h 20"/>
              </a:gdLst>
              <a:ahLst/>
              <a:cxnLst>
                <a:cxn ang="0">
                  <a:pos x="T0" y="T1"/>
                </a:cxn>
                <a:cxn ang="0">
                  <a:pos x="T2" y="T3"/>
                </a:cxn>
              </a:cxnLst>
              <a:rect l="0" t="0" r="r" b="b"/>
              <a:pathLst>
                <a:path w="363" h="20">
                  <a:moveTo>
                    <a:pt x="362"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7" name="Freeform 257"/>
            <p:cNvSpPr>
              <a:spLocks/>
            </p:cNvSpPr>
            <p:nvPr/>
          </p:nvSpPr>
          <p:spPr bwMode="auto">
            <a:xfrm>
              <a:off x="3035300" y="3719450"/>
              <a:ext cx="244475" cy="12698"/>
            </a:xfrm>
            <a:custGeom>
              <a:avLst/>
              <a:gdLst>
                <a:gd name="T0" fmla="*/ 385 w 385"/>
                <a:gd name="T1" fmla="*/ 5 h 20"/>
                <a:gd name="T2" fmla="*/ 0 w 385"/>
                <a:gd name="T3" fmla="*/ 0 h 20"/>
              </a:gdLst>
              <a:ahLst/>
              <a:cxnLst>
                <a:cxn ang="0">
                  <a:pos x="T0" y="T1"/>
                </a:cxn>
                <a:cxn ang="0">
                  <a:pos x="T2" y="T3"/>
                </a:cxn>
              </a:cxnLst>
              <a:rect l="0" t="0" r="r" b="b"/>
              <a:pathLst>
                <a:path w="385" h="20">
                  <a:moveTo>
                    <a:pt x="38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8" name="Freeform 256"/>
            <p:cNvSpPr>
              <a:spLocks/>
            </p:cNvSpPr>
            <p:nvPr/>
          </p:nvSpPr>
          <p:spPr bwMode="auto">
            <a:xfrm>
              <a:off x="3035300" y="371945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9" name="Freeform 255"/>
            <p:cNvSpPr>
              <a:spLocks/>
            </p:cNvSpPr>
            <p:nvPr/>
          </p:nvSpPr>
          <p:spPr bwMode="auto">
            <a:xfrm>
              <a:off x="2819400" y="3719450"/>
              <a:ext cx="215900" cy="12698"/>
            </a:xfrm>
            <a:custGeom>
              <a:avLst/>
              <a:gdLst>
                <a:gd name="T0" fmla="*/ 340 w 340"/>
                <a:gd name="T1" fmla="*/ 0 h 20"/>
                <a:gd name="T2" fmla="*/ 0 w 340"/>
                <a:gd name="T3" fmla="*/ 10 h 20"/>
              </a:gdLst>
              <a:ahLst/>
              <a:cxnLst>
                <a:cxn ang="0">
                  <a:pos x="T0" y="T1"/>
                </a:cxn>
                <a:cxn ang="0">
                  <a:pos x="T2" y="T3"/>
                </a:cxn>
              </a:cxnLst>
              <a:rect l="0" t="0" r="r" b="b"/>
              <a:pathLst>
                <a:path w="340" h="20">
                  <a:moveTo>
                    <a:pt x="340" y="0"/>
                  </a:moveTo>
                  <a:lnTo>
                    <a:pt x="0"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0" name="Freeform 254"/>
            <p:cNvSpPr>
              <a:spLocks/>
            </p:cNvSpPr>
            <p:nvPr/>
          </p:nvSpPr>
          <p:spPr bwMode="auto">
            <a:xfrm>
              <a:off x="2613660" y="3725799"/>
              <a:ext cx="204470" cy="12698"/>
            </a:xfrm>
            <a:custGeom>
              <a:avLst/>
              <a:gdLst>
                <a:gd name="T0" fmla="*/ 322 w 322"/>
                <a:gd name="T1" fmla="*/ 0 h 20"/>
                <a:gd name="T2" fmla="*/ 0 w 322"/>
                <a:gd name="T3" fmla="*/ 20 h 20"/>
              </a:gdLst>
              <a:ahLst/>
              <a:cxnLst>
                <a:cxn ang="0">
                  <a:pos x="T0" y="T1"/>
                </a:cxn>
                <a:cxn ang="0">
                  <a:pos x="T2" y="T3"/>
                </a:cxn>
              </a:cxnLst>
              <a:rect l="0" t="0" r="r" b="b"/>
              <a:pathLst>
                <a:path w="322" h="20">
                  <a:moveTo>
                    <a:pt x="322"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1" name="Freeform 253"/>
            <p:cNvSpPr>
              <a:spLocks/>
            </p:cNvSpPr>
            <p:nvPr/>
          </p:nvSpPr>
          <p:spPr bwMode="auto">
            <a:xfrm>
              <a:off x="2413635" y="3738497"/>
              <a:ext cx="200025" cy="12698"/>
            </a:xfrm>
            <a:custGeom>
              <a:avLst/>
              <a:gdLst>
                <a:gd name="T0" fmla="*/ 314 w 315"/>
                <a:gd name="T1" fmla="*/ 0 h 20"/>
                <a:gd name="T2" fmla="*/ 0 w 315"/>
                <a:gd name="T3" fmla="*/ 20 h 20"/>
              </a:gdLst>
              <a:ahLst/>
              <a:cxnLst>
                <a:cxn ang="0">
                  <a:pos x="T0" y="T1"/>
                </a:cxn>
                <a:cxn ang="0">
                  <a:pos x="T2" y="T3"/>
                </a:cxn>
              </a:cxnLst>
              <a:rect l="0" t="0" r="r" b="b"/>
              <a:pathLst>
                <a:path w="315" h="20">
                  <a:moveTo>
                    <a:pt x="314"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2" name="Freeform 252"/>
            <p:cNvSpPr>
              <a:spLocks/>
            </p:cNvSpPr>
            <p:nvPr/>
          </p:nvSpPr>
          <p:spPr bwMode="auto">
            <a:xfrm>
              <a:off x="2223135" y="3751195"/>
              <a:ext cx="190500" cy="22222"/>
            </a:xfrm>
            <a:custGeom>
              <a:avLst/>
              <a:gdLst>
                <a:gd name="T0" fmla="*/ 300 w 300"/>
                <a:gd name="T1" fmla="*/ 0 h 35"/>
                <a:gd name="T2" fmla="*/ 0 w 300"/>
                <a:gd name="T3" fmla="*/ 35 h 35"/>
              </a:gdLst>
              <a:ahLst/>
              <a:cxnLst>
                <a:cxn ang="0">
                  <a:pos x="T0" y="T1"/>
                </a:cxn>
                <a:cxn ang="0">
                  <a:pos x="T2" y="T3"/>
                </a:cxn>
              </a:cxnLst>
              <a:rect l="0" t="0" r="r" b="b"/>
              <a:pathLst>
                <a:path w="300" h="35">
                  <a:moveTo>
                    <a:pt x="300"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3" name="Freeform 251"/>
            <p:cNvSpPr>
              <a:spLocks/>
            </p:cNvSpPr>
            <p:nvPr/>
          </p:nvSpPr>
          <p:spPr bwMode="auto">
            <a:xfrm>
              <a:off x="2038985" y="3773417"/>
              <a:ext cx="182880" cy="22222"/>
            </a:xfrm>
            <a:custGeom>
              <a:avLst/>
              <a:gdLst>
                <a:gd name="T0" fmla="*/ 288 w 288"/>
                <a:gd name="T1" fmla="*/ 0 h 35"/>
                <a:gd name="T2" fmla="*/ 0 w 288"/>
                <a:gd name="T3" fmla="*/ 35 h 35"/>
              </a:gdLst>
              <a:ahLst/>
              <a:cxnLst>
                <a:cxn ang="0">
                  <a:pos x="T0" y="T1"/>
                </a:cxn>
                <a:cxn ang="0">
                  <a:pos x="T2" y="T3"/>
                </a:cxn>
              </a:cxnLst>
              <a:rect l="0" t="0" r="r" b="b"/>
              <a:pathLst>
                <a:path w="288" h="35">
                  <a:moveTo>
                    <a:pt x="288"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4" name="Freeform 250"/>
            <p:cNvSpPr>
              <a:spLocks/>
            </p:cNvSpPr>
            <p:nvPr/>
          </p:nvSpPr>
          <p:spPr bwMode="auto">
            <a:xfrm>
              <a:off x="1864995" y="3795639"/>
              <a:ext cx="174625" cy="28571"/>
            </a:xfrm>
            <a:custGeom>
              <a:avLst/>
              <a:gdLst>
                <a:gd name="T0" fmla="*/ 275 w 275"/>
                <a:gd name="T1" fmla="*/ 0 h 45"/>
                <a:gd name="T2" fmla="*/ 0 w 275"/>
                <a:gd name="T3" fmla="*/ 45 h 45"/>
              </a:gdLst>
              <a:ahLst/>
              <a:cxnLst>
                <a:cxn ang="0">
                  <a:pos x="T0" y="T1"/>
                </a:cxn>
                <a:cxn ang="0">
                  <a:pos x="T2" y="T3"/>
                </a:cxn>
              </a:cxnLst>
              <a:rect l="0" t="0" r="r" b="b"/>
              <a:pathLst>
                <a:path w="275" h="45">
                  <a:moveTo>
                    <a:pt x="275" y="0"/>
                  </a:moveTo>
                  <a:lnTo>
                    <a:pt x="0" y="4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5" name="Freeform 249"/>
            <p:cNvSpPr>
              <a:spLocks/>
            </p:cNvSpPr>
            <p:nvPr/>
          </p:nvSpPr>
          <p:spPr bwMode="auto">
            <a:xfrm>
              <a:off x="1696720" y="3824210"/>
              <a:ext cx="168275" cy="34920"/>
            </a:xfrm>
            <a:custGeom>
              <a:avLst/>
              <a:gdLst>
                <a:gd name="T0" fmla="*/ 265 w 265"/>
                <a:gd name="T1" fmla="*/ 0 h 55"/>
                <a:gd name="T2" fmla="*/ 0 w 265"/>
                <a:gd name="T3" fmla="*/ 55 h 55"/>
              </a:gdLst>
              <a:ahLst/>
              <a:cxnLst>
                <a:cxn ang="0">
                  <a:pos x="T0" y="T1"/>
                </a:cxn>
                <a:cxn ang="0">
                  <a:pos x="T2" y="T3"/>
                </a:cxn>
              </a:cxnLst>
              <a:rect l="0" t="0" r="r" b="b"/>
              <a:pathLst>
                <a:path w="265" h="55">
                  <a:moveTo>
                    <a:pt x="26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6" name="Freeform 248"/>
            <p:cNvSpPr>
              <a:spLocks/>
            </p:cNvSpPr>
            <p:nvPr/>
          </p:nvSpPr>
          <p:spPr bwMode="auto">
            <a:xfrm>
              <a:off x="1537970" y="3858496"/>
              <a:ext cx="158750" cy="35555"/>
            </a:xfrm>
            <a:custGeom>
              <a:avLst/>
              <a:gdLst>
                <a:gd name="T0" fmla="*/ 250 w 250"/>
                <a:gd name="T1" fmla="*/ 0 h 56"/>
                <a:gd name="T2" fmla="*/ 0 w 250"/>
                <a:gd name="T3" fmla="*/ 55 h 56"/>
              </a:gdLst>
              <a:ahLst/>
              <a:cxnLst>
                <a:cxn ang="0">
                  <a:pos x="T0" y="T1"/>
                </a:cxn>
                <a:cxn ang="0">
                  <a:pos x="T2" y="T3"/>
                </a:cxn>
              </a:cxnLst>
              <a:rect l="0" t="0" r="r" b="b"/>
              <a:pathLst>
                <a:path w="250" h="56">
                  <a:moveTo>
                    <a:pt x="25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7" name="Freeform 24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8" name="Freeform 246"/>
            <p:cNvSpPr>
              <a:spLocks/>
            </p:cNvSpPr>
            <p:nvPr/>
          </p:nvSpPr>
          <p:spPr bwMode="auto">
            <a:xfrm>
              <a:off x="2610485" y="4241983"/>
              <a:ext cx="807720" cy="15873"/>
            </a:xfrm>
            <a:custGeom>
              <a:avLst/>
              <a:gdLst>
                <a:gd name="T0" fmla="*/ 0 w 1272"/>
                <a:gd name="T1" fmla="*/ 20 h 25"/>
                <a:gd name="T2" fmla="*/ 312 w 1272"/>
                <a:gd name="T3" fmla="*/ 5 h 25"/>
                <a:gd name="T4" fmla="*/ 472 w 1272"/>
                <a:gd name="T5" fmla="*/ 0 h 25"/>
                <a:gd name="T6" fmla="*/ 632 w 1272"/>
                <a:gd name="T7" fmla="*/ 0 h 25"/>
                <a:gd name="T8" fmla="*/ 792 w 1272"/>
                <a:gd name="T9" fmla="*/ 0 h 25"/>
                <a:gd name="T10" fmla="*/ 952 w 1272"/>
                <a:gd name="T11" fmla="*/ 5 h 25"/>
                <a:gd name="T12" fmla="*/ 1112 w 1272"/>
                <a:gd name="T13" fmla="*/ 15 h 25"/>
                <a:gd name="T14" fmla="*/ 1272 w 127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2" h="25">
                  <a:moveTo>
                    <a:pt x="0" y="20"/>
                  </a:moveTo>
                  <a:lnTo>
                    <a:pt x="312" y="5"/>
                  </a:lnTo>
                  <a:lnTo>
                    <a:pt x="472" y="0"/>
                  </a:lnTo>
                  <a:lnTo>
                    <a:pt x="632" y="0"/>
                  </a:lnTo>
                  <a:lnTo>
                    <a:pt x="792" y="0"/>
                  </a:lnTo>
                  <a:lnTo>
                    <a:pt x="952" y="5"/>
                  </a:lnTo>
                  <a:lnTo>
                    <a:pt x="1112" y="15"/>
                  </a:lnTo>
                  <a:lnTo>
                    <a:pt x="1272" y="2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9" name="Freeform 245"/>
            <p:cNvSpPr>
              <a:spLocks/>
            </p:cNvSpPr>
            <p:nvPr/>
          </p:nvSpPr>
          <p:spPr bwMode="auto">
            <a:xfrm>
              <a:off x="2758440" y="4191190"/>
              <a:ext cx="804545" cy="34920"/>
            </a:xfrm>
            <a:custGeom>
              <a:avLst/>
              <a:gdLst>
                <a:gd name="T0" fmla="*/ 0 w 1267"/>
                <a:gd name="T1" fmla="*/ 10 h 55"/>
                <a:gd name="T2" fmla="*/ 160 w 1267"/>
                <a:gd name="T3" fmla="*/ 5 h 55"/>
                <a:gd name="T4" fmla="*/ 315 w 1267"/>
                <a:gd name="T5" fmla="*/ 0 h 55"/>
                <a:gd name="T6" fmla="*/ 475 w 1267"/>
                <a:gd name="T7" fmla="*/ 0 h 55"/>
                <a:gd name="T8" fmla="*/ 635 w 1267"/>
                <a:gd name="T9" fmla="*/ 10 h 55"/>
                <a:gd name="T10" fmla="*/ 946 w 1267"/>
                <a:gd name="T11" fmla="*/ 30 h 55"/>
                <a:gd name="T12" fmla="*/ 1266 w 1267"/>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267" h="55">
                  <a:moveTo>
                    <a:pt x="0" y="10"/>
                  </a:moveTo>
                  <a:lnTo>
                    <a:pt x="160" y="5"/>
                  </a:lnTo>
                  <a:lnTo>
                    <a:pt x="315" y="0"/>
                  </a:lnTo>
                  <a:lnTo>
                    <a:pt x="475" y="0"/>
                  </a:lnTo>
                  <a:lnTo>
                    <a:pt x="635" y="10"/>
                  </a:lnTo>
                  <a:lnTo>
                    <a:pt x="946" y="30"/>
                  </a:lnTo>
                  <a:lnTo>
                    <a:pt x="1266" y="5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0" name="Freeform 244"/>
            <p:cNvSpPr>
              <a:spLocks/>
            </p:cNvSpPr>
            <p:nvPr/>
          </p:nvSpPr>
          <p:spPr bwMode="auto">
            <a:xfrm>
              <a:off x="2375535" y="4140397"/>
              <a:ext cx="791845" cy="47618"/>
            </a:xfrm>
            <a:custGeom>
              <a:avLst/>
              <a:gdLst>
                <a:gd name="T0" fmla="*/ 0 w 1247"/>
                <a:gd name="T1" fmla="*/ 75 h 75"/>
                <a:gd name="T2" fmla="*/ 319 w 1247"/>
                <a:gd name="T3" fmla="*/ 45 h 75"/>
                <a:gd name="T4" fmla="*/ 626 w 1247"/>
                <a:gd name="T5" fmla="*/ 20 h 75"/>
                <a:gd name="T6" fmla="*/ 776 w 1247"/>
                <a:gd name="T7" fmla="*/ 10 h 75"/>
                <a:gd name="T8" fmla="*/ 931 w 1247"/>
                <a:gd name="T9" fmla="*/ 5 h 75"/>
                <a:gd name="T10" fmla="*/ 1092 w 1247"/>
                <a:gd name="T11" fmla="*/ 0 h 75"/>
                <a:gd name="T12" fmla="*/ 1247 w 1247"/>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1247" h="75">
                  <a:moveTo>
                    <a:pt x="0" y="75"/>
                  </a:moveTo>
                  <a:lnTo>
                    <a:pt x="319" y="45"/>
                  </a:lnTo>
                  <a:lnTo>
                    <a:pt x="626" y="20"/>
                  </a:lnTo>
                  <a:lnTo>
                    <a:pt x="776" y="10"/>
                  </a:lnTo>
                  <a:lnTo>
                    <a:pt x="931" y="5"/>
                  </a:lnTo>
                  <a:lnTo>
                    <a:pt x="1092" y="0"/>
                  </a:lnTo>
                  <a:lnTo>
                    <a:pt x="1247"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1" name="Freeform 243"/>
            <p:cNvSpPr>
              <a:spLocks/>
            </p:cNvSpPr>
            <p:nvPr/>
          </p:nvSpPr>
          <p:spPr bwMode="auto">
            <a:xfrm>
              <a:off x="2400935" y="3937860"/>
              <a:ext cx="795020" cy="57142"/>
            </a:xfrm>
            <a:custGeom>
              <a:avLst/>
              <a:gdLst>
                <a:gd name="T0" fmla="*/ 0 w 1252"/>
                <a:gd name="T1" fmla="*/ 90 h 90"/>
                <a:gd name="T2" fmla="*/ 159 w 1252"/>
                <a:gd name="T3" fmla="*/ 65 h 90"/>
                <a:gd name="T4" fmla="*/ 314 w 1252"/>
                <a:gd name="T5" fmla="*/ 45 h 90"/>
                <a:gd name="T6" fmla="*/ 469 w 1252"/>
                <a:gd name="T7" fmla="*/ 25 h 90"/>
                <a:gd name="T8" fmla="*/ 621 w 1252"/>
                <a:gd name="T9" fmla="*/ 10 h 90"/>
                <a:gd name="T10" fmla="*/ 776 w 1252"/>
                <a:gd name="T11" fmla="*/ 5 h 90"/>
                <a:gd name="T12" fmla="*/ 936 w 1252"/>
                <a:gd name="T13" fmla="*/ 0 h 90"/>
                <a:gd name="T14" fmla="*/ 1092 w 1252"/>
                <a:gd name="T15" fmla="*/ 0 h 90"/>
                <a:gd name="T16" fmla="*/ 1252 w 1252"/>
                <a:gd name="T1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2" h="90">
                  <a:moveTo>
                    <a:pt x="0" y="90"/>
                  </a:moveTo>
                  <a:lnTo>
                    <a:pt x="159" y="65"/>
                  </a:lnTo>
                  <a:lnTo>
                    <a:pt x="314" y="45"/>
                  </a:lnTo>
                  <a:lnTo>
                    <a:pt x="469" y="25"/>
                  </a:lnTo>
                  <a:lnTo>
                    <a:pt x="621" y="10"/>
                  </a:lnTo>
                  <a:lnTo>
                    <a:pt x="776" y="5"/>
                  </a:lnTo>
                  <a:lnTo>
                    <a:pt x="936" y="0"/>
                  </a:lnTo>
                  <a:lnTo>
                    <a:pt x="1092" y="0"/>
                  </a:lnTo>
                  <a:lnTo>
                    <a:pt x="1252"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2" name="Freeform 242"/>
            <p:cNvSpPr>
              <a:spLocks/>
            </p:cNvSpPr>
            <p:nvPr/>
          </p:nvSpPr>
          <p:spPr bwMode="auto">
            <a:xfrm>
              <a:off x="3263900" y="4143572"/>
              <a:ext cx="756920" cy="123808"/>
            </a:xfrm>
            <a:custGeom>
              <a:avLst/>
              <a:gdLst>
                <a:gd name="T0" fmla="*/ 0 w 1192"/>
                <a:gd name="T1" fmla="*/ 0 h 195"/>
                <a:gd name="T2" fmla="*/ 157 w 1192"/>
                <a:gd name="T3" fmla="*/ 0 h 195"/>
                <a:gd name="T4" fmla="*/ 312 w 1192"/>
                <a:gd name="T5" fmla="*/ 15 h 195"/>
                <a:gd name="T6" fmla="*/ 462 w 1192"/>
                <a:gd name="T7" fmla="*/ 35 h 195"/>
                <a:gd name="T8" fmla="*/ 607 w 1192"/>
                <a:gd name="T9" fmla="*/ 60 h 195"/>
                <a:gd name="T10" fmla="*/ 752 w 1192"/>
                <a:gd name="T11" fmla="*/ 90 h 195"/>
                <a:gd name="T12" fmla="*/ 897 w 1192"/>
                <a:gd name="T13" fmla="*/ 125 h 195"/>
                <a:gd name="T14" fmla="*/ 1191 w 1192"/>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95">
                  <a:moveTo>
                    <a:pt x="0" y="0"/>
                  </a:moveTo>
                  <a:lnTo>
                    <a:pt x="157" y="0"/>
                  </a:lnTo>
                  <a:lnTo>
                    <a:pt x="312" y="15"/>
                  </a:lnTo>
                  <a:lnTo>
                    <a:pt x="462" y="35"/>
                  </a:lnTo>
                  <a:lnTo>
                    <a:pt x="607" y="60"/>
                  </a:lnTo>
                  <a:lnTo>
                    <a:pt x="752" y="90"/>
                  </a:lnTo>
                  <a:lnTo>
                    <a:pt x="897" y="125"/>
                  </a:lnTo>
                  <a:lnTo>
                    <a:pt x="1191" y="19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3" name="Freeform 241"/>
            <p:cNvSpPr>
              <a:spLocks/>
            </p:cNvSpPr>
            <p:nvPr/>
          </p:nvSpPr>
          <p:spPr bwMode="auto">
            <a:xfrm>
              <a:off x="3482340" y="3921987"/>
              <a:ext cx="766445" cy="117459"/>
            </a:xfrm>
            <a:custGeom>
              <a:avLst/>
              <a:gdLst>
                <a:gd name="T0" fmla="*/ 0 w 1207"/>
                <a:gd name="T1" fmla="*/ 0 h 185"/>
                <a:gd name="T2" fmla="*/ 160 w 1207"/>
                <a:gd name="T3" fmla="*/ 10 h 185"/>
                <a:gd name="T4" fmla="*/ 325 w 1207"/>
                <a:gd name="T5" fmla="*/ 25 h 185"/>
                <a:gd name="T6" fmla="*/ 480 w 1207"/>
                <a:gd name="T7" fmla="*/ 40 h 185"/>
                <a:gd name="T8" fmla="*/ 635 w 1207"/>
                <a:gd name="T9" fmla="*/ 60 h 185"/>
                <a:gd name="T10" fmla="*/ 786 w 1207"/>
                <a:gd name="T11" fmla="*/ 85 h 185"/>
                <a:gd name="T12" fmla="*/ 931 w 1207"/>
                <a:gd name="T13" fmla="*/ 115 h 185"/>
                <a:gd name="T14" fmla="*/ 1071 w 1207"/>
                <a:gd name="T15" fmla="*/ 150 h 185"/>
                <a:gd name="T16" fmla="*/ 1206 w 1207"/>
                <a:gd name="T1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185">
                  <a:moveTo>
                    <a:pt x="0" y="0"/>
                  </a:moveTo>
                  <a:lnTo>
                    <a:pt x="160" y="10"/>
                  </a:lnTo>
                  <a:lnTo>
                    <a:pt x="325" y="25"/>
                  </a:lnTo>
                  <a:lnTo>
                    <a:pt x="480" y="40"/>
                  </a:lnTo>
                  <a:lnTo>
                    <a:pt x="635" y="60"/>
                  </a:lnTo>
                  <a:lnTo>
                    <a:pt x="786" y="85"/>
                  </a:lnTo>
                  <a:lnTo>
                    <a:pt x="931" y="115"/>
                  </a:lnTo>
                  <a:lnTo>
                    <a:pt x="1071" y="150"/>
                  </a:lnTo>
                  <a:lnTo>
                    <a:pt x="1206" y="18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4" name="Freeform 240"/>
            <p:cNvSpPr>
              <a:spLocks/>
            </p:cNvSpPr>
            <p:nvPr/>
          </p:nvSpPr>
          <p:spPr bwMode="auto">
            <a:xfrm>
              <a:off x="2752090" y="4106112"/>
              <a:ext cx="469900" cy="12698"/>
            </a:xfrm>
            <a:custGeom>
              <a:avLst/>
              <a:gdLst>
                <a:gd name="T0" fmla="*/ 0 w 740"/>
                <a:gd name="T1" fmla="*/ 10 h 20"/>
                <a:gd name="T2" fmla="*/ 190 w 740"/>
                <a:gd name="T3" fmla="*/ 0 h 20"/>
                <a:gd name="T4" fmla="*/ 375 w 740"/>
                <a:gd name="T5" fmla="*/ 0 h 20"/>
                <a:gd name="T6" fmla="*/ 560 w 740"/>
                <a:gd name="T7" fmla="*/ 0 h 20"/>
                <a:gd name="T8" fmla="*/ 740 w 740"/>
                <a:gd name="T9" fmla="*/ 0 h 20"/>
              </a:gdLst>
              <a:ahLst/>
              <a:cxnLst>
                <a:cxn ang="0">
                  <a:pos x="T0" y="T1"/>
                </a:cxn>
                <a:cxn ang="0">
                  <a:pos x="T2" y="T3"/>
                </a:cxn>
                <a:cxn ang="0">
                  <a:pos x="T4" y="T5"/>
                </a:cxn>
                <a:cxn ang="0">
                  <a:pos x="T6" y="T7"/>
                </a:cxn>
                <a:cxn ang="0">
                  <a:pos x="T8" y="T9"/>
                </a:cxn>
              </a:cxnLst>
              <a:rect l="0" t="0" r="r" b="b"/>
              <a:pathLst>
                <a:path w="740" h="20">
                  <a:moveTo>
                    <a:pt x="0" y="10"/>
                  </a:moveTo>
                  <a:lnTo>
                    <a:pt x="190" y="0"/>
                  </a:lnTo>
                  <a:lnTo>
                    <a:pt x="375" y="0"/>
                  </a:lnTo>
                  <a:lnTo>
                    <a:pt x="560" y="0"/>
                  </a:lnTo>
                  <a:lnTo>
                    <a:pt x="740"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5" name="Freeform 239"/>
            <p:cNvSpPr>
              <a:spLocks/>
            </p:cNvSpPr>
            <p:nvPr/>
          </p:nvSpPr>
          <p:spPr bwMode="auto">
            <a:xfrm>
              <a:off x="2828925" y="3868019"/>
              <a:ext cx="469900" cy="12698"/>
            </a:xfrm>
            <a:custGeom>
              <a:avLst/>
              <a:gdLst>
                <a:gd name="T0" fmla="*/ 0 w 740"/>
                <a:gd name="T1" fmla="*/ 15 h 20"/>
                <a:gd name="T2" fmla="*/ 190 w 740"/>
                <a:gd name="T3" fmla="*/ 5 h 20"/>
                <a:gd name="T4" fmla="*/ 375 w 740"/>
                <a:gd name="T5" fmla="*/ 0 h 20"/>
                <a:gd name="T6" fmla="*/ 560 w 740"/>
                <a:gd name="T7" fmla="*/ 0 h 20"/>
                <a:gd name="T8" fmla="*/ 740 w 740"/>
                <a:gd name="T9" fmla="*/ 10 h 20"/>
              </a:gdLst>
              <a:ahLst/>
              <a:cxnLst>
                <a:cxn ang="0">
                  <a:pos x="T0" y="T1"/>
                </a:cxn>
                <a:cxn ang="0">
                  <a:pos x="T2" y="T3"/>
                </a:cxn>
                <a:cxn ang="0">
                  <a:pos x="T4" y="T5"/>
                </a:cxn>
                <a:cxn ang="0">
                  <a:pos x="T6" y="T7"/>
                </a:cxn>
                <a:cxn ang="0">
                  <a:pos x="T8" y="T9"/>
                </a:cxn>
              </a:cxnLst>
              <a:rect l="0" t="0" r="r" b="b"/>
              <a:pathLst>
                <a:path w="740" h="20">
                  <a:moveTo>
                    <a:pt x="0" y="15"/>
                  </a:moveTo>
                  <a:lnTo>
                    <a:pt x="190" y="5"/>
                  </a:lnTo>
                  <a:lnTo>
                    <a:pt x="375" y="0"/>
                  </a:lnTo>
                  <a:lnTo>
                    <a:pt x="560" y="0"/>
                  </a:lnTo>
                  <a:lnTo>
                    <a:pt x="740"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6" name="Freeform 238"/>
            <p:cNvSpPr>
              <a:spLocks/>
            </p:cNvSpPr>
            <p:nvPr/>
          </p:nvSpPr>
          <p:spPr bwMode="auto">
            <a:xfrm>
              <a:off x="2997200" y="4083890"/>
              <a:ext cx="465455" cy="19047"/>
            </a:xfrm>
            <a:custGeom>
              <a:avLst/>
              <a:gdLst>
                <a:gd name="T0" fmla="*/ 0 w 733"/>
                <a:gd name="T1" fmla="*/ 0 h 30"/>
                <a:gd name="T2" fmla="*/ 370 w 733"/>
                <a:gd name="T3" fmla="*/ 5 h 30"/>
                <a:gd name="T4" fmla="*/ 552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2"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7" name="Freeform 237"/>
            <p:cNvSpPr>
              <a:spLocks/>
            </p:cNvSpPr>
            <p:nvPr/>
          </p:nvSpPr>
          <p:spPr bwMode="auto">
            <a:xfrm>
              <a:off x="2930525" y="3896590"/>
              <a:ext cx="465455" cy="19047"/>
            </a:xfrm>
            <a:custGeom>
              <a:avLst/>
              <a:gdLst>
                <a:gd name="T0" fmla="*/ 0 w 733"/>
                <a:gd name="T1" fmla="*/ 0 h 30"/>
                <a:gd name="T2" fmla="*/ 370 w 733"/>
                <a:gd name="T3" fmla="*/ 5 h 30"/>
                <a:gd name="T4" fmla="*/ 555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5"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8" name="Freeform 236"/>
            <p:cNvSpPr>
              <a:spLocks/>
            </p:cNvSpPr>
            <p:nvPr/>
          </p:nvSpPr>
          <p:spPr bwMode="auto">
            <a:xfrm>
              <a:off x="2844800" y="40775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9" name="Freeform 235"/>
            <p:cNvSpPr>
              <a:spLocks/>
            </p:cNvSpPr>
            <p:nvPr/>
          </p:nvSpPr>
          <p:spPr bwMode="auto">
            <a:xfrm>
              <a:off x="2778125" y="38902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0" name="Freeform 234"/>
            <p:cNvSpPr>
              <a:spLocks/>
            </p:cNvSpPr>
            <p:nvPr/>
          </p:nvSpPr>
          <p:spPr bwMode="auto">
            <a:xfrm>
              <a:off x="2604135" y="4102937"/>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1" name="Freeform 233"/>
            <p:cNvSpPr>
              <a:spLocks/>
            </p:cNvSpPr>
            <p:nvPr/>
          </p:nvSpPr>
          <p:spPr bwMode="auto">
            <a:xfrm>
              <a:off x="2537460" y="3915638"/>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2" name="Freeform 232"/>
            <p:cNvSpPr>
              <a:spLocks/>
            </p:cNvSpPr>
            <p:nvPr/>
          </p:nvSpPr>
          <p:spPr bwMode="auto">
            <a:xfrm>
              <a:off x="2480310" y="4036271"/>
              <a:ext cx="1150620" cy="44444"/>
            </a:xfrm>
            <a:custGeom>
              <a:avLst/>
              <a:gdLst>
                <a:gd name="T0" fmla="*/ 0 w 1812"/>
                <a:gd name="T1" fmla="*/ 70 h 70"/>
                <a:gd name="T2" fmla="*/ 105 w 1812"/>
                <a:gd name="T3" fmla="*/ 50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37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0"/>
                  </a:lnTo>
                  <a:lnTo>
                    <a:pt x="210" y="35"/>
                  </a:lnTo>
                  <a:lnTo>
                    <a:pt x="320" y="25"/>
                  </a:lnTo>
                  <a:lnTo>
                    <a:pt x="427" y="15"/>
                  </a:lnTo>
                  <a:lnTo>
                    <a:pt x="647" y="0"/>
                  </a:lnTo>
                  <a:lnTo>
                    <a:pt x="877" y="0"/>
                  </a:lnTo>
                  <a:lnTo>
                    <a:pt x="1107" y="0"/>
                  </a:lnTo>
                  <a:lnTo>
                    <a:pt x="1337"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3" name="Freeform 231"/>
            <p:cNvSpPr>
              <a:spLocks/>
            </p:cNvSpPr>
            <p:nvPr/>
          </p:nvSpPr>
          <p:spPr bwMode="auto">
            <a:xfrm>
              <a:off x="2454910" y="3833734"/>
              <a:ext cx="1150620" cy="44444"/>
            </a:xfrm>
            <a:custGeom>
              <a:avLst/>
              <a:gdLst>
                <a:gd name="T0" fmla="*/ 0 w 1812"/>
                <a:gd name="T1" fmla="*/ 70 h 70"/>
                <a:gd name="T2" fmla="*/ 105 w 1812"/>
                <a:gd name="T3" fmla="*/ 55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42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5"/>
                  </a:lnTo>
                  <a:lnTo>
                    <a:pt x="210" y="35"/>
                  </a:lnTo>
                  <a:lnTo>
                    <a:pt x="320" y="25"/>
                  </a:lnTo>
                  <a:lnTo>
                    <a:pt x="427" y="15"/>
                  </a:lnTo>
                  <a:lnTo>
                    <a:pt x="647" y="0"/>
                  </a:lnTo>
                  <a:lnTo>
                    <a:pt x="877" y="0"/>
                  </a:lnTo>
                  <a:lnTo>
                    <a:pt x="1107" y="0"/>
                  </a:lnTo>
                  <a:lnTo>
                    <a:pt x="1342"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4" name="Freeform 230"/>
            <p:cNvSpPr>
              <a:spLocks/>
            </p:cNvSpPr>
            <p:nvPr/>
          </p:nvSpPr>
          <p:spPr bwMode="auto">
            <a:xfrm>
              <a:off x="3101975" y="4184841"/>
              <a:ext cx="211455" cy="12698"/>
            </a:xfrm>
            <a:custGeom>
              <a:avLst/>
              <a:gdLst>
                <a:gd name="T0" fmla="*/ 332 w 333"/>
                <a:gd name="T1" fmla="*/ 15 h 20"/>
                <a:gd name="T2" fmla="*/ 0 w 333"/>
                <a:gd name="T3" fmla="*/ 0 h 20"/>
              </a:gdLst>
              <a:ahLst/>
              <a:cxnLst>
                <a:cxn ang="0">
                  <a:pos x="T0" y="T1"/>
                </a:cxn>
                <a:cxn ang="0">
                  <a:pos x="T2" y="T3"/>
                </a:cxn>
              </a:cxnLst>
              <a:rect l="0" t="0" r="r" b="b"/>
              <a:pathLst>
                <a:path w="333" h="20">
                  <a:moveTo>
                    <a:pt x="332" y="15"/>
                  </a:moveTo>
                  <a:lnTo>
                    <a:pt x="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5" name="Freeform 229"/>
            <p:cNvSpPr>
              <a:spLocks/>
            </p:cNvSpPr>
            <p:nvPr/>
          </p:nvSpPr>
          <p:spPr bwMode="auto">
            <a:xfrm>
              <a:off x="2035810" y="4102937"/>
              <a:ext cx="373380" cy="79999"/>
            </a:xfrm>
            <a:custGeom>
              <a:avLst/>
              <a:gdLst>
                <a:gd name="T0" fmla="*/ 0 w 588"/>
                <a:gd name="T1" fmla="*/ 125 h 126"/>
                <a:gd name="T2" fmla="*/ 153 w 588"/>
                <a:gd name="T3" fmla="*/ 75 h 126"/>
                <a:gd name="T4" fmla="*/ 303 w 588"/>
                <a:gd name="T5" fmla="*/ 40 h 126"/>
                <a:gd name="T6" fmla="*/ 448 w 588"/>
                <a:gd name="T7" fmla="*/ 10 h 126"/>
                <a:gd name="T8" fmla="*/ 588 w 588"/>
                <a:gd name="T9" fmla="*/ 0 h 126"/>
              </a:gdLst>
              <a:ahLst/>
              <a:cxnLst>
                <a:cxn ang="0">
                  <a:pos x="T0" y="T1"/>
                </a:cxn>
                <a:cxn ang="0">
                  <a:pos x="T2" y="T3"/>
                </a:cxn>
                <a:cxn ang="0">
                  <a:pos x="T4" y="T5"/>
                </a:cxn>
                <a:cxn ang="0">
                  <a:pos x="T6" y="T7"/>
                </a:cxn>
                <a:cxn ang="0">
                  <a:pos x="T8" y="T9"/>
                </a:cxn>
              </a:cxnLst>
              <a:rect l="0" t="0" r="r" b="b"/>
              <a:pathLst>
                <a:path w="588" h="126">
                  <a:moveTo>
                    <a:pt x="0" y="125"/>
                  </a:moveTo>
                  <a:lnTo>
                    <a:pt x="153" y="75"/>
                  </a:lnTo>
                  <a:lnTo>
                    <a:pt x="303" y="40"/>
                  </a:lnTo>
                  <a:lnTo>
                    <a:pt x="448" y="10"/>
                  </a:lnTo>
                  <a:lnTo>
                    <a:pt x="588"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6" name="Freeform 228"/>
            <p:cNvSpPr>
              <a:spLocks/>
            </p:cNvSpPr>
            <p:nvPr/>
          </p:nvSpPr>
          <p:spPr bwMode="auto">
            <a:xfrm>
              <a:off x="2032635" y="3890241"/>
              <a:ext cx="395605" cy="66666"/>
            </a:xfrm>
            <a:custGeom>
              <a:avLst/>
              <a:gdLst>
                <a:gd name="T0" fmla="*/ 0 w 623"/>
                <a:gd name="T1" fmla="*/ 105 h 105"/>
                <a:gd name="T2" fmla="*/ 115 w 623"/>
                <a:gd name="T3" fmla="*/ 80 h 105"/>
                <a:gd name="T4" fmla="*/ 278 w 623"/>
                <a:gd name="T5" fmla="*/ 50 h 105"/>
                <a:gd name="T6" fmla="*/ 463 w 623"/>
                <a:gd name="T7" fmla="*/ 20 h 105"/>
                <a:gd name="T8" fmla="*/ 623 w 623"/>
                <a:gd name="T9" fmla="*/ 0 h 105"/>
              </a:gdLst>
              <a:ahLst/>
              <a:cxnLst>
                <a:cxn ang="0">
                  <a:pos x="T0" y="T1"/>
                </a:cxn>
                <a:cxn ang="0">
                  <a:pos x="T2" y="T3"/>
                </a:cxn>
                <a:cxn ang="0">
                  <a:pos x="T4" y="T5"/>
                </a:cxn>
                <a:cxn ang="0">
                  <a:pos x="T6" y="T7"/>
                </a:cxn>
                <a:cxn ang="0">
                  <a:pos x="T8" y="T9"/>
                </a:cxn>
              </a:cxnLst>
              <a:rect l="0" t="0" r="r" b="b"/>
              <a:pathLst>
                <a:path w="623" h="105">
                  <a:moveTo>
                    <a:pt x="0" y="105"/>
                  </a:moveTo>
                  <a:lnTo>
                    <a:pt x="115" y="80"/>
                  </a:lnTo>
                  <a:lnTo>
                    <a:pt x="278" y="50"/>
                  </a:lnTo>
                  <a:lnTo>
                    <a:pt x="463" y="20"/>
                  </a:lnTo>
                  <a:lnTo>
                    <a:pt x="623"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7" name="Freeform 227"/>
            <p:cNvSpPr>
              <a:spLocks/>
            </p:cNvSpPr>
            <p:nvPr/>
          </p:nvSpPr>
          <p:spPr bwMode="auto">
            <a:xfrm>
              <a:off x="2499360" y="3991827"/>
              <a:ext cx="1058545" cy="25397"/>
            </a:xfrm>
            <a:custGeom>
              <a:avLst/>
              <a:gdLst>
                <a:gd name="T0" fmla="*/ 0 w 1667"/>
                <a:gd name="T1" fmla="*/ 40 h 40"/>
                <a:gd name="T2" fmla="*/ 60 w 1667"/>
                <a:gd name="T3" fmla="*/ 30 h 40"/>
                <a:gd name="T4" fmla="*/ 135 w 1667"/>
                <a:gd name="T5" fmla="*/ 20 h 40"/>
                <a:gd name="T6" fmla="*/ 337 w 1667"/>
                <a:gd name="T7" fmla="*/ 5 h 40"/>
                <a:gd name="T8" fmla="*/ 582 w 1667"/>
                <a:gd name="T9" fmla="*/ 0 h 40"/>
                <a:gd name="T10" fmla="*/ 847 w 1667"/>
                <a:gd name="T11" fmla="*/ 0 h 40"/>
                <a:gd name="T12" fmla="*/ 1112 w 1667"/>
                <a:gd name="T13" fmla="*/ 0 h 40"/>
                <a:gd name="T14" fmla="*/ 1357 w 1667"/>
                <a:gd name="T15" fmla="*/ 5 h 40"/>
                <a:gd name="T16" fmla="*/ 1547 w 1667"/>
                <a:gd name="T17" fmla="*/ 15 h 40"/>
                <a:gd name="T18" fmla="*/ 1667 w 1667"/>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0">
                  <a:moveTo>
                    <a:pt x="0" y="40"/>
                  </a:moveTo>
                  <a:lnTo>
                    <a:pt x="60" y="30"/>
                  </a:lnTo>
                  <a:lnTo>
                    <a:pt x="135" y="20"/>
                  </a:lnTo>
                  <a:lnTo>
                    <a:pt x="337" y="5"/>
                  </a:lnTo>
                  <a:lnTo>
                    <a:pt x="582" y="0"/>
                  </a:lnTo>
                  <a:lnTo>
                    <a:pt x="847" y="0"/>
                  </a:lnTo>
                  <a:lnTo>
                    <a:pt x="1112" y="0"/>
                  </a:lnTo>
                  <a:lnTo>
                    <a:pt x="1357" y="5"/>
                  </a:lnTo>
                  <a:lnTo>
                    <a:pt x="1547" y="15"/>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8" name="Freeform 226"/>
            <p:cNvSpPr>
              <a:spLocks/>
            </p:cNvSpPr>
            <p:nvPr/>
          </p:nvSpPr>
          <p:spPr bwMode="auto">
            <a:xfrm>
              <a:off x="2493010" y="3770243"/>
              <a:ext cx="1058545" cy="28571"/>
            </a:xfrm>
            <a:custGeom>
              <a:avLst/>
              <a:gdLst>
                <a:gd name="T0" fmla="*/ 0 w 1667"/>
                <a:gd name="T1" fmla="*/ 45 h 45"/>
                <a:gd name="T2" fmla="*/ 55 w 1667"/>
                <a:gd name="T3" fmla="*/ 35 h 45"/>
                <a:gd name="T4" fmla="*/ 135 w 1667"/>
                <a:gd name="T5" fmla="*/ 25 h 45"/>
                <a:gd name="T6" fmla="*/ 335 w 1667"/>
                <a:gd name="T7" fmla="*/ 10 h 45"/>
                <a:gd name="T8" fmla="*/ 577 w 1667"/>
                <a:gd name="T9" fmla="*/ 5 h 45"/>
                <a:gd name="T10" fmla="*/ 847 w 1667"/>
                <a:gd name="T11" fmla="*/ 0 h 45"/>
                <a:gd name="T12" fmla="*/ 1112 w 1667"/>
                <a:gd name="T13" fmla="*/ 5 h 45"/>
                <a:gd name="T14" fmla="*/ 1352 w 1667"/>
                <a:gd name="T15" fmla="*/ 10 h 45"/>
                <a:gd name="T16" fmla="*/ 1542 w 1667"/>
                <a:gd name="T17" fmla="*/ 20 h 45"/>
                <a:gd name="T18" fmla="*/ 1667 w 1667"/>
                <a:gd name="T1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5">
                  <a:moveTo>
                    <a:pt x="0" y="45"/>
                  </a:moveTo>
                  <a:lnTo>
                    <a:pt x="55" y="35"/>
                  </a:lnTo>
                  <a:lnTo>
                    <a:pt x="135" y="25"/>
                  </a:lnTo>
                  <a:lnTo>
                    <a:pt x="335" y="10"/>
                  </a:lnTo>
                  <a:lnTo>
                    <a:pt x="577" y="5"/>
                  </a:lnTo>
                  <a:lnTo>
                    <a:pt x="847" y="0"/>
                  </a:lnTo>
                  <a:lnTo>
                    <a:pt x="1112" y="5"/>
                  </a:lnTo>
                  <a:lnTo>
                    <a:pt x="1352" y="10"/>
                  </a:lnTo>
                  <a:lnTo>
                    <a:pt x="1542" y="20"/>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9" name="Freeform 225"/>
            <p:cNvSpPr>
              <a:spLocks/>
            </p:cNvSpPr>
            <p:nvPr/>
          </p:nvSpPr>
          <p:spPr bwMode="auto">
            <a:xfrm>
              <a:off x="3745865" y="4080715"/>
              <a:ext cx="223520" cy="32381"/>
            </a:xfrm>
            <a:custGeom>
              <a:avLst/>
              <a:gdLst>
                <a:gd name="T0" fmla="*/ 0 w 352"/>
                <a:gd name="T1" fmla="*/ 0 h 51"/>
                <a:gd name="T2" fmla="*/ 351 w 352"/>
                <a:gd name="T3" fmla="*/ 50 h 51"/>
              </a:gdLst>
              <a:ahLst/>
              <a:cxnLst>
                <a:cxn ang="0">
                  <a:pos x="T0" y="T1"/>
                </a:cxn>
                <a:cxn ang="0">
                  <a:pos x="T2" y="T3"/>
                </a:cxn>
              </a:cxnLst>
              <a:rect l="0" t="0" r="r" b="b"/>
              <a:pathLst>
                <a:path w="352" h="51">
                  <a:moveTo>
                    <a:pt x="0" y="0"/>
                  </a:moveTo>
                  <a:lnTo>
                    <a:pt x="351" y="5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0" name="Freeform 224"/>
            <p:cNvSpPr>
              <a:spLocks/>
            </p:cNvSpPr>
            <p:nvPr/>
          </p:nvSpPr>
          <p:spPr bwMode="auto">
            <a:xfrm>
              <a:off x="3453765" y="3963256"/>
              <a:ext cx="431800" cy="50793"/>
            </a:xfrm>
            <a:custGeom>
              <a:avLst/>
              <a:gdLst>
                <a:gd name="T0" fmla="*/ 0 w 680"/>
                <a:gd name="T1" fmla="*/ 0 h 80"/>
                <a:gd name="T2" fmla="*/ 440 w 680"/>
                <a:gd name="T3" fmla="*/ 50 h 80"/>
                <a:gd name="T4" fmla="*/ 610 w 680"/>
                <a:gd name="T5" fmla="*/ 70 h 80"/>
                <a:gd name="T6" fmla="*/ 680 w 680"/>
                <a:gd name="T7" fmla="*/ 80 h 80"/>
              </a:gdLst>
              <a:ahLst/>
              <a:cxnLst>
                <a:cxn ang="0">
                  <a:pos x="T0" y="T1"/>
                </a:cxn>
                <a:cxn ang="0">
                  <a:pos x="T2" y="T3"/>
                </a:cxn>
                <a:cxn ang="0">
                  <a:pos x="T4" y="T5"/>
                </a:cxn>
                <a:cxn ang="0">
                  <a:pos x="T6" y="T7"/>
                </a:cxn>
              </a:cxnLst>
              <a:rect l="0" t="0" r="r" b="b"/>
              <a:pathLst>
                <a:path w="680" h="80">
                  <a:moveTo>
                    <a:pt x="0" y="0"/>
                  </a:moveTo>
                  <a:lnTo>
                    <a:pt x="440" y="50"/>
                  </a:lnTo>
                  <a:lnTo>
                    <a:pt x="610" y="70"/>
                  </a:lnTo>
                  <a:lnTo>
                    <a:pt x="680" y="8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1" name="Freeform 223"/>
            <p:cNvSpPr>
              <a:spLocks/>
            </p:cNvSpPr>
            <p:nvPr/>
          </p:nvSpPr>
          <p:spPr bwMode="auto">
            <a:xfrm>
              <a:off x="3957955" y="4026748"/>
              <a:ext cx="203200" cy="44444"/>
            </a:xfrm>
            <a:custGeom>
              <a:avLst/>
              <a:gdLst>
                <a:gd name="T0" fmla="*/ 0 w 320"/>
                <a:gd name="T1" fmla="*/ 0 h 70"/>
                <a:gd name="T2" fmla="*/ 320 w 320"/>
                <a:gd name="T3" fmla="*/ 70 h 70"/>
              </a:gdLst>
              <a:ahLst/>
              <a:cxnLst>
                <a:cxn ang="0">
                  <a:pos x="T0" y="T1"/>
                </a:cxn>
                <a:cxn ang="0">
                  <a:pos x="T2" y="T3"/>
                </a:cxn>
              </a:cxnLst>
              <a:rect l="0" t="0" r="r" b="b"/>
              <a:pathLst>
                <a:path w="320" h="70">
                  <a:moveTo>
                    <a:pt x="0" y="0"/>
                  </a:moveTo>
                  <a:lnTo>
                    <a:pt x="320" y="7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2" name="Freeform 222"/>
            <p:cNvSpPr>
              <a:spLocks/>
            </p:cNvSpPr>
            <p:nvPr/>
          </p:nvSpPr>
          <p:spPr bwMode="auto">
            <a:xfrm>
              <a:off x="3866515" y="3887067"/>
              <a:ext cx="340995" cy="47618"/>
            </a:xfrm>
            <a:custGeom>
              <a:avLst/>
              <a:gdLst>
                <a:gd name="T0" fmla="*/ 0 w 537"/>
                <a:gd name="T1" fmla="*/ 0 h 75"/>
                <a:gd name="T2" fmla="*/ 536 w 537"/>
                <a:gd name="T3" fmla="*/ 75 h 75"/>
              </a:gdLst>
              <a:ahLst/>
              <a:cxnLst>
                <a:cxn ang="0">
                  <a:pos x="T0" y="T1"/>
                </a:cxn>
                <a:cxn ang="0">
                  <a:pos x="T2" y="T3"/>
                </a:cxn>
              </a:cxnLst>
              <a:rect l="0" t="0" r="r" b="b"/>
              <a:pathLst>
                <a:path w="537" h="75">
                  <a:moveTo>
                    <a:pt x="0" y="0"/>
                  </a:moveTo>
                  <a:lnTo>
                    <a:pt x="536" y="7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3" name="Freeform 221"/>
            <p:cNvSpPr>
              <a:spLocks/>
            </p:cNvSpPr>
            <p:nvPr/>
          </p:nvSpPr>
          <p:spPr bwMode="auto">
            <a:xfrm>
              <a:off x="1645920" y="270041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4" name="Freeform 220"/>
            <p:cNvSpPr>
              <a:spLocks/>
            </p:cNvSpPr>
            <p:nvPr/>
          </p:nvSpPr>
          <p:spPr bwMode="auto">
            <a:xfrm>
              <a:off x="1626870" y="2700414"/>
              <a:ext cx="19050" cy="12698"/>
            </a:xfrm>
            <a:custGeom>
              <a:avLst/>
              <a:gdLst>
                <a:gd name="T0" fmla="*/ 30 w 30"/>
                <a:gd name="T1" fmla="*/ 0 h 20"/>
                <a:gd name="T2" fmla="*/ 0 w 30"/>
                <a:gd name="T3" fmla="*/ 0 h 20"/>
              </a:gdLst>
              <a:ahLst/>
              <a:cxnLst>
                <a:cxn ang="0">
                  <a:pos x="T0" y="T1"/>
                </a:cxn>
                <a:cxn ang="0">
                  <a:pos x="T2" y="T3"/>
                </a:cxn>
              </a:cxnLst>
              <a:rect l="0" t="0" r="r" b="b"/>
              <a:pathLst>
                <a:path w="30" h="20">
                  <a:moveTo>
                    <a:pt x="3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5" name="Freeform 219"/>
            <p:cNvSpPr>
              <a:spLocks/>
            </p:cNvSpPr>
            <p:nvPr/>
          </p:nvSpPr>
          <p:spPr bwMode="auto">
            <a:xfrm>
              <a:off x="1604645" y="2700414"/>
              <a:ext cx="22225" cy="12698"/>
            </a:xfrm>
            <a:custGeom>
              <a:avLst/>
              <a:gdLst>
                <a:gd name="T0" fmla="*/ 35 w 35"/>
                <a:gd name="T1" fmla="*/ 0 h 20"/>
                <a:gd name="T2" fmla="*/ 0 w 35"/>
                <a:gd name="T3" fmla="*/ 10 h 20"/>
              </a:gdLst>
              <a:ahLst/>
              <a:cxnLst>
                <a:cxn ang="0">
                  <a:pos x="T0" y="T1"/>
                </a:cxn>
                <a:cxn ang="0">
                  <a:pos x="T2" y="T3"/>
                </a:cxn>
              </a:cxnLst>
              <a:rect l="0" t="0" r="r" b="b"/>
              <a:pathLst>
                <a:path w="35" h="20">
                  <a:moveTo>
                    <a:pt x="35" y="0"/>
                  </a:moveTo>
                  <a:lnTo>
                    <a:pt x="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6" name="Freeform 218"/>
            <p:cNvSpPr>
              <a:spLocks/>
            </p:cNvSpPr>
            <p:nvPr/>
          </p:nvSpPr>
          <p:spPr bwMode="auto">
            <a:xfrm>
              <a:off x="1547495" y="2706763"/>
              <a:ext cx="57150" cy="19047"/>
            </a:xfrm>
            <a:custGeom>
              <a:avLst/>
              <a:gdLst>
                <a:gd name="T0" fmla="*/ 90 w 90"/>
                <a:gd name="T1" fmla="*/ 0 h 30"/>
                <a:gd name="T2" fmla="*/ 0 w 90"/>
                <a:gd name="T3" fmla="*/ 30 h 30"/>
              </a:gdLst>
              <a:ahLst/>
              <a:cxnLst>
                <a:cxn ang="0">
                  <a:pos x="T0" y="T1"/>
                </a:cxn>
                <a:cxn ang="0">
                  <a:pos x="T2" y="T3"/>
                </a:cxn>
              </a:cxnLst>
              <a:rect l="0" t="0" r="r" b="b"/>
              <a:pathLst>
                <a:path w="90" h="30">
                  <a:moveTo>
                    <a:pt x="90" y="0"/>
                  </a:moveTo>
                  <a:lnTo>
                    <a:pt x="0"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7" name="Freeform 217"/>
            <p:cNvSpPr>
              <a:spLocks/>
            </p:cNvSpPr>
            <p:nvPr/>
          </p:nvSpPr>
          <p:spPr bwMode="auto">
            <a:xfrm>
              <a:off x="1487805" y="2725811"/>
              <a:ext cx="57785" cy="28571"/>
            </a:xfrm>
            <a:custGeom>
              <a:avLst/>
              <a:gdLst>
                <a:gd name="T0" fmla="*/ 91 w 91"/>
                <a:gd name="T1" fmla="*/ 0 h 45"/>
                <a:gd name="T2" fmla="*/ 0 w 91"/>
                <a:gd name="T3" fmla="*/ 45 h 45"/>
              </a:gdLst>
              <a:ahLst/>
              <a:cxnLst>
                <a:cxn ang="0">
                  <a:pos x="T0" y="T1"/>
                </a:cxn>
                <a:cxn ang="0">
                  <a:pos x="T2" y="T3"/>
                </a:cxn>
              </a:cxnLst>
              <a:rect l="0" t="0" r="r" b="b"/>
              <a:pathLst>
                <a:path w="91" h="45">
                  <a:moveTo>
                    <a:pt x="91" y="0"/>
                  </a:moveTo>
                  <a:lnTo>
                    <a:pt x="0"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8" name="Freeform 216"/>
            <p:cNvSpPr>
              <a:spLocks/>
            </p:cNvSpPr>
            <p:nvPr/>
          </p:nvSpPr>
          <p:spPr bwMode="auto">
            <a:xfrm>
              <a:off x="1421130" y="2754382"/>
              <a:ext cx="66675" cy="36190"/>
            </a:xfrm>
            <a:custGeom>
              <a:avLst/>
              <a:gdLst>
                <a:gd name="T0" fmla="*/ 105 w 105"/>
                <a:gd name="T1" fmla="*/ 0 h 57"/>
                <a:gd name="T2" fmla="*/ 0 w 105"/>
                <a:gd name="T3" fmla="*/ 57 h 57"/>
              </a:gdLst>
              <a:ahLst/>
              <a:cxnLst>
                <a:cxn ang="0">
                  <a:pos x="T0" y="T1"/>
                </a:cxn>
                <a:cxn ang="0">
                  <a:pos x="T2" y="T3"/>
                </a:cxn>
              </a:cxnLst>
              <a:rect l="0" t="0" r="r" b="b"/>
              <a:pathLst>
                <a:path w="105" h="57">
                  <a:moveTo>
                    <a:pt x="105" y="0"/>
                  </a:moveTo>
                  <a:lnTo>
                    <a:pt x="0" y="5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9" name="Freeform 215"/>
            <p:cNvSpPr>
              <a:spLocks/>
            </p:cNvSpPr>
            <p:nvPr/>
          </p:nvSpPr>
          <p:spPr bwMode="auto">
            <a:xfrm>
              <a:off x="1357630" y="2790572"/>
              <a:ext cx="63500" cy="41269"/>
            </a:xfrm>
            <a:custGeom>
              <a:avLst/>
              <a:gdLst>
                <a:gd name="T0" fmla="*/ 100 w 100"/>
                <a:gd name="T1" fmla="*/ 0 h 65"/>
                <a:gd name="T2" fmla="*/ 0 w 100"/>
                <a:gd name="T3" fmla="*/ 65 h 65"/>
              </a:gdLst>
              <a:ahLst/>
              <a:cxnLst>
                <a:cxn ang="0">
                  <a:pos x="T0" y="T1"/>
                </a:cxn>
                <a:cxn ang="0">
                  <a:pos x="T2" y="T3"/>
                </a:cxn>
              </a:cxnLst>
              <a:rect l="0" t="0" r="r" b="b"/>
              <a:pathLst>
                <a:path w="100" h="65">
                  <a:moveTo>
                    <a:pt x="100" y="0"/>
                  </a:moveTo>
                  <a:lnTo>
                    <a:pt x="0" y="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0" name="Freeform 214"/>
            <p:cNvSpPr>
              <a:spLocks/>
            </p:cNvSpPr>
            <p:nvPr/>
          </p:nvSpPr>
          <p:spPr bwMode="auto">
            <a:xfrm>
              <a:off x="1325880" y="2831841"/>
              <a:ext cx="31750" cy="25397"/>
            </a:xfrm>
            <a:custGeom>
              <a:avLst/>
              <a:gdLst>
                <a:gd name="T0" fmla="*/ 50 w 50"/>
                <a:gd name="T1" fmla="*/ 0 h 40"/>
                <a:gd name="T2" fmla="*/ 0 w 50"/>
                <a:gd name="T3" fmla="*/ 40 h 40"/>
              </a:gdLst>
              <a:ahLst/>
              <a:cxnLst>
                <a:cxn ang="0">
                  <a:pos x="T0" y="T1"/>
                </a:cxn>
                <a:cxn ang="0">
                  <a:pos x="T2" y="T3"/>
                </a:cxn>
              </a:cxnLst>
              <a:rect l="0" t="0" r="r" b="b"/>
              <a:pathLst>
                <a:path w="50" h="40">
                  <a:moveTo>
                    <a:pt x="5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1" name="Freeform 213"/>
            <p:cNvSpPr>
              <a:spLocks/>
            </p:cNvSpPr>
            <p:nvPr/>
          </p:nvSpPr>
          <p:spPr bwMode="auto">
            <a:xfrm>
              <a:off x="1297305" y="2857238"/>
              <a:ext cx="28575" cy="22222"/>
            </a:xfrm>
            <a:custGeom>
              <a:avLst/>
              <a:gdLst>
                <a:gd name="T0" fmla="*/ 45 w 45"/>
                <a:gd name="T1" fmla="*/ 0 h 35"/>
                <a:gd name="T2" fmla="*/ 0 w 45"/>
                <a:gd name="T3" fmla="*/ 35 h 35"/>
              </a:gdLst>
              <a:ahLst/>
              <a:cxnLst>
                <a:cxn ang="0">
                  <a:pos x="T0" y="T1"/>
                </a:cxn>
                <a:cxn ang="0">
                  <a:pos x="T2" y="T3"/>
                </a:cxn>
              </a:cxnLst>
              <a:rect l="0" t="0" r="r" b="b"/>
              <a:pathLst>
                <a:path w="45" h="35">
                  <a:moveTo>
                    <a:pt x="4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2" name="Freeform 212"/>
            <p:cNvSpPr>
              <a:spLocks/>
            </p:cNvSpPr>
            <p:nvPr/>
          </p:nvSpPr>
          <p:spPr bwMode="auto">
            <a:xfrm>
              <a:off x="1271905" y="2879460"/>
              <a:ext cx="25400" cy="25397"/>
            </a:xfrm>
            <a:custGeom>
              <a:avLst/>
              <a:gdLst>
                <a:gd name="T0" fmla="*/ 40 w 40"/>
                <a:gd name="T1" fmla="*/ 0 h 40"/>
                <a:gd name="T2" fmla="*/ 0 w 40"/>
                <a:gd name="T3" fmla="*/ 40 h 40"/>
              </a:gdLst>
              <a:ahLst/>
              <a:cxnLst>
                <a:cxn ang="0">
                  <a:pos x="T0" y="T1"/>
                </a:cxn>
                <a:cxn ang="0">
                  <a:pos x="T2" y="T3"/>
                </a:cxn>
              </a:cxnLst>
              <a:rect l="0" t="0" r="r" b="b"/>
              <a:pathLst>
                <a:path w="40" h="40">
                  <a:moveTo>
                    <a:pt x="4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3" name="Freeform 211"/>
            <p:cNvSpPr>
              <a:spLocks/>
            </p:cNvSpPr>
            <p:nvPr/>
          </p:nvSpPr>
          <p:spPr bwMode="auto">
            <a:xfrm>
              <a:off x="1249680" y="2904856"/>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4" name="Freeform 210"/>
            <p:cNvSpPr>
              <a:spLocks/>
            </p:cNvSpPr>
            <p:nvPr/>
          </p:nvSpPr>
          <p:spPr bwMode="auto">
            <a:xfrm>
              <a:off x="1227455" y="2930253"/>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5" name="Freeform 209"/>
            <p:cNvSpPr>
              <a:spLocks/>
            </p:cNvSpPr>
            <p:nvPr/>
          </p:nvSpPr>
          <p:spPr bwMode="auto">
            <a:xfrm>
              <a:off x="1214755" y="2955649"/>
              <a:ext cx="12700" cy="26666"/>
            </a:xfrm>
            <a:custGeom>
              <a:avLst/>
              <a:gdLst>
                <a:gd name="T0" fmla="*/ 20 w 20"/>
                <a:gd name="T1" fmla="*/ 0 h 42"/>
                <a:gd name="T2" fmla="*/ 0 w 20"/>
                <a:gd name="T3" fmla="*/ 42 h 42"/>
              </a:gdLst>
              <a:ahLst/>
              <a:cxnLst>
                <a:cxn ang="0">
                  <a:pos x="T0" y="T1"/>
                </a:cxn>
                <a:cxn ang="0">
                  <a:pos x="T2" y="T3"/>
                </a:cxn>
              </a:cxnLst>
              <a:rect l="0" t="0" r="r" b="b"/>
              <a:pathLst>
                <a:path w="20" h="42">
                  <a:moveTo>
                    <a:pt x="20" y="0"/>
                  </a:moveTo>
                  <a:lnTo>
                    <a:pt x="0" y="4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6" name="Freeform 208"/>
            <p:cNvSpPr>
              <a:spLocks/>
            </p:cNvSpPr>
            <p:nvPr/>
          </p:nvSpPr>
          <p:spPr bwMode="auto">
            <a:xfrm>
              <a:off x="1214755" y="298422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7" name="Freeform 207"/>
            <p:cNvSpPr>
              <a:spLocks/>
            </p:cNvSpPr>
            <p:nvPr/>
          </p:nvSpPr>
          <p:spPr bwMode="auto">
            <a:xfrm>
              <a:off x="1192530" y="2984220"/>
              <a:ext cx="22225" cy="28571"/>
            </a:xfrm>
            <a:custGeom>
              <a:avLst/>
              <a:gdLst>
                <a:gd name="T0" fmla="*/ 35 w 35"/>
                <a:gd name="T1" fmla="*/ 0 h 45"/>
                <a:gd name="T2" fmla="*/ 0 w 35"/>
                <a:gd name="T3" fmla="*/ 45 h 45"/>
              </a:gdLst>
              <a:ahLst/>
              <a:cxnLst>
                <a:cxn ang="0">
                  <a:pos x="T0" y="T1"/>
                </a:cxn>
                <a:cxn ang="0">
                  <a:pos x="T2" y="T3"/>
                </a:cxn>
              </a:cxnLst>
              <a:rect l="0" t="0" r="r" b="b"/>
              <a:pathLst>
                <a:path w="35" h="45">
                  <a:moveTo>
                    <a:pt x="35" y="0"/>
                  </a:moveTo>
                  <a:lnTo>
                    <a:pt x="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8" name="Freeform 206"/>
            <p:cNvSpPr>
              <a:spLocks/>
            </p:cNvSpPr>
            <p:nvPr/>
          </p:nvSpPr>
          <p:spPr bwMode="auto">
            <a:xfrm>
              <a:off x="1173480" y="3012791"/>
              <a:ext cx="19050" cy="31746"/>
            </a:xfrm>
            <a:custGeom>
              <a:avLst/>
              <a:gdLst>
                <a:gd name="T0" fmla="*/ 30 w 30"/>
                <a:gd name="T1" fmla="*/ 0 h 50"/>
                <a:gd name="T2" fmla="*/ 0 w 30"/>
                <a:gd name="T3" fmla="*/ 50 h 50"/>
              </a:gdLst>
              <a:ahLst/>
              <a:cxnLst>
                <a:cxn ang="0">
                  <a:pos x="T0" y="T1"/>
                </a:cxn>
                <a:cxn ang="0">
                  <a:pos x="T2" y="T3"/>
                </a:cxn>
              </a:cxnLst>
              <a:rect l="0" t="0" r="r" b="b"/>
              <a:pathLst>
                <a:path w="30" h="50">
                  <a:moveTo>
                    <a:pt x="30" y="0"/>
                  </a:moveTo>
                  <a:lnTo>
                    <a:pt x="0"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9" name="Freeform 205"/>
            <p:cNvSpPr>
              <a:spLocks/>
            </p:cNvSpPr>
            <p:nvPr/>
          </p:nvSpPr>
          <p:spPr bwMode="auto">
            <a:xfrm>
              <a:off x="1160780" y="3045172"/>
              <a:ext cx="12700" cy="34920"/>
            </a:xfrm>
            <a:custGeom>
              <a:avLst/>
              <a:gdLst>
                <a:gd name="T0" fmla="*/ 20 w 20"/>
                <a:gd name="T1" fmla="*/ 0 h 55"/>
                <a:gd name="T2" fmla="*/ 0 w 20"/>
                <a:gd name="T3" fmla="*/ 55 h 55"/>
              </a:gdLst>
              <a:ahLst/>
              <a:cxnLst>
                <a:cxn ang="0">
                  <a:pos x="T0" y="T1"/>
                </a:cxn>
                <a:cxn ang="0">
                  <a:pos x="T2" y="T3"/>
                </a:cxn>
              </a:cxnLst>
              <a:rect l="0" t="0" r="r" b="b"/>
              <a:pathLst>
                <a:path w="20" h="55">
                  <a:moveTo>
                    <a:pt x="2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0" name="Freeform 204"/>
            <p:cNvSpPr>
              <a:spLocks/>
            </p:cNvSpPr>
            <p:nvPr/>
          </p:nvSpPr>
          <p:spPr bwMode="auto">
            <a:xfrm>
              <a:off x="1151255" y="3080092"/>
              <a:ext cx="12700" cy="34920"/>
            </a:xfrm>
            <a:custGeom>
              <a:avLst/>
              <a:gdLst>
                <a:gd name="T0" fmla="*/ 15 w 20"/>
                <a:gd name="T1" fmla="*/ 0 h 55"/>
                <a:gd name="T2" fmla="*/ 0 w 20"/>
                <a:gd name="T3" fmla="*/ 55 h 55"/>
              </a:gdLst>
              <a:ahLst/>
              <a:cxnLst>
                <a:cxn ang="0">
                  <a:pos x="T0" y="T1"/>
                </a:cxn>
                <a:cxn ang="0">
                  <a:pos x="T2" y="T3"/>
                </a:cxn>
              </a:cxnLst>
              <a:rect l="0" t="0" r="r" b="b"/>
              <a:pathLst>
                <a:path w="20" h="55">
                  <a:moveTo>
                    <a:pt x="1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1" name="Freeform 203"/>
            <p:cNvSpPr>
              <a:spLocks/>
            </p:cNvSpPr>
            <p:nvPr/>
          </p:nvSpPr>
          <p:spPr bwMode="auto">
            <a:xfrm>
              <a:off x="1148080" y="3115012"/>
              <a:ext cx="12700" cy="38095"/>
            </a:xfrm>
            <a:custGeom>
              <a:avLst/>
              <a:gdLst>
                <a:gd name="T0" fmla="*/ 5 w 20"/>
                <a:gd name="T1" fmla="*/ 0 h 60"/>
                <a:gd name="T2" fmla="*/ 0 w 20"/>
                <a:gd name="T3" fmla="*/ 60 h 60"/>
              </a:gdLst>
              <a:ahLst/>
              <a:cxnLst>
                <a:cxn ang="0">
                  <a:pos x="T0" y="T1"/>
                </a:cxn>
                <a:cxn ang="0">
                  <a:pos x="T2" y="T3"/>
                </a:cxn>
              </a:cxnLst>
              <a:rect l="0" t="0" r="r" b="b"/>
              <a:pathLst>
                <a:path w="20" h="60">
                  <a:moveTo>
                    <a:pt x="5" y="0"/>
                  </a:moveTo>
                  <a:lnTo>
                    <a:pt x="0" y="6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2" name="Freeform 202"/>
            <p:cNvSpPr>
              <a:spLocks/>
            </p:cNvSpPr>
            <p:nvPr/>
          </p:nvSpPr>
          <p:spPr bwMode="auto">
            <a:xfrm>
              <a:off x="1144905" y="3153107"/>
              <a:ext cx="12700" cy="41269"/>
            </a:xfrm>
            <a:custGeom>
              <a:avLst/>
              <a:gdLst>
                <a:gd name="T0" fmla="*/ 5 w 20"/>
                <a:gd name="T1" fmla="*/ 0 h 65"/>
                <a:gd name="T2" fmla="*/ 0 w 20"/>
                <a:gd name="T3" fmla="*/ 65 h 65"/>
              </a:gdLst>
              <a:ahLst/>
              <a:cxnLst>
                <a:cxn ang="0">
                  <a:pos x="T0" y="T1"/>
                </a:cxn>
                <a:cxn ang="0">
                  <a:pos x="T2" y="T3"/>
                </a:cxn>
              </a:cxnLst>
              <a:rect l="0" t="0" r="r" b="b"/>
              <a:pathLst>
                <a:path w="20" h="65">
                  <a:moveTo>
                    <a:pt x="5" y="0"/>
                  </a:moveTo>
                  <a:lnTo>
                    <a:pt x="0" y="6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3" name="Freeform 201"/>
            <p:cNvSpPr>
              <a:spLocks/>
            </p:cNvSpPr>
            <p:nvPr/>
          </p:nvSpPr>
          <p:spPr bwMode="auto">
            <a:xfrm>
              <a:off x="1144905" y="3194377"/>
              <a:ext cx="12700" cy="41904"/>
            </a:xfrm>
            <a:custGeom>
              <a:avLst/>
              <a:gdLst>
                <a:gd name="T0" fmla="*/ 0 w 20"/>
                <a:gd name="T1" fmla="*/ 0 h 66"/>
                <a:gd name="T2" fmla="*/ 5 w 20"/>
                <a:gd name="T3" fmla="*/ 66 h 66"/>
              </a:gdLst>
              <a:ahLst/>
              <a:cxnLst>
                <a:cxn ang="0">
                  <a:pos x="T0" y="T1"/>
                </a:cxn>
                <a:cxn ang="0">
                  <a:pos x="T2" y="T3"/>
                </a:cxn>
              </a:cxnLst>
              <a:rect l="0" t="0" r="r" b="b"/>
              <a:pathLst>
                <a:path w="20" h="66">
                  <a:moveTo>
                    <a:pt x="0" y="0"/>
                  </a:moveTo>
                  <a:lnTo>
                    <a:pt x="5" y="6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4" name="Freeform 200"/>
            <p:cNvSpPr>
              <a:spLocks/>
            </p:cNvSpPr>
            <p:nvPr/>
          </p:nvSpPr>
          <p:spPr bwMode="auto">
            <a:xfrm>
              <a:off x="1148080" y="3238186"/>
              <a:ext cx="12700" cy="44444"/>
            </a:xfrm>
            <a:custGeom>
              <a:avLst/>
              <a:gdLst>
                <a:gd name="T0" fmla="*/ 0 w 20"/>
                <a:gd name="T1" fmla="*/ 0 h 70"/>
                <a:gd name="T2" fmla="*/ 10 w 20"/>
                <a:gd name="T3" fmla="*/ 70 h 70"/>
              </a:gdLst>
              <a:ahLst/>
              <a:cxnLst>
                <a:cxn ang="0">
                  <a:pos x="T0" y="T1"/>
                </a:cxn>
                <a:cxn ang="0">
                  <a:pos x="T2" y="T3"/>
                </a:cxn>
              </a:cxnLst>
              <a:rect l="0" t="0" r="r" b="b"/>
              <a:pathLst>
                <a:path w="20" h="70">
                  <a:moveTo>
                    <a:pt x="0" y="0"/>
                  </a:moveTo>
                  <a:lnTo>
                    <a:pt x="10" y="7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5" name="Freeform 199"/>
            <p:cNvSpPr>
              <a:spLocks/>
            </p:cNvSpPr>
            <p:nvPr/>
          </p:nvSpPr>
          <p:spPr bwMode="auto">
            <a:xfrm>
              <a:off x="1154430" y="3282629"/>
              <a:ext cx="12700" cy="44444"/>
            </a:xfrm>
            <a:custGeom>
              <a:avLst/>
              <a:gdLst>
                <a:gd name="T0" fmla="*/ 0 w 20"/>
                <a:gd name="T1" fmla="*/ 0 h 70"/>
                <a:gd name="T2" fmla="*/ 15 w 20"/>
                <a:gd name="T3" fmla="*/ 70 h 70"/>
              </a:gdLst>
              <a:ahLst/>
              <a:cxnLst>
                <a:cxn ang="0">
                  <a:pos x="T0" y="T1"/>
                </a:cxn>
                <a:cxn ang="0">
                  <a:pos x="T2" y="T3"/>
                </a:cxn>
              </a:cxnLst>
              <a:rect l="0" t="0" r="r" b="b"/>
              <a:pathLst>
                <a:path w="20" h="70">
                  <a:moveTo>
                    <a:pt x="0" y="0"/>
                  </a:moveTo>
                  <a:lnTo>
                    <a:pt x="15" y="7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6" name="Freeform 198"/>
            <p:cNvSpPr>
              <a:spLocks/>
            </p:cNvSpPr>
            <p:nvPr/>
          </p:nvSpPr>
          <p:spPr bwMode="auto">
            <a:xfrm>
              <a:off x="1163955" y="3327073"/>
              <a:ext cx="12700" cy="47618"/>
            </a:xfrm>
            <a:custGeom>
              <a:avLst/>
              <a:gdLst>
                <a:gd name="T0" fmla="*/ 0 w 20"/>
                <a:gd name="T1" fmla="*/ 0 h 75"/>
                <a:gd name="T2" fmla="*/ 20 w 20"/>
                <a:gd name="T3" fmla="*/ 75 h 75"/>
              </a:gdLst>
              <a:ahLst/>
              <a:cxnLst>
                <a:cxn ang="0">
                  <a:pos x="T0" y="T1"/>
                </a:cxn>
                <a:cxn ang="0">
                  <a:pos x="T2" y="T3"/>
                </a:cxn>
              </a:cxnLst>
              <a:rect l="0" t="0" r="r" b="b"/>
              <a:pathLst>
                <a:path w="20" h="75">
                  <a:moveTo>
                    <a:pt x="0" y="0"/>
                  </a:moveTo>
                  <a:lnTo>
                    <a:pt x="20" y="7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7" name="Freeform 197"/>
            <p:cNvSpPr>
              <a:spLocks/>
            </p:cNvSpPr>
            <p:nvPr/>
          </p:nvSpPr>
          <p:spPr bwMode="auto">
            <a:xfrm>
              <a:off x="1176655" y="3374692"/>
              <a:ext cx="12700" cy="50793"/>
            </a:xfrm>
            <a:custGeom>
              <a:avLst/>
              <a:gdLst>
                <a:gd name="T0" fmla="*/ 0 w 20"/>
                <a:gd name="T1" fmla="*/ 0 h 80"/>
                <a:gd name="T2" fmla="*/ 20 w 20"/>
                <a:gd name="T3" fmla="*/ 80 h 80"/>
              </a:gdLst>
              <a:ahLst/>
              <a:cxnLst>
                <a:cxn ang="0">
                  <a:pos x="T0" y="T1"/>
                </a:cxn>
                <a:cxn ang="0">
                  <a:pos x="T2" y="T3"/>
                </a:cxn>
              </a:cxnLst>
              <a:rect l="0" t="0" r="r" b="b"/>
              <a:pathLst>
                <a:path w="20" h="80">
                  <a:moveTo>
                    <a:pt x="0" y="0"/>
                  </a:moveTo>
                  <a:lnTo>
                    <a:pt x="2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8" name="Freeform 196"/>
            <p:cNvSpPr>
              <a:spLocks/>
            </p:cNvSpPr>
            <p:nvPr/>
          </p:nvSpPr>
          <p:spPr bwMode="auto">
            <a:xfrm>
              <a:off x="1189355" y="3425485"/>
              <a:ext cx="19050" cy="45714"/>
            </a:xfrm>
            <a:custGeom>
              <a:avLst/>
              <a:gdLst>
                <a:gd name="T0" fmla="*/ 0 w 30"/>
                <a:gd name="T1" fmla="*/ 0 h 72"/>
                <a:gd name="T2" fmla="*/ 30 w 30"/>
                <a:gd name="T3" fmla="*/ 72 h 72"/>
              </a:gdLst>
              <a:ahLst/>
              <a:cxnLst>
                <a:cxn ang="0">
                  <a:pos x="T0" y="T1"/>
                </a:cxn>
                <a:cxn ang="0">
                  <a:pos x="T2" y="T3"/>
                </a:cxn>
              </a:cxnLst>
              <a:rect l="0" t="0" r="r" b="b"/>
              <a:pathLst>
                <a:path w="30" h="72">
                  <a:moveTo>
                    <a:pt x="0" y="0"/>
                  </a:moveTo>
                  <a:lnTo>
                    <a:pt x="30"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9" name="Freeform 195"/>
            <p:cNvSpPr>
              <a:spLocks/>
            </p:cNvSpPr>
            <p:nvPr/>
          </p:nvSpPr>
          <p:spPr bwMode="auto">
            <a:xfrm>
              <a:off x="1208405" y="3471834"/>
              <a:ext cx="22225" cy="50793"/>
            </a:xfrm>
            <a:custGeom>
              <a:avLst/>
              <a:gdLst>
                <a:gd name="T0" fmla="*/ 0 w 35"/>
                <a:gd name="T1" fmla="*/ 0 h 80"/>
                <a:gd name="T2" fmla="*/ 35 w 35"/>
                <a:gd name="T3" fmla="*/ 80 h 80"/>
              </a:gdLst>
              <a:ahLst/>
              <a:cxnLst>
                <a:cxn ang="0">
                  <a:pos x="T0" y="T1"/>
                </a:cxn>
                <a:cxn ang="0">
                  <a:pos x="T2" y="T3"/>
                </a:cxn>
              </a:cxnLst>
              <a:rect l="0" t="0" r="r" b="b"/>
              <a:pathLst>
                <a:path w="35" h="80">
                  <a:moveTo>
                    <a:pt x="0" y="0"/>
                  </a:moveTo>
                  <a:lnTo>
                    <a:pt x="35"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0" name="Freeform 194"/>
            <p:cNvSpPr>
              <a:spLocks/>
            </p:cNvSpPr>
            <p:nvPr/>
          </p:nvSpPr>
          <p:spPr bwMode="auto">
            <a:xfrm>
              <a:off x="1230630" y="3522627"/>
              <a:ext cx="25400" cy="50793"/>
            </a:xfrm>
            <a:custGeom>
              <a:avLst/>
              <a:gdLst>
                <a:gd name="T0" fmla="*/ 0 w 40"/>
                <a:gd name="T1" fmla="*/ 0 h 80"/>
                <a:gd name="T2" fmla="*/ 40 w 40"/>
                <a:gd name="T3" fmla="*/ 80 h 80"/>
              </a:gdLst>
              <a:ahLst/>
              <a:cxnLst>
                <a:cxn ang="0">
                  <a:pos x="T0" y="T1"/>
                </a:cxn>
                <a:cxn ang="0">
                  <a:pos x="T2" y="T3"/>
                </a:cxn>
              </a:cxnLst>
              <a:rect l="0" t="0" r="r" b="b"/>
              <a:pathLst>
                <a:path w="40" h="80">
                  <a:moveTo>
                    <a:pt x="0" y="0"/>
                  </a:moveTo>
                  <a:lnTo>
                    <a:pt x="40"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1" name="Freeform 193"/>
            <p:cNvSpPr>
              <a:spLocks/>
            </p:cNvSpPr>
            <p:nvPr/>
          </p:nvSpPr>
          <p:spPr bwMode="auto">
            <a:xfrm>
              <a:off x="1256030" y="3573420"/>
              <a:ext cx="25400" cy="53968"/>
            </a:xfrm>
            <a:custGeom>
              <a:avLst/>
              <a:gdLst>
                <a:gd name="T0" fmla="*/ 0 w 40"/>
                <a:gd name="T1" fmla="*/ 0 h 85"/>
                <a:gd name="T2" fmla="*/ 40 w 40"/>
                <a:gd name="T3" fmla="*/ 85 h 85"/>
              </a:gdLst>
              <a:ahLst/>
              <a:cxnLst>
                <a:cxn ang="0">
                  <a:pos x="T0" y="T1"/>
                </a:cxn>
                <a:cxn ang="0">
                  <a:pos x="T2" y="T3"/>
                </a:cxn>
              </a:cxnLst>
              <a:rect l="0" t="0" r="r" b="b"/>
              <a:pathLst>
                <a:path w="40" h="85">
                  <a:moveTo>
                    <a:pt x="0" y="0"/>
                  </a:moveTo>
                  <a:lnTo>
                    <a:pt x="40" y="8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2" name="Freeform 192"/>
            <p:cNvSpPr>
              <a:spLocks/>
            </p:cNvSpPr>
            <p:nvPr/>
          </p:nvSpPr>
          <p:spPr bwMode="auto">
            <a:xfrm>
              <a:off x="1281430" y="3627387"/>
              <a:ext cx="28575" cy="48888"/>
            </a:xfrm>
            <a:custGeom>
              <a:avLst/>
              <a:gdLst>
                <a:gd name="T0" fmla="*/ 0 w 45"/>
                <a:gd name="T1" fmla="*/ 0 h 77"/>
                <a:gd name="T2" fmla="*/ 45 w 45"/>
                <a:gd name="T3" fmla="*/ 77 h 77"/>
              </a:gdLst>
              <a:ahLst/>
              <a:cxnLst>
                <a:cxn ang="0">
                  <a:pos x="T0" y="T1"/>
                </a:cxn>
                <a:cxn ang="0">
                  <a:pos x="T2" y="T3"/>
                </a:cxn>
              </a:cxnLst>
              <a:rect l="0" t="0" r="r" b="b"/>
              <a:pathLst>
                <a:path w="45" h="77">
                  <a:moveTo>
                    <a:pt x="0" y="0"/>
                  </a:moveTo>
                  <a:lnTo>
                    <a:pt x="45" y="7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3" name="Freeform 191"/>
            <p:cNvSpPr>
              <a:spLocks/>
            </p:cNvSpPr>
            <p:nvPr/>
          </p:nvSpPr>
          <p:spPr bwMode="auto">
            <a:xfrm>
              <a:off x="1310005" y="3678180"/>
              <a:ext cx="66675" cy="104761"/>
            </a:xfrm>
            <a:custGeom>
              <a:avLst/>
              <a:gdLst>
                <a:gd name="T0" fmla="*/ 0 w 105"/>
                <a:gd name="T1" fmla="*/ 0 h 165"/>
                <a:gd name="T2" fmla="*/ 105 w 105"/>
                <a:gd name="T3" fmla="*/ 165 h 165"/>
              </a:gdLst>
              <a:ahLst/>
              <a:cxnLst>
                <a:cxn ang="0">
                  <a:pos x="T0" y="T1"/>
                </a:cxn>
                <a:cxn ang="0">
                  <a:pos x="T2" y="T3"/>
                </a:cxn>
              </a:cxnLst>
              <a:rect l="0" t="0" r="r" b="b"/>
              <a:pathLst>
                <a:path w="105" h="165">
                  <a:moveTo>
                    <a:pt x="0" y="0"/>
                  </a:moveTo>
                  <a:lnTo>
                    <a:pt x="105" y="1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4" name="Freeform 190"/>
            <p:cNvSpPr>
              <a:spLocks/>
            </p:cNvSpPr>
            <p:nvPr/>
          </p:nvSpPr>
          <p:spPr bwMode="auto">
            <a:xfrm>
              <a:off x="1376680" y="3782941"/>
              <a:ext cx="73025" cy="106030"/>
            </a:xfrm>
            <a:custGeom>
              <a:avLst/>
              <a:gdLst>
                <a:gd name="T0" fmla="*/ 0 w 115"/>
                <a:gd name="T1" fmla="*/ 0 h 167"/>
                <a:gd name="T2" fmla="*/ 115 w 115"/>
                <a:gd name="T3" fmla="*/ 167 h 167"/>
              </a:gdLst>
              <a:ahLst/>
              <a:cxnLst>
                <a:cxn ang="0">
                  <a:pos x="T0" y="T1"/>
                </a:cxn>
                <a:cxn ang="0">
                  <a:pos x="T2" y="T3"/>
                </a:cxn>
              </a:cxnLst>
              <a:rect l="0" t="0" r="r" b="b"/>
              <a:pathLst>
                <a:path w="115" h="167">
                  <a:moveTo>
                    <a:pt x="0" y="0"/>
                  </a:moveTo>
                  <a:lnTo>
                    <a:pt x="115" y="16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5" name="Freeform 189"/>
            <p:cNvSpPr>
              <a:spLocks/>
            </p:cNvSpPr>
            <p:nvPr/>
          </p:nvSpPr>
          <p:spPr bwMode="auto">
            <a:xfrm>
              <a:off x="1449705" y="3890241"/>
              <a:ext cx="76835" cy="101586"/>
            </a:xfrm>
            <a:custGeom>
              <a:avLst/>
              <a:gdLst>
                <a:gd name="T0" fmla="*/ 0 w 121"/>
                <a:gd name="T1" fmla="*/ 0 h 160"/>
                <a:gd name="T2" fmla="*/ 121 w 121"/>
                <a:gd name="T3" fmla="*/ 160 h 160"/>
              </a:gdLst>
              <a:ahLst/>
              <a:cxnLst>
                <a:cxn ang="0">
                  <a:pos x="T0" y="T1"/>
                </a:cxn>
                <a:cxn ang="0">
                  <a:pos x="T2" y="T3"/>
                </a:cxn>
              </a:cxnLst>
              <a:rect l="0" t="0" r="r" b="b"/>
              <a:pathLst>
                <a:path w="121" h="160">
                  <a:moveTo>
                    <a:pt x="0" y="0"/>
                  </a:moveTo>
                  <a:lnTo>
                    <a:pt x="121"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6" name="Freeform 188"/>
            <p:cNvSpPr>
              <a:spLocks/>
            </p:cNvSpPr>
            <p:nvPr/>
          </p:nvSpPr>
          <p:spPr bwMode="auto">
            <a:xfrm>
              <a:off x="1528445" y="3991827"/>
              <a:ext cx="85725" cy="101586"/>
            </a:xfrm>
            <a:custGeom>
              <a:avLst/>
              <a:gdLst>
                <a:gd name="T0" fmla="*/ 0 w 135"/>
                <a:gd name="T1" fmla="*/ 0 h 160"/>
                <a:gd name="T2" fmla="*/ 135 w 135"/>
                <a:gd name="T3" fmla="*/ 160 h 160"/>
              </a:gdLst>
              <a:ahLst/>
              <a:cxnLst>
                <a:cxn ang="0">
                  <a:pos x="T0" y="T1"/>
                </a:cxn>
                <a:cxn ang="0">
                  <a:pos x="T2" y="T3"/>
                </a:cxn>
              </a:cxnLst>
              <a:rect l="0" t="0" r="r" b="b"/>
              <a:pathLst>
                <a:path w="135" h="160">
                  <a:moveTo>
                    <a:pt x="0" y="0"/>
                  </a:moveTo>
                  <a:lnTo>
                    <a:pt x="135"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7" name="Freeform 187"/>
            <p:cNvSpPr>
              <a:spLocks/>
            </p:cNvSpPr>
            <p:nvPr/>
          </p:nvSpPr>
          <p:spPr bwMode="auto">
            <a:xfrm>
              <a:off x="1614170" y="4093413"/>
              <a:ext cx="92075" cy="92697"/>
            </a:xfrm>
            <a:custGeom>
              <a:avLst/>
              <a:gdLst>
                <a:gd name="T0" fmla="*/ 0 w 145"/>
                <a:gd name="T1" fmla="*/ 0 h 146"/>
                <a:gd name="T2" fmla="*/ 145 w 145"/>
                <a:gd name="T3" fmla="*/ 145 h 146"/>
              </a:gdLst>
              <a:ahLst/>
              <a:cxnLst>
                <a:cxn ang="0">
                  <a:pos x="T0" y="T1"/>
                </a:cxn>
                <a:cxn ang="0">
                  <a:pos x="T2" y="T3"/>
                </a:cxn>
              </a:cxnLst>
              <a:rect l="0" t="0" r="r" b="b"/>
              <a:pathLst>
                <a:path w="145" h="146">
                  <a:moveTo>
                    <a:pt x="0" y="0"/>
                  </a:moveTo>
                  <a:lnTo>
                    <a:pt x="14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8" name="Freeform 186"/>
            <p:cNvSpPr>
              <a:spLocks/>
            </p:cNvSpPr>
            <p:nvPr/>
          </p:nvSpPr>
          <p:spPr bwMode="auto">
            <a:xfrm>
              <a:off x="1706245" y="4188016"/>
              <a:ext cx="95250" cy="92062"/>
            </a:xfrm>
            <a:custGeom>
              <a:avLst/>
              <a:gdLst>
                <a:gd name="T0" fmla="*/ 0 w 150"/>
                <a:gd name="T1" fmla="*/ 0 h 145"/>
                <a:gd name="T2" fmla="*/ 150 w 150"/>
                <a:gd name="T3" fmla="*/ 145 h 145"/>
              </a:gdLst>
              <a:ahLst/>
              <a:cxnLst>
                <a:cxn ang="0">
                  <a:pos x="T0" y="T1"/>
                </a:cxn>
                <a:cxn ang="0">
                  <a:pos x="T2" y="T3"/>
                </a:cxn>
              </a:cxnLst>
              <a:rect l="0" t="0" r="r" b="b"/>
              <a:pathLst>
                <a:path w="150" h="145">
                  <a:moveTo>
                    <a:pt x="0" y="0"/>
                  </a:moveTo>
                  <a:lnTo>
                    <a:pt x="150"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9" name="Freeform 185"/>
            <p:cNvSpPr>
              <a:spLocks/>
            </p:cNvSpPr>
            <p:nvPr/>
          </p:nvSpPr>
          <p:spPr bwMode="auto">
            <a:xfrm>
              <a:off x="1801495" y="4280078"/>
              <a:ext cx="98425" cy="83174"/>
            </a:xfrm>
            <a:custGeom>
              <a:avLst/>
              <a:gdLst>
                <a:gd name="T0" fmla="*/ 0 w 155"/>
                <a:gd name="T1" fmla="*/ 0 h 131"/>
                <a:gd name="T2" fmla="*/ 155 w 155"/>
                <a:gd name="T3" fmla="*/ 131 h 131"/>
              </a:gdLst>
              <a:ahLst/>
              <a:cxnLst>
                <a:cxn ang="0">
                  <a:pos x="T0" y="T1"/>
                </a:cxn>
                <a:cxn ang="0">
                  <a:pos x="T2" y="T3"/>
                </a:cxn>
              </a:cxnLst>
              <a:rect l="0" t="0" r="r" b="b"/>
              <a:pathLst>
                <a:path w="155" h="131">
                  <a:moveTo>
                    <a:pt x="0" y="0"/>
                  </a:moveTo>
                  <a:lnTo>
                    <a:pt x="15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0" name="Freeform 184"/>
            <p:cNvSpPr>
              <a:spLocks/>
            </p:cNvSpPr>
            <p:nvPr/>
          </p:nvSpPr>
          <p:spPr bwMode="auto">
            <a:xfrm>
              <a:off x="1899920" y="4365156"/>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1" name="Freeform 183"/>
            <p:cNvSpPr>
              <a:spLocks/>
            </p:cNvSpPr>
            <p:nvPr/>
          </p:nvSpPr>
          <p:spPr bwMode="auto">
            <a:xfrm>
              <a:off x="1950085" y="4403251"/>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2" name="Freeform 182"/>
            <p:cNvSpPr>
              <a:spLocks/>
            </p:cNvSpPr>
            <p:nvPr/>
          </p:nvSpPr>
          <p:spPr bwMode="auto">
            <a:xfrm>
              <a:off x="2000885" y="444134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3" name="Freeform 181"/>
            <p:cNvSpPr>
              <a:spLocks/>
            </p:cNvSpPr>
            <p:nvPr/>
          </p:nvSpPr>
          <p:spPr bwMode="auto">
            <a:xfrm>
              <a:off x="2000885" y="4441346"/>
              <a:ext cx="53975" cy="19047"/>
            </a:xfrm>
            <a:custGeom>
              <a:avLst/>
              <a:gdLst>
                <a:gd name="T0" fmla="*/ 0 w 85"/>
                <a:gd name="T1" fmla="*/ 0 h 30"/>
                <a:gd name="T2" fmla="*/ 85 w 85"/>
                <a:gd name="T3" fmla="*/ 30 h 30"/>
              </a:gdLst>
              <a:ahLst/>
              <a:cxnLst>
                <a:cxn ang="0">
                  <a:pos x="T0" y="T1"/>
                </a:cxn>
                <a:cxn ang="0">
                  <a:pos x="T2" y="T3"/>
                </a:cxn>
              </a:cxnLst>
              <a:rect l="0" t="0" r="r" b="b"/>
              <a:pathLst>
                <a:path w="85" h="30">
                  <a:moveTo>
                    <a:pt x="0" y="0"/>
                  </a:moveTo>
                  <a:lnTo>
                    <a:pt x="8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4" name="Freeform 180"/>
            <p:cNvSpPr>
              <a:spLocks/>
            </p:cNvSpPr>
            <p:nvPr/>
          </p:nvSpPr>
          <p:spPr bwMode="auto">
            <a:xfrm>
              <a:off x="2054860" y="4460393"/>
              <a:ext cx="50800" cy="15873"/>
            </a:xfrm>
            <a:custGeom>
              <a:avLst/>
              <a:gdLst>
                <a:gd name="T0" fmla="*/ 0 w 80"/>
                <a:gd name="T1" fmla="*/ 0 h 25"/>
                <a:gd name="T2" fmla="*/ 80 w 80"/>
                <a:gd name="T3" fmla="*/ 25 h 25"/>
              </a:gdLst>
              <a:ahLst/>
              <a:cxnLst>
                <a:cxn ang="0">
                  <a:pos x="T0" y="T1"/>
                </a:cxn>
                <a:cxn ang="0">
                  <a:pos x="T2" y="T3"/>
                </a:cxn>
              </a:cxnLst>
              <a:rect l="0" t="0" r="r" b="b"/>
              <a:pathLst>
                <a:path w="80" h="25">
                  <a:moveTo>
                    <a:pt x="0" y="0"/>
                  </a:moveTo>
                  <a:lnTo>
                    <a:pt x="8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5" name="Freeform 179"/>
            <p:cNvSpPr>
              <a:spLocks/>
            </p:cNvSpPr>
            <p:nvPr/>
          </p:nvSpPr>
          <p:spPr bwMode="auto">
            <a:xfrm>
              <a:off x="2105660" y="44762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6" name="Freeform 178"/>
            <p:cNvSpPr>
              <a:spLocks/>
            </p:cNvSpPr>
            <p:nvPr/>
          </p:nvSpPr>
          <p:spPr bwMode="auto">
            <a:xfrm>
              <a:off x="2105660" y="4444520"/>
              <a:ext cx="265430" cy="31746"/>
            </a:xfrm>
            <a:custGeom>
              <a:avLst/>
              <a:gdLst>
                <a:gd name="T0" fmla="*/ 0 w 418"/>
                <a:gd name="T1" fmla="*/ 50 h 50"/>
                <a:gd name="T2" fmla="*/ 418 w 418"/>
                <a:gd name="T3" fmla="*/ 0 h 50"/>
              </a:gdLst>
              <a:ahLst/>
              <a:cxnLst>
                <a:cxn ang="0">
                  <a:pos x="T0" y="T1"/>
                </a:cxn>
                <a:cxn ang="0">
                  <a:pos x="T2" y="T3"/>
                </a:cxn>
              </a:cxnLst>
              <a:rect l="0" t="0" r="r" b="b"/>
              <a:pathLst>
                <a:path w="418" h="50">
                  <a:moveTo>
                    <a:pt x="0" y="50"/>
                  </a:moveTo>
                  <a:lnTo>
                    <a:pt x="418"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7" name="Freeform 177"/>
            <p:cNvSpPr>
              <a:spLocks/>
            </p:cNvSpPr>
            <p:nvPr/>
          </p:nvSpPr>
          <p:spPr bwMode="auto">
            <a:xfrm>
              <a:off x="2372360" y="4428648"/>
              <a:ext cx="123825" cy="15873"/>
            </a:xfrm>
            <a:custGeom>
              <a:avLst/>
              <a:gdLst>
                <a:gd name="T0" fmla="*/ 0 w 195"/>
                <a:gd name="T1" fmla="*/ 25 h 25"/>
                <a:gd name="T2" fmla="*/ 194 w 195"/>
                <a:gd name="T3" fmla="*/ 0 h 25"/>
              </a:gdLst>
              <a:ahLst/>
              <a:cxnLst>
                <a:cxn ang="0">
                  <a:pos x="T0" y="T1"/>
                </a:cxn>
                <a:cxn ang="0">
                  <a:pos x="T2" y="T3"/>
                </a:cxn>
              </a:cxnLst>
              <a:rect l="0" t="0" r="r" b="b"/>
              <a:pathLst>
                <a:path w="195" h="25">
                  <a:moveTo>
                    <a:pt x="0" y="25"/>
                  </a:moveTo>
                  <a:lnTo>
                    <a:pt x="194"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8" name="Freeform 176"/>
            <p:cNvSpPr>
              <a:spLocks/>
            </p:cNvSpPr>
            <p:nvPr/>
          </p:nvSpPr>
          <p:spPr bwMode="auto">
            <a:xfrm>
              <a:off x="2496185" y="4419124"/>
              <a:ext cx="114300" cy="12698"/>
            </a:xfrm>
            <a:custGeom>
              <a:avLst/>
              <a:gdLst>
                <a:gd name="T0" fmla="*/ 0 w 180"/>
                <a:gd name="T1" fmla="*/ 15 h 20"/>
                <a:gd name="T2" fmla="*/ 180 w 180"/>
                <a:gd name="T3" fmla="*/ 0 h 20"/>
              </a:gdLst>
              <a:ahLst/>
              <a:cxnLst>
                <a:cxn ang="0">
                  <a:pos x="T0" y="T1"/>
                </a:cxn>
                <a:cxn ang="0">
                  <a:pos x="T2" y="T3"/>
                </a:cxn>
              </a:cxnLst>
              <a:rect l="0" t="0" r="r" b="b"/>
              <a:pathLst>
                <a:path w="180" h="20">
                  <a:moveTo>
                    <a:pt x="0" y="15"/>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9" name="Freeform 175"/>
            <p:cNvSpPr>
              <a:spLocks/>
            </p:cNvSpPr>
            <p:nvPr/>
          </p:nvSpPr>
          <p:spPr bwMode="auto">
            <a:xfrm>
              <a:off x="2610485" y="4412775"/>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0" name="Freeform 174"/>
            <p:cNvSpPr>
              <a:spLocks/>
            </p:cNvSpPr>
            <p:nvPr/>
          </p:nvSpPr>
          <p:spPr bwMode="auto">
            <a:xfrm>
              <a:off x="2720340" y="4406426"/>
              <a:ext cx="107950" cy="12698"/>
            </a:xfrm>
            <a:custGeom>
              <a:avLst/>
              <a:gdLst>
                <a:gd name="T0" fmla="*/ 0 w 170"/>
                <a:gd name="T1" fmla="*/ 10 h 20"/>
                <a:gd name="T2" fmla="*/ 170 w 170"/>
                <a:gd name="T3" fmla="*/ 0 h 20"/>
              </a:gdLst>
              <a:ahLst/>
              <a:cxnLst>
                <a:cxn ang="0">
                  <a:pos x="T0" y="T1"/>
                </a:cxn>
                <a:cxn ang="0">
                  <a:pos x="T2" y="T3"/>
                </a:cxn>
              </a:cxnLst>
              <a:rect l="0" t="0" r="r" b="b"/>
              <a:pathLst>
                <a:path w="170" h="20">
                  <a:moveTo>
                    <a:pt x="0" y="10"/>
                  </a:moveTo>
                  <a:lnTo>
                    <a:pt x="17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1" name="Freeform 173"/>
            <p:cNvSpPr>
              <a:spLocks/>
            </p:cNvSpPr>
            <p:nvPr/>
          </p:nvSpPr>
          <p:spPr bwMode="auto">
            <a:xfrm>
              <a:off x="2828925" y="4403251"/>
              <a:ext cx="104775" cy="12698"/>
            </a:xfrm>
            <a:custGeom>
              <a:avLst/>
              <a:gdLst>
                <a:gd name="T0" fmla="*/ 0 w 165"/>
                <a:gd name="T1" fmla="*/ 5 h 20"/>
                <a:gd name="T2" fmla="*/ 165 w 165"/>
                <a:gd name="T3" fmla="*/ 0 h 20"/>
              </a:gdLst>
              <a:ahLst/>
              <a:cxnLst>
                <a:cxn ang="0">
                  <a:pos x="T0" y="T1"/>
                </a:cxn>
                <a:cxn ang="0">
                  <a:pos x="T2" y="T3"/>
                </a:cxn>
              </a:cxnLst>
              <a:rect l="0" t="0" r="r" b="b"/>
              <a:pathLst>
                <a:path w="165" h="20">
                  <a:moveTo>
                    <a:pt x="0" y="5"/>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2" name="Freeform 172"/>
            <p:cNvSpPr>
              <a:spLocks/>
            </p:cNvSpPr>
            <p:nvPr/>
          </p:nvSpPr>
          <p:spPr bwMode="auto">
            <a:xfrm>
              <a:off x="2933700" y="4403251"/>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3" name="Freeform 171"/>
            <p:cNvSpPr>
              <a:spLocks/>
            </p:cNvSpPr>
            <p:nvPr/>
          </p:nvSpPr>
          <p:spPr bwMode="auto">
            <a:xfrm>
              <a:off x="3038475" y="4406426"/>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4" name="Freeform 170"/>
            <p:cNvSpPr>
              <a:spLocks/>
            </p:cNvSpPr>
            <p:nvPr/>
          </p:nvSpPr>
          <p:spPr bwMode="auto">
            <a:xfrm>
              <a:off x="3143250" y="4409600"/>
              <a:ext cx="104775" cy="12698"/>
            </a:xfrm>
            <a:custGeom>
              <a:avLst/>
              <a:gdLst>
                <a:gd name="T0" fmla="*/ 0 w 165"/>
                <a:gd name="T1" fmla="*/ 0 h 20"/>
                <a:gd name="T2" fmla="*/ 165 w 165"/>
                <a:gd name="T3" fmla="*/ 10 h 20"/>
              </a:gdLst>
              <a:ahLst/>
              <a:cxnLst>
                <a:cxn ang="0">
                  <a:pos x="T0" y="T1"/>
                </a:cxn>
                <a:cxn ang="0">
                  <a:pos x="T2" y="T3"/>
                </a:cxn>
              </a:cxnLst>
              <a:rect l="0" t="0" r="r" b="b"/>
              <a:pathLst>
                <a:path w="165" h="20">
                  <a:moveTo>
                    <a:pt x="0" y="0"/>
                  </a:moveTo>
                  <a:lnTo>
                    <a:pt x="16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5" name="Freeform 169"/>
            <p:cNvSpPr>
              <a:spLocks/>
            </p:cNvSpPr>
            <p:nvPr/>
          </p:nvSpPr>
          <p:spPr bwMode="auto">
            <a:xfrm>
              <a:off x="3248025" y="4415949"/>
              <a:ext cx="106680" cy="12698"/>
            </a:xfrm>
            <a:custGeom>
              <a:avLst/>
              <a:gdLst>
                <a:gd name="T0" fmla="*/ 0 w 168"/>
                <a:gd name="T1" fmla="*/ 0 h 20"/>
                <a:gd name="T2" fmla="*/ 167 w 168"/>
                <a:gd name="T3" fmla="*/ 15 h 20"/>
              </a:gdLst>
              <a:ahLst/>
              <a:cxnLst>
                <a:cxn ang="0">
                  <a:pos x="T0" y="T1"/>
                </a:cxn>
                <a:cxn ang="0">
                  <a:pos x="T2" y="T3"/>
                </a:cxn>
              </a:cxnLst>
              <a:rect l="0" t="0" r="r" b="b"/>
              <a:pathLst>
                <a:path w="168" h="20">
                  <a:moveTo>
                    <a:pt x="0" y="0"/>
                  </a:moveTo>
                  <a:lnTo>
                    <a:pt x="16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6" name="Freeform 168"/>
            <p:cNvSpPr>
              <a:spLocks/>
            </p:cNvSpPr>
            <p:nvPr/>
          </p:nvSpPr>
          <p:spPr bwMode="auto">
            <a:xfrm>
              <a:off x="3355340" y="4425473"/>
              <a:ext cx="111125" cy="12698"/>
            </a:xfrm>
            <a:custGeom>
              <a:avLst/>
              <a:gdLst>
                <a:gd name="T0" fmla="*/ 0 w 175"/>
                <a:gd name="T1" fmla="*/ 0 h 20"/>
                <a:gd name="T2" fmla="*/ 175 w 175"/>
                <a:gd name="T3" fmla="*/ 20 h 20"/>
              </a:gdLst>
              <a:ahLst/>
              <a:cxnLst>
                <a:cxn ang="0">
                  <a:pos x="T0" y="T1"/>
                </a:cxn>
                <a:cxn ang="0">
                  <a:pos x="T2" y="T3"/>
                </a:cxn>
              </a:cxnLst>
              <a:rect l="0" t="0" r="r" b="b"/>
              <a:pathLst>
                <a:path w="175" h="20">
                  <a:moveTo>
                    <a:pt x="0" y="0"/>
                  </a:moveTo>
                  <a:lnTo>
                    <a:pt x="175"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7" name="Freeform 167"/>
            <p:cNvSpPr>
              <a:spLocks/>
            </p:cNvSpPr>
            <p:nvPr/>
          </p:nvSpPr>
          <p:spPr bwMode="auto">
            <a:xfrm>
              <a:off x="3466465" y="4438171"/>
              <a:ext cx="120650" cy="15873"/>
            </a:xfrm>
            <a:custGeom>
              <a:avLst/>
              <a:gdLst>
                <a:gd name="T0" fmla="*/ 0 w 190"/>
                <a:gd name="T1" fmla="*/ 0 h 25"/>
                <a:gd name="T2" fmla="*/ 190 w 190"/>
                <a:gd name="T3" fmla="*/ 25 h 25"/>
              </a:gdLst>
              <a:ahLst/>
              <a:cxnLst>
                <a:cxn ang="0">
                  <a:pos x="T0" y="T1"/>
                </a:cxn>
                <a:cxn ang="0">
                  <a:pos x="T2" y="T3"/>
                </a:cxn>
              </a:cxnLst>
              <a:rect l="0" t="0" r="r" b="b"/>
              <a:pathLst>
                <a:path w="190" h="25">
                  <a:moveTo>
                    <a:pt x="0" y="0"/>
                  </a:moveTo>
                  <a:lnTo>
                    <a:pt x="19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8" name="Freeform 166"/>
            <p:cNvSpPr>
              <a:spLocks/>
            </p:cNvSpPr>
            <p:nvPr/>
          </p:nvSpPr>
          <p:spPr bwMode="auto">
            <a:xfrm>
              <a:off x="3587115" y="4454044"/>
              <a:ext cx="123825" cy="19047"/>
            </a:xfrm>
            <a:custGeom>
              <a:avLst/>
              <a:gdLst>
                <a:gd name="T0" fmla="*/ 0 w 195"/>
                <a:gd name="T1" fmla="*/ 0 h 30"/>
                <a:gd name="T2" fmla="*/ 195 w 195"/>
                <a:gd name="T3" fmla="*/ 30 h 30"/>
              </a:gdLst>
              <a:ahLst/>
              <a:cxnLst>
                <a:cxn ang="0">
                  <a:pos x="T0" y="T1"/>
                </a:cxn>
                <a:cxn ang="0">
                  <a:pos x="T2" y="T3"/>
                </a:cxn>
              </a:cxnLst>
              <a:rect l="0" t="0" r="r" b="b"/>
              <a:pathLst>
                <a:path w="195" h="30">
                  <a:moveTo>
                    <a:pt x="0" y="0"/>
                  </a:moveTo>
                  <a:lnTo>
                    <a:pt x="19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9" name="Freeform 165"/>
            <p:cNvSpPr>
              <a:spLocks/>
            </p:cNvSpPr>
            <p:nvPr/>
          </p:nvSpPr>
          <p:spPr bwMode="auto">
            <a:xfrm>
              <a:off x="3710940" y="4473092"/>
              <a:ext cx="271145" cy="47618"/>
            </a:xfrm>
            <a:custGeom>
              <a:avLst/>
              <a:gdLst>
                <a:gd name="T0" fmla="*/ 0 w 427"/>
                <a:gd name="T1" fmla="*/ 0 h 75"/>
                <a:gd name="T2" fmla="*/ 426 w 427"/>
                <a:gd name="T3" fmla="*/ 75 h 75"/>
              </a:gdLst>
              <a:ahLst/>
              <a:cxnLst>
                <a:cxn ang="0">
                  <a:pos x="T0" y="T1"/>
                </a:cxn>
                <a:cxn ang="0">
                  <a:pos x="T2" y="T3"/>
                </a:cxn>
              </a:cxnLst>
              <a:rect l="0" t="0" r="r" b="b"/>
              <a:pathLst>
                <a:path w="427" h="75">
                  <a:moveTo>
                    <a:pt x="0" y="0"/>
                  </a:moveTo>
                  <a:lnTo>
                    <a:pt x="426" y="7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0" name="Freeform 164"/>
            <p:cNvSpPr>
              <a:spLocks/>
            </p:cNvSpPr>
            <p:nvPr/>
          </p:nvSpPr>
          <p:spPr bwMode="auto">
            <a:xfrm>
              <a:off x="3983355" y="452071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1" name="Freeform 163"/>
            <p:cNvSpPr>
              <a:spLocks/>
            </p:cNvSpPr>
            <p:nvPr/>
          </p:nvSpPr>
          <p:spPr bwMode="auto">
            <a:xfrm>
              <a:off x="3983355" y="4520710"/>
              <a:ext cx="12700" cy="12698"/>
            </a:xfrm>
            <a:custGeom>
              <a:avLst/>
              <a:gdLst>
                <a:gd name="T0" fmla="*/ 0 w 20"/>
                <a:gd name="T1" fmla="*/ 0 h 20"/>
                <a:gd name="T2" fmla="*/ 20 w 20"/>
                <a:gd name="T3" fmla="*/ 5 h 20"/>
              </a:gdLst>
              <a:ahLst/>
              <a:cxnLst>
                <a:cxn ang="0">
                  <a:pos x="T0" y="T1"/>
                </a:cxn>
                <a:cxn ang="0">
                  <a:pos x="T2" y="T3"/>
                </a:cxn>
              </a:cxnLst>
              <a:rect l="0" t="0" r="r" b="b"/>
              <a:pathLst>
                <a:path w="20" h="20">
                  <a:moveTo>
                    <a:pt x="0" y="0"/>
                  </a:moveTo>
                  <a:lnTo>
                    <a:pt x="20"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2" name="Freeform 162"/>
            <p:cNvSpPr>
              <a:spLocks/>
            </p:cNvSpPr>
            <p:nvPr/>
          </p:nvSpPr>
          <p:spPr bwMode="auto">
            <a:xfrm>
              <a:off x="3996055" y="4523885"/>
              <a:ext cx="12700" cy="12698"/>
            </a:xfrm>
            <a:custGeom>
              <a:avLst/>
              <a:gdLst>
                <a:gd name="T0" fmla="*/ 0 w 20"/>
                <a:gd name="T1" fmla="*/ 0 h 20"/>
                <a:gd name="T2" fmla="*/ 15 w 20"/>
                <a:gd name="T3" fmla="*/ 0 h 20"/>
              </a:gdLst>
              <a:ahLst/>
              <a:cxnLst>
                <a:cxn ang="0">
                  <a:pos x="T0" y="T1"/>
                </a:cxn>
                <a:cxn ang="0">
                  <a:pos x="T2" y="T3"/>
                </a:cxn>
              </a:cxnLst>
              <a:rect l="0" t="0" r="r" b="b"/>
              <a:pathLst>
                <a:path w="20" h="20">
                  <a:moveTo>
                    <a:pt x="0" y="0"/>
                  </a:moveTo>
                  <a:lnTo>
                    <a:pt x="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3" name="Freeform 161"/>
            <p:cNvSpPr>
              <a:spLocks/>
            </p:cNvSpPr>
            <p:nvPr/>
          </p:nvSpPr>
          <p:spPr bwMode="auto">
            <a:xfrm>
              <a:off x="4005580" y="4520710"/>
              <a:ext cx="12700" cy="12698"/>
            </a:xfrm>
            <a:custGeom>
              <a:avLst/>
              <a:gdLst>
                <a:gd name="T0" fmla="*/ 0 w 20"/>
                <a:gd name="T1" fmla="*/ 5 h 20"/>
                <a:gd name="T2" fmla="*/ 15 w 20"/>
                <a:gd name="T3" fmla="*/ 0 h 20"/>
              </a:gdLst>
              <a:ahLst/>
              <a:cxnLst>
                <a:cxn ang="0">
                  <a:pos x="T0" y="T1"/>
                </a:cxn>
                <a:cxn ang="0">
                  <a:pos x="T2" y="T3"/>
                </a:cxn>
              </a:cxnLst>
              <a:rect l="0" t="0" r="r" b="b"/>
              <a:pathLst>
                <a:path w="20" h="20">
                  <a:moveTo>
                    <a:pt x="0" y="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4" name="Freeform 160"/>
            <p:cNvSpPr>
              <a:spLocks/>
            </p:cNvSpPr>
            <p:nvPr/>
          </p:nvSpPr>
          <p:spPr bwMode="auto">
            <a:xfrm>
              <a:off x="4015105" y="4514361"/>
              <a:ext cx="12700" cy="12698"/>
            </a:xfrm>
            <a:custGeom>
              <a:avLst/>
              <a:gdLst>
                <a:gd name="T0" fmla="*/ 0 w 20"/>
                <a:gd name="T1" fmla="*/ 10 h 20"/>
                <a:gd name="T2" fmla="*/ 15 w 20"/>
                <a:gd name="T3" fmla="*/ 0 h 20"/>
              </a:gdLst>
              <a:ahLst/>
              <a:cxnLst>
                <a:cxn ang="0">
                  <a:pos x="T0" y="T1"/>
                </a:cxn>
                <a:cxn ang="0">
                  <a:pos x="T2" y="T3"/>
                </a:cxn>
              </a:cxnLst>
              <a:rect l="0" t="0" r="r" b="b"/>
              <a:pathLst>
                <a:path w="20" h="20">
                  <a:moveTo>
                    <a:pt x="0" y="1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5" name="Freeform 159"/>
            <p:cNvSpPr>
              <a:spLocks/>
            </p:cNvSpPr>
            <p:nvPr/>
          </p:nvSpPr>
          <p:spPr bwMode="auto">
            <a:xfrm>
              <a:off x="4024630" y="4501663"/>
              <a:ext cx="15875" cy="12698"/>
            </a:xfrm>
            <a:custGeom>
              <a:avLst/>
              <a:gdLst>
                <a:gd name="T0" fmla="*/ 0 w 25"/>
                <a:gd name="T1" fmla="*/ 20 h 20"/>
                <a:gd name="T2" fmla="*/ 25 w 25"/>
                <a:gd name="T3" fmla="*/ 0 h 20"/>
              </a:gdLst>
              <a:ahLst/>
              <a:cxnLst>
                <a:cxn ang="0">
                  <a:pos x="T0" y="T1"/>
                </a:cxn>
                <a:cxn ang="0">
                  <a:pos x="T2" y="T3"/>
                </a:cxn>
              </a:cxnLst>
              <a:rect l="0" t="0" r="r" b="b"/>
              <a:pathLst>
                <a:path w="25" h="20">
                  <a:moveTo>
                    <a:pt x="0" y="2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6" name="Freeform 158"/>
            <p:cNvSpPr>
              <a:spLocks/>
            </p:cNvSpPr>
            <p:nvPr/>
          </p:nvSpPr>
          <p:spPr bwMode="auto">
            <a:xfrm>
              <a:off x="4040505" y="4485790"/>
              <a:ext cx="22225" cy="15873"/>
            </a:xfrm>
            <a:custGeom>
              <a:avLst/>
              <a:gdLst>
                <a:gd name="T0" fmla="*/ 0 w 35"/>
                <a:gd name="T1" fmla="*/ 25 h 25"/>
                <a:gd name="T2" fmla="*/ 35 w 35"/>
                <a:gd name="T3" fmla="*/ 0 h 25"/>
              </a:gdLst>
              <a:ahLst/>
              <a:cxnLst>
                <a:cxn ang="0">
                  <a:pos x="T0" y="T1"/>
                </a:cxn>
                <a:cxn ang="0">
                  <a:pos x="T2" y="T3"/>
                </a:cxn>
              </a:cxnLst>
              <a:rect l="0" t="0" r="r" b="b"/>
              <a:pathLst>
                <a:path w="35" h="25">
                  <a:moveTo>
                    <a:pt x="0" y="2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7" name="Freeform 157"/>
            <p:cNvSpPr>
              <a:spLocks/>
            </p:cNvSpPr>
            <p:nvPr/>
          </p:nvSpPr>
          <p:spPr bwMode="auto">
            <a:xfrm>
              <a:off x="1144905" y="3301677"/>
              <a:ext cx="855345" cy="1136494"/>
            </a:xfrm>
            <a:custGeom>
              <a:avLst/>
              <a:gdLst>
                <a:gd name="T0" fmla="*/ 0 w 1347"/>
                <a:gd name="T1" fmla="*/ 0 h 1790"/>
                <a:gd name="T2" fmla="*/ 90 w 1347"/>
                <a:gd name="T3" fmla="*/ 302 h 1790"/>
                <a:gd name="T4" fmla="*/ 185 w 1347"/>
                <a:gd name="T5" fmla="*/ 602 h 1790"/>
                <a:gd name="T6" fmla="*/ 275 w 1347"/>
                <a:gd name="T7" fmla="*/ 902 h 1790"/>
                <a:gd name="T8" fmla="*/ 315 w 1347"/>
                <a:gd name="T9" fmla="*/ 1056 h 1790"/>
                <a:gd name="T10" fmla="*/ 355 w 1347"/>
                <a:gd name="T11" fmla="*/ 1206 h 1790"/>
                <a:gd name="T12" fmla="*/ 480 w 1347"/>
                <a:gd name="T13" fmla="*/ 1271 h 1790"/>
                <a:gd name="T14" fmla="*/ 846 w 1347"/>
                <a:gd name="T15" fmla="*/ 1491 h 1790"/>
                <a:gd name="T16" fmla="*/ 1097 w 1347"/>
                <a:gd name="T17" fmla="*/ 1645 h 1790"/>
                <a:gd name="T18" fmla="*/ 1222 w 1347"/>
                <a:gd name="T19" fmla="*/ 1720 h 1790"/>
                <a:gd name="T20" fmla="*/ 1347 w 1347"/>
                <a:gd name="T21" fmla="*/ 1790 h 1790"/>
                <a:gd name="T22" fmla="*/ 1227 w 1347"/>
                <a:gd name="T23" fmla="*/ 1700 h 1790"/>
                <a:gd name="T24" fmla="*/ 1112 w 1347"/>
                <a:gd name="T25" fmla="*/ 1611 h 1790"/>
                <a:gd name="T26" fmla="*/ 996 w 1347"/>
                <a:gd name="T27" fmla="*/ 1511 h 1790"/>
                <a:gd name="T28" fmla="*/ 891 w 1347"/>
                <a:gd name="T29" fmla="*/ 1416 h 1790"/>
                <a:gd name="T30" fmla="*/ 791 w 1347"/>
                <a:gd name="T31" fmla="*/ 1311 h 1790"/>
                <a:gd name="T32" fmla="*/ 601 w 1347"/>
                <a:gd name="T33" fmla="*/ 1101 h 1790"/>
                <a:gd name="T34" fmla="*/ 440 w 1347"/>
                <a:gd name="T35" fmla="*/ 877 h 1790"/>
                <a:gd name="T36" fmla="*/ 360 w 1347"/>
                <a:gd name="T37" fmla="*/ 757 h 1790"/>
                <a:gd name="T38" fmla="*/ 220 w 1347"/>
                <a:gd name="T39" fmla="*/ 517 h 1790"/>
                <a:gd name="T40" fmla="*/ 160 w 1347"/>
                <a:gd name="T41" fmla="*/ 392 h 1790"/>
                <a:gd name="T42" fmla="*/ 100 w 1347"/>
                <a:gd name="T43" fmla="*/ 262 h 1790"/>
                <a:gd name="T44" fmla="*/ 50 w 1347"/>
                <a:gd name="T45" fmla="*/ 135 h 1790"/>
                <a:gd name="T46" fmla="*/ 0 w 1347"/>
                <a:gd name="T47" fmla="*/ 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7" h="1790">
                  <a:moveTo>
                    <a:pt x="0" y="0"/>
                  </a:moveTo>
                  <a:lnTo>
                    <a:pt x="90" y="302"/>
                  </a:lnTo>
                  <a:lnTo>
                    <a:pt x="185" y="602"/>
                  </a:lnTo>
                  <a:lnTo>
                    <a:pt x="275" y="902"/>
                  </a:lnTo>
                  <a:lnTo>
                    <a:pt x="315" y="1056"/>
                  </a:lnTo>
                  <a:lnTo>
                    <a:pt x="355" y="1206"/>
                  </a:lnTo>
                  <a:lnTo>
                    <a:pt x="480" y="1271"/>
                  </a:lnTo>
                  <a:lnTo>
                    <a:pt x="846" y="1491"/>
                  </a:lnTo>
                  <a:lnTo>
                    <a:pt x="1097" y="1645"/>
                  </a:lnTo>
                  <a:lnTo>
                    <a:pt x="1222" y="1720"/>
                  </a:lnTo>
                  <a:lnTo>
                    <a:pt x="1347" y="1790"/>
                  </a:lnTo>
                  <a:lnTo>
                    <a:pt x="1227" y="1700"/>
                  </a:lnTo>
                  <a:lnTo>
                    <a:pt x="1112" y="1611"/>
                  </a:lnTo>
                  <a:lnTo>
                    <a:pt x="996" y="1511"/>
                  </a:lnTo>
                  <a:lnTo>
                    <a:pt x="891" y="1416"/>
                  </a:lnTo>
                  <a:lnTo>
                    <a:pt x="791" y="1311"/>
                  </a:lnTo>
                  <a:lnTo>
                    <a:pt x="601" y="1101"/>
                  </a:lnTo>
                  <a:lnTo>
                    <a:pt x="440" y="877"/>
                  </a:lnTo>
                  <a:lnTo>
                    <a:pt x="360" y="757"/>
                  </a:lnTo>
                  <a:lnTo>
                    <a:pt x="220" y="517"/>
                  </a:lnTo>
                  <a:lnTo>
                    <a:pt x="160" y="392"/>
                  </a:lnTo>
                  <a:lnTo>
                    <a:pt x="100" y="262"/>
                  </a:lnTo>
                  <a:lnTo>
                    <a:pt x="50" y="1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98" name="Freeform 15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9" name="Freeform 155"/>
            <p:cNvSpPr>
              <a:spLocks/>
            </p:cNvSpPr>
            <p:nvPr/>
          </p:nvSpPr>
          <p:spPr bwMode="auto">
            <a:xfrm>
              <a:off x="1922145" y="4393727"/>
              <a:ext cx="79375" cy="44444"/>
            </a:xfrm>
            <a:custGeom>
              <a:avLst/>
              <a:gdLst>
                <a:gd name="T0" fmla="*/ 125 w 125"/>
                <a:gd name="T1" fmla="*/ 70 h 70"/>
                <a:gd name="T2" fmla="*/ 0 w 125"/>
                <a:gd name="T3" fmla="*/ 0 h 70"/>
              </a:gdLst>
              <a:ahLst/>
              <a:cxnLst>
                <a:cxn ang="0">
                  <a:pos x="T0" y="T1"/>
                </a:cxn>
                <a:cxn ang="0">
                  <a:pos x="T2" y="T3"/>
                </a:cxn>
              </a:cxnLst>
              <a:rect l="0" t="0" r="r" b="b"/>
              <a:pathLst>
                <a:path w="125" h="70">
                  <a:moveTo>
                    <a:pt x="125"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0" name="Freeform 154"/>
            <p:cNvSpPr>
              <a:spLocks/>
            </p:cNvSpPr>
            <p:nvPr/>
          </p:nvSpPr>
          <p:spPr bwMode="auto">
            <a:xfrm>
              <a:off x="1842770" y="4346109"/>
              <a:ext cx="79375" cy="47618"/>
            </a:xfrm>
            <a:custGeom>
              <a:avLst/>
              <a:gdLst>
                <a:gd name="T0" fmla="*/ 125 w 125"/>
                <a:gd name="T1" fmla="*/ 75 h 75"/>
                <a:gd name="T2" fmla="*/ 0 w 125"/>
                <a:gd name="T3" fmla="*/ 0 h 75"/>
              </a:gdLst>
              <a:ahLst/>
              <a:cxnLst>
                <a:cxn ang="0">
                  <a:pos x="T0" y="T1"/>
                </a:cxn>
                <a:cxn ang="0">
                  <a:pos x="T2" y="T3"/>
                </a:cxn>
              </a:cxnLst>
              <a:rect l="0" t="0" r="r" b="b"/>
              <a:pathLst>
                <a:path w="125" h="75">
                  <a:moveTo>
                    <a:pt x="125" y="7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1" name="Freeform 153"/>
            <p:cNvSpPr>
              <a:spLocks/>
            </p:cNvSpPr>
            <p:nvPr/>
          </p:nvSpPr>
          <p:spPr bwMode="auto">
            <a:xfrm>
              <a:off x="1684020" y="4248332"/>
              <a:ext cx="158750" cy="95872"/>
            </a:xfrm>
            <a:custGeom>
              <a:avLst/>
              <a:gdLst>
                <a:gd name="T0" fmla="*/ 250 w 250"/>
                <a:gd name="T1" fmla="*/ 151 h 151"/>
                <a:gd name="T2" fmla="*/ 0 w 250"/>
                <a:gd name="T3" fmla="*/ 0 h 151"/>
              </a:gdLst>
              <a:ahLst/>
              <a:cxnLst>
                <a:cxn ang="0">
                  <a:pos x="T0" y="T1"/>
                </a:cxn>
                <a:cxn ang="0">
                  <a:pos x="T2" y="T3"/>
                </a:cxn>
              </a:cxnLst>
              <a:rect l="0" t="0" r="r" b="b"/>
              <a:pathLst>
                <a:path w="250" h="151">
                  <a:moveTo>
                    <a:pt x="250" y="15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2" name="Freeform 152"/>
            <p:cNvSpPr>
              <a:spLocks/>
            </p:cNvSpPr>
            <p:nvPr/>
          </p:nvSpPr>
          <p:spPr bwMode="auto">
            <a:xfrm>
              <a:off x="1525270" y="4153095"/>
              <a:ext cx="158750" cy="95237"/>
            </a:xfrm>
            <a:custGeom>
              <a:avLst/>
              <a:gdLst>
                <a:gd name="T0" fmla="*/ 250 w 250"/>
                <a:gd name="T1" fmla="*/ 150 h 150"/>
                <a:gd name="T2" fmla="*/ 0 w 250"/>
                <a:gd name="T3" fmla="*/ 0 h 150"/>
              </a:gdLst>
              <a:ahLst/>
              <a:cxnLst>
                <a:cxn ang="0">
                  <a:pos x="T0" y="T1"/>
                </a:cxn>
                <a:cxn ang="0">
                  <a:pos x="T2" y="T3"/>
                </a:cxn>
              </a:cxnLst>
              <a:rect l="0" t="0" r="r" b="b"/>
              <a:pathLst>
                <a:path w="250" h="150">
                  <a:moveTo>
                    <a:pt x="250" y="15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3" name="Freeform 151"/>
            <p:cNvSpPr>
              <a:spLocks/>
            </p:cNvSpPr>
            <p:nvPr/>
          </p:nvSpPr>
          <p:spPr bwMode="auto">
            <a:xfrm>
              <a:off x="1449705" y="4108651"/>
              <a:ext cx="73660" cy="44444"/>
            </a:xfrm>
            <a:custGeom>
              <a:avLst/>
              <a:gdLst>
                <a:gd name="T0" fmla="*/ 116 w 116"/>
                <a:gd name="T1" fmla="*/ 70 h 70"/>
                <a:gd name="T2" fmla="*/ 0 w 116"/>
                <a:gd name="T3" fmla="*/ 0 h 70"/>
              </a:gdLst>
              <a:ahLst/>
              <a:cxnLst>
                <a:cxn ang="0">
                  <a:pos x="T0" y="T1"/>
                </a:cxn>
                <a:cxn ang="0">
                  <a:pos x="T2" y="T3"/>
                </a:cxn>
              </a:cxnLst>
              <a:rect l="0" t="0" r="r" b="b"/>
              <a:pathLst>
                <a:path w="116" h="70">
                  <a:moveTo>
                    <a:pt x="116"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4" name="Freeform 150"/>
            <p:cNvSpPr>
              <a:spLocks/>
            </p:cNvSpPr>
            <p:nvPr/>
          </p:nvSpPr>
          <p:spPr bwMode="auto">
            <a:xfrm>
              <a:off x="1370330" y="4068017"/>
              <a:ext cx="79375" cy="38730"/>
            </a:xfrm>
            <a:custGeom>
              <a:avLst/>
              <a:gdLst>
                <a:gd name="T0" fmla="*/ 125 w 125"/>
                <a:gd name="T1" fmla="*/ 60 h 61"/>
                <a:gd name="T2" fmla="*/ 0 w 125"/>
                <a:gd name="T3" fmla="*/ 0 h 61"/>
              </a:gdLst>
              <a:ahLst/>
              <a:cxnLst>
                <a:cxn ang="0">
                  <a:pos x="T0" y="T1"/>
                </a:cxn>
                <a:cxn ang="0">
                  <a:pos x="T2" y="T3"/>
                </a:cxn>
              </a:cxnLst>
              <a:rect l="0" t="0" r="r" b="b"/>
              <a:pathLst>
                <a:path w="125" h="61">
                  <a:moveTo>
                    <a:pt x="12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5" name="Freeform 149"/>
            <p:cNvSpPr>
              <a:spLocks/>
            </p:cNvSpPr>
            <p:nvPr/>
          </p:nvSpPr>
          <p:spPr bwMode="auto">
            <a:xfrm>
              <a:off x="1370330" y="406801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6" name="Freeform 148"/>
            <p:cNvSpPr>
              <a:spLocks/>
            </p:cNvSpPr>
            <p:nvPr/>
          </p:nvSpPr>
          <p:spPr bwMode="auto">
            <a:xfrm>
              <a:off x="1344930" y="3972780"/>
              <a:ext cx="25400" cy="95237"/>
            </a:xfrm>
            <a:custGeom>
              <a:avLst/>
              <a:gdLst>
                <a:gd name="T0" fmla="*/ 40 w 40"/>
                <a:gd name="T1" fmla="*/ 150 h 150"/>
                <a:gd name="T2" fmla="*/ 0 w 40"/>
                <a:gd name="T3" fmla="*/ 0 h 150"/>
              </a:gdLst>
              <a:ahLst/>
              <a:cxnLst>
                <a:cxn ang="0">
                  <a:pos x="T0" y="T1"/>
                </a:cxn>
                <a:cxn ang="0">
                  <a:pos x="T2" y="T3"/>
                </a:cxn>
              </a:cxnLst>
              <a:rect l="0" t="0" r="r" b="b"/>
              <a:pathLst>
                <a:path w="40" h="150">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7" name="Freeform 147"/>
            <p:cNvSpPr>
              <a:spLocks/>
            </p:cNvSpPr>
            <p:nvPr/>
          </p:nvSpPr>
          <p:spPr bwMode="auto">
            <a:xfrm>
              <a:off x="1319530" y="3874368"/>
              <a:ext cx="25400" cy="95872"/>
            </a:xfrm>
            <a:custGeom>
              <a:avLst/>
              <a:gdLst>
                <a:gd name="T0" fmla="*/ 40 w 40"/>
                <a:gd name="T1" fmla="*/ 150 h 151"/>
                <a:gd name="T2" fmla="*/ 0 w 40"/>
                <a:gd name="T3" fmla="*/ 0 h 151"/>
              </a:gdLst>
              <a:ahLst/>
              <a:cxnLst>
                <a:cxn ang="0">
                  <a:pos x="T0" y="T1"/>
                </a:cxn>
                <a:cxn ang="0">
                  <a:pos x="T2" y="T3"/>
                </a:cxn>
              </a:cxnLst>
              <a:rect l="0" t="0" r="r" b="b"/>
              <a:pathLst>
                <a:path w="40" h="151">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8" name="Freeform 146"/>
            <p:cNvSpPr>
              <a:spLocks/>
            </p:cNvSpPr>
            <p:nvPr/>
          </p:nvSpPr>
          <p:spPr bwMode="auto">
            <a:xfrm>
              <a:off x="1262380" y="3684529"/>
              <a:ext cx="57150" cy="190474"/>
            </a:xfrm>
            <a:custGeom>
              <a:avLst/>
              <a:gdLst>
                <a:gd name="T0" fmla="*/ 90 w 90"/>
                <a:gd name="T1" fmla="*/ 300 h 300"/>
                <a:gd name="T2" fmla="*/ 0 w 90"/>
                <a:gd name="T3" fmla="*/ 0 h 300"/>
              </a:gdLst>
              <a:ahLst/>
              <a:cxnLst>
                <a:cxn ang="0">
                  <a:pos x="T0" y="T1"/>
                </a:cxn>
                <a:cxn ang="0">
                  <a:pos x="T2" y="T3"/>
                </a:cxn>
              </a:cxnLst>
              <a:rect l="0" t="0" r="r" b="b"/>
              <a:pathLst>
                <a:path w="90" h="300">
                  <a:moveTo>
                    <a:pt x="90" y="3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9" name="Freeform 145"/>
            <p:cNvSpPr>
              <a:spLocks/>
            </p:cNvSpPr>
            <p:nvPr/>
          </p:nvSpPr>
          <p:spPr bwMode="auto">
            <a:xfrm>
              <a:off x="1202055" y="3494056"/>
              <a:ext cx="60325" cy="188569"/>
            </a:xfrm>
            <a:custGeom>
              <a:avLst/>
              <a:gdLst>
                <a:gd name="T0" fmla="*/ 95 w 95"/>
                <a:gd name="T1" fmla="*/ 297 h 297"/>
                <a:gd name="T2" fmla="*/ 0 w 95"/>
                <a:gd name="T3" fmla="*/ 0 h 297"/>
              </a:gdLst>
              <a:ahLst/>
              <a:cxnLst>
                <a:cxn ang="0">
                  <a:pos x="T0" y="T1"/>
                </a:cxn>
                <a:cxn ang="0">
                  <a:pos x="T2" y="T3"/>
                </a:cxn>
              </a:cxnLst>
              <a:rect l="0" t="0" r="r" b="b"/>
              <a:pathLst>
                <a:path w="95" h="297">
                  <a:moveTo>
                    <a:pt x="95" y="29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0" name="Freeform 144"/>
            <p:cNvSpPr>
              <a:spLocks/>
            </p:cNvSpPr>
            <p:nvPr/>
          </p:nvSpPr>
          <p:spPr bwMode="auto">
            <a:xfrm>
              <a:off x="1144905" y="3301677"/>
              <a:ext cx="57150" cy="191744"/>
            </a:xfrm>
            <a:custGeom>
              <a:avLst/>
              <a:gdLst>
                <a:gd name="T0" fmla="*/ 90 w 90"/>
                <a:gd name="T1" fmla="*/ 302 h 302"/>
                <a:gd name="T2" fmla="*/ 0 w 90"/>
                <a:gd name="T3" fmla="*/ 0 h 302"/>
              </a:gdLst>
              <a:ahLst/>
              <a:cxnLst>
                <a:cxn ang="0">
                  <a:pos x="T0" y="T1"/>
                </a:cxn>
                <a:cxn ang="0">
                  <a:pos x="T2" y="T3"/>
                </a:cxn>
              </a:cxnLst>
              <a:rect l="0" t="0" r="r" b="b"/>
              <a:pathLst>
                <a:path w="90" h="302">
                  <a:moveTo>
                    <a:pt x="90" y="302"/>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1" name="Freeform 143"/>
            <p:cNvSpPr>
              <a:spLocks/>
            </p:cNvSpPr>
            <p:nvPr/>
          </p:nvSpPr>
          <p:spPr bwMode="auto">
            <a:xfrm>
              <a:off x="1144905" y="330167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2" name="Freeform 142"/>
            <p:cNvSpPr>
              <a:spLocks/>
            </p:cNvSpPr>
            <p:nvPr/>
          </p:nvSpPr>
          <p:spPr bwMode="auto">
            <a:xfrm>
              <a:off x="1144905" y="3301677"/>
              <a:ext cx="31750" cy="85713"/>
            </a:xfrm>
            <a:custGeom>
              <a:avLst/>
              <a:gdLst>
                <a:gd name="T0" fmla="*/ 0 w 50"/>
                <a:gd name="T1" fmla="*/ 0 h 135"/>
                <a:gd name="T2" fmla="*/ 50 w 50"/>
                <a:gd name="T3" fmla="*/ 135 h 135"/>
              </a:gdLst>
              <a:ahLst/>
              <a:cxnLst>
                <a:cxn ang="0">
                  <a:pos x="T0" y="T1"/>
                </a:cxn>
                <a:cxn ang="0">
                  <a:pos x="T2" y="T3"/>
                </a:cxn>
              </a:cxnLst>
              <a:rect l="0" t="0" r="r" b="b"/>
              <a:pathLst>
                <a:path w="50" h="135">
                  <a:moveTo>
                    <a:pt x="0" y="0"/>
                  </a:moveTo>
                  <a:lnTo>
                    <a:pt x="50" y="1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3" name="Freeform 141"/>
            <p:cNvSpPr>
              <a:spLocks/>
            </p:cNvSpPr>
            <p:nvPr/>
          </p:nvSpPr>
          <p:spPr bwMode="auto">
            <a:xfrm>
              <a:off x="1176655" y="3387390"/>
              <a:ext cx="31750" cy="80634"/>
            </a:xfrm>
            <a:custGeom>
              <a:avLst/>
              <a:gdLst>
                <a:gd name="T0" fmla="*/ 0 w 50"/>
                <a:gd name="T1" fmla="*/ 0 h 127"/>
                <a:gd name="T2" fmla="*/ 50 w 50"/>
                <a:gd name="T3" fmla="*/ 127 h 127"/>
              </a:gdLst>
              <a:ahLst/>
              <a:cxnLst>
                <a:cxn ang="0">
                  <a:pos x="T0" y="T1"/>
                </a:cxn>
                <a:cxn ang="0">
                  <a:pos x="T2" y="T3"/>
                </a:cxn>
              </a:cxnLst>
              <a:rect l="0" t="0" r="r" b="b"/>
              <a:pathLst>
                <a:path w="50" h="127">
                  <a:moveTo>
                    <a:pt x="0" y="0"/>
                  </a:moveTo>
                  <a:lnTo>
                    <a:pt x="50" y="12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4" name="Freeform 140"/>
            <p:cNvSpPr>
              <a:spLocks/>
            </p:cNvSpPr>
            <p:nvPr/>
          </p:nvSpPr>
          <p:spPr bwMode="auto">
            <a:xfrm>
              <a:off x="1208405" y="3468659"/>
              <a:ext cx="38100" cy="82539"/>
            </a:xfrm>
            <a:custGeom>
              <a:avLst/>
              <a:gdLst>
                <a:gd name="T0" fmla="*/ 0 w 60"/>
                <a:gd name="T1" fmla="*/ 0 h 130"/>
                <a:gd name="T2" fmla="*/ 60 w 60"/>
                <a:gd name="T3" fmla="*/ 130 h 130"/>
              </a:gdLst>
              <a:ahLst/>
              <a:cxnLst>
                <a:cxn ang="0">
                  <a:pos x="T0" y="T1"/>
                </a:cxn>
                <a:cxn ang="0">
                  <a:pos x="T2" y="T3"/>
                </a:cxn>
              </a:cxnLst>
              <a:rect l="0" t="0" r="r" b="b"/>
              <a:pathLst>
                <a:path w="60" h="130">
                  <a:moveTo>
                    <a:pt x="0" y="0"/>
                  </a:moveTo>
                  <a:lnTo>
                    <a:pt x="6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5" name="Freeform 139"/>
            <p:cNvSpPr>
              <a:spLocks/>
            </p:cNvSpPr>
            <p:nvPr/>
          </p:nvSpPr>
          <p:spPr bwMode="auto">
            <a:xfrm>
              <a:off x="1246505" y="3551198"/>
              <a:ext cx="38100" cy="79364"/>
            </a:xfrm>
            <a:custGeom>
              <a:avLst/>
              <a:gdLst>
                <a:gd name="T0" fmla="*/ 0 w 60"/>
                <a:gd name="T1" fmla="*/ 0 h 125"/>
                <a:gd name="T2" fmla="*/ 60 w 60"/>
                <a:gd name="T3" fmla="*/ 125 h 125"/>
              </a:gdLst>
              <a:ahLst/>
              <a:cxnLst>
                <a:cxn ang="0">
                  <a:pos x="T0" y="T1"/>
                </a:cxn>
                <a:cxn ang="0">
                  <a:pos x="T2" y="T3"/>
                </a:cxn>
              </a:cxnLst>
              <a:rect l="0" t="0" r="r" b="b"/>
              <a:pathLst>
                <a:path w="60" h="125">
                  <a:moveTo>
                    <a:pt x="0" y="0"/>
                  </a:moveTo>
                  <a:lnTo>
                    <a:pt x="60" y="1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6" name="Freeform 138"/>
            <p:cNvSpPr>
              <a:spLocks/>
            </p:cNvSpPr>
            <p:nvPr/>
          </p:nvSpPr>
          <p:spPr bwMode="auto">
            <a:xfrm>
              <a:off x="1284605" y="3630562"/>
              <a:ext cx="44450" cy="74285"/>
            </a:xfrm>
            <a:custGeom>
              <a:avLst/>
              <a:gdLst>
                <a:gd name="T0" fmla="*/ 0 w 70"/>
                <a:gd name="T1" fmla="*/ 0 h 117"/>
                <a:gd name="T2" fmla="*/ 70 w 70"/>
                <a:gd name="T3" fmla="*/ 117 h 117"/>
              </a:gdLst>
              <a:ahLst/>
              <a:cxnLst>
                <a:cxn ang="0">
                  <a:pos x="T0" y="T1"/>
                </a:cxn>
                <a:cxn ang="0">
                  <a:pos x="T2" y="T3"/>
                </a:cxn>
              </a:cxnLst>
              <a:rect l="0" t="0" r="r" b="b"/>
              <a:pathLst>
                <a:path w="70" h="117">
                  <a:moveTo>
                    <a:pt x="0" y="0"/>
                  </a:moveTo>
                  <a:lnTo>
                    <a:pt x="70" y="11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7" name="Freeform 137"/>
            <p:cNvSpPr>
              <a:spLocks/>
            </p:cNvSpPr>
            <p:nvPr/>
          </p:nvSpPr>
          <p:spPr bwMode="auto">
            <a:xfrm>
              <a:off x="1329055" y="3706751"/>
              <a:ext cx="44450" cy="76190"/>
            </a:xfrm>
            <a:custGeom>
              <a:avLst/>
              <a:gdLst>
                <a:gd name="T0" fmla="*/ 0 w 70"/>
                <a:gd name="T1" fmla="*/ 0 h 120"/>
                <a:gd name="T2" fmla="*/ 70 w 70"/>
                <a:gd name="T3" fmla="*/ 120 h 120"/>
              </a:gdLst>
              <a:ahLst/>
              <a:cxnLst>
                <a:cxn ang="0">
                  <a:pos x="T0" y="T1"/>
                </a:cxn>
                <a:cxn ang="0">
                  <a:pos x="T2" y="T3"/>
                </a:cxn>
              </a:cxnLst>
              <a:rect l="0" t="0" r="r" b="b"/>
              <a:pathLst>
                <a:path w="70" h="120">
                  <a:moveTo>
                    <a:pt x="0" y="0"/>
                  </a:moveTo>
                  <a:lnTo>
                    <a:pt x="7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8" name="Freeform 136"/>
            <p:cNvSpPr>
              <a:spLocks/>
            </p:cNvSpPr>
            <p:nvPr/>
          </p:nvSpPr>
          <p:spPr bwMode="auto">
            <a:xfrm>
              <a:off x="1373505" y="3782941"/>
              <a:ext cx="50800" cy="76190"/>
            </a:xfrm>
            <a:custGeom>
              <a:avLst/>
              <a:gdLst>
                <a:gd name="T0" fmla="*/ 0 w 80"/>
                <a:gd name="T1" fmla="*/ 0 h 120"/>
                <a:gd name="T2" fmla="*/ 80 w 80"/>
                <a:gd name="T3" fmla="*/ 120 h 120"/>
              </a:gdLst>
              <a:ahLst/>
              <a:cxnLst>
                <a:cxn ang="0">
                  <a:pos x="T0" y="T1"/>
                </a:cxn>
                <a:cxn ang="0">
                  <a:pos x="T2" y="T3"/>
                </a:cxn>
              </a:cxnLst>
              <a:rect l="0" t="0" r="r" b="b"/>
              <a:pathLst>
                <a:path w="80" h="120">
                  <a:moveTo>
                    <a:pt x="0" y="0"/>
                  </a:moveTo>
                  <a:lnTo>
                    <a:pt x="8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9" name="Freeform 135"/>
            <p:cNvSpPr>
              <a:spLocks/>
            </p:cNvSpPr>
            <p:nvPr/>
          </p:nvSpPr>
          <p:spPr bwMode="auto">
            <a:xfrm>
              <a:off x="1424305" y="3858496"/>
              <a:ext cx="50800" cy="67301"/>
            </a:xfrm>
            <a:custGeom>
              <a:avLst/>
              <a:gdLst>
                <a:gd name="T0" fmla="*/ 0 w 80"/>
                <a:gd name="T1" fmla="*/ 0 h 106"/>
                <a:gd name="T2" fmla="*/ 80 w 80"/>
                <a:gd name="T3" fmla="*/ 105 h 106"/>
              </a:gdLst>
              <a:ahLst/>
              <a:cxnLst>
                <a:cxn ang="0">
                  <a:pos x="T0" y="T1"/>
                </a:cxn>
                <a:cxn ang="0">
                  <a:pos x="T2" y="T3"/>
                </a:cxn>
              </a:cxnLst>
              <a:rect l="0" t="0" r="r" b="b"/>
              <a:pathLst>
                <a:path w="80" h="106">
                  <a:moveTo>
                    <a:pt x="0" y="0"/>
                  </a:moveTo>
                  <a:lnTo>
                    <a:pt x="80" y="105"/>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0" name="Freeform 134"/>
            <p:cNvSpPr>
              <a:spLocks/>
            </p:cNvSpPr>
            <p:nvPr/>
          </p:nvSpPr>
          <p:spPr bwMode="auto">
            <a:xfrm>
              <a:off x="1475105" y="3928336"/>
              <a:ext cx="51435" cy="73015"/>
            </a:xfrm>
            <a:custGeom>
              <a:avLst/>
              <a:gdLst>
                <a:gd name="T0" fmla="*/ 0 w 81"/>
                <a:gd name="T1" fmla="*/ 0 h 115"/>
                <a:gd name="T2" fmla="*/ 81 w 81"/>
                <a:gd name="T3" fmla="*/ 115 h 115"/>
              </a:gdLst>
              <a:ahLst/>
              <a:cxnLst>
                <a:cxn ang="0">
                  <a:pos x="T0" y="T1"/>
                </a:cxn>
                <a:cxn ang="0">
                  <a:pos x="T2" y="T3"/>
                </a:cxn>
              </a:cxnLst>
              <a:rect l="0" t="0" r="r" b="b"/>
              <a:pathLst>
                <a:path w="81" h="115">
                  <a:moveTo>
                    <a:pt x="0" y="0"/>
                  </a:moveTo>
                  <a:lnTo>
                    <a:pt x="81"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1" name="Freeform 133"/>
            <p:cNvSpPr>
              <a:spLocks/>
            </p:cNvSpPr>
            <p:nvPr/>
          </p:nvSpPr>
          <p:spPr bwMode="auto">
            <a:xfrm>
              <a:off x="1528445" y="4001351"/>
              <a:ext cx="60325" cy="66666"/>
            </a:xfrm>
            <a:custGeom>
              <a:avLst/>
              <a:gdLst>
                <a:gd name="T0" fmla="*/ 0 w 95"/>
                <a:gd name="T1" fmla="*/ 0 h 105"/>
                <a:gd name="T2" fmla="*/ 95 w 95"/>
                <a:gd name="T3" fmla="*/ 105 h 105"/>
              </a:gdLst>
              <a:ahLst/>
              <a:cxnLst>
                <a:cxn ang="0">
                  <a:pos x="T0" y="T1"/>
                </a:cxn>
                <a:cxn ang="0">
                  <a:pos x="T2" y="T3"/>
                </a:cxn>
              </a:cxnLst>
              <a:rect l="0" t="0" r="r" b="b"/>
              <a:pathLst>
                <a:path w="95" h="105">
                  <a:moveTo>
                    <a:pt x="0" y="0"/>
                  </a:moveTo>
                  <a:lnTo>
                    <a:pt x="95"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2" name="Freeform 132"/>
            <p:cNvSpPr>
              <a:spLocks/>
            </p:cNvSpPr>
            <p:nvPr/>
          </p:nvSpPr>
          <p:spPr bwMode="auto">
            <a:xfrm>
              <a:off x="1588770" y="4068017"/>
              <a:ext cx="60325" cy="64126"/>
            </a:xfrm>
            <a:custGeom>
              <a:avLst/>
              <a:gdLst>
                <a:gd name="T0" fmla="*/ 0 w 95"/>
                <a:gd name="T1" fmla="*/ 0 h 101"/>
                <a:gd name="T2" fmla="*/ 95 w 95"/>
                <a:gd name="T3" fmla="*/ 100 h 101"/>
              </a:gdLst>
              <a:ahLst/>
              <a:cxnLst>
                <a:cxn ang="0">
                  <a:pos x="T0" y="T1"/>
                </a:cxn>
                <a:cxn ang="0">
                  <a:pos x="T2" y="T3"/>
                </a:cxn>
              </a:cxnLst>
              <a:rect l="0" t="0" r="r" b="b"/>
              <a:pathLst>
                <a:path w="95" h="101">
                  <a:moveTo>
                    <a:pt x="0" y="0"/>
                  </a:moveTo>
                  <a:lnTo>
                    <a:pt x="95" y="10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3" name="Freeform 131"/>
            <p:cNvSpPr>
              <a:spLocks/>
            </p:cNvSpPr>
            <p:nvPr/>
          </p:nvSpPr>
          <p:spPr bwMode="auto">
            <a:xfrm>
              <a:off x="1649095" y="4134048"/>
              <a:ext cx="63500" cy="66666"/>
            </a:xfrm>
            <a:custGeom>
              <a:avLst/>
              <a:gdLst>
                <a:gd name="T0" fmla="*/ 0 w 100"/>
                <a:gd name="T1" fmla="*/ 0 h 105"/>
                <a:gd name="T2" fmla="*/ 100 w 100"/>
                <a:gd name="T3" fmla="*/ 105 h 105"/>
              </a:gdLst>
              <a:ahLst/>
              <a:cxnLst>
                <a:cxn ang="0">
                  <a:pos x="T0" y="T1"/>
                </a:cxn>
                <a:cxn ang="0">
                  <a:pos x="T2" y="T3"/>
                </a:cxn>
              </a:cxnLst>
              <a:rect l="0" t="0" r="r" b="b"/>
              <a:pathLst>
                <a:path w="100" h="105">
                  <a:moveTo>
                    <a:pt x="0" y="0"/>
                  </a:moveTo>
                  <a:lnTo>
                    <a:pt x="10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4" name="Freeform 130"/>
            <p:cNvSpPr>
              <a:spLocks/>
            </p:cNvSpPr>
            <p:nvPr/>
          </p:nvSpPr>
          <p:spPr bwMode="auto">
            <a:xfrm>
              <a:off x="1712595" y="4200714"/>
              <a:ext cx="66675" cy="60317"/>
            </a:xfrm>
            <a:custGeom>
              <a:avLst/>
              <a:gdLst>
                <a:gd name="T0" fmla="*/ 0 w 105"/>
                <a:gd name="T1" fmla="*/ 0 h 95"/>
                <a:gd name="T2" fmla="*/ 105 w 105"/>
                <a:gd name="T3" fmla="*/ 95 h 95"/>
              </a:gdLst>
              <a:ahLst/>
              <a:cxnLst>
                <a:cxn ang="0">
                  <a:pos x="T0" y="T1"/>
                </a:cxn>
                <a:cxn ang="0">
                  <a:pos x="T2" y="T3"/>
                </a:cxn>
              </a:cxnLst>
              <a:rect l="0" t="0" r="r" b="b"/>
              <a:pathLst>
                <a:path w="105" h="95">
                  <a:moveTo>
                    <a:pt x="0" y="0"/>
                  </a:moveTo>
                  <a:lnTo>
                    <a:pt x="105"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5" name="Freeform 129"/>
            <p:cNvSpPr>
              <a:spLocks/>
            </p:cNvSpPr>
            <p:nvPr/>
          </p:nvSpPr>
          <p:spPr bwMode="auto">
            <a:xfrm>
              <a:off x="1779270" y="4261031"/>
              <a:ext cx="73025" cy="63491"/>
            </a:xfrm>
            <a:custGeom>
              <a:avLst/>
              <a:gdLst>
                <a:gd name="T0" fmla="*/ 0 w 115"/>
                <a:gd name="T1" fmla="*/ 0 h 100"/>
                <a:gd name="T2" fmla="*/ 115 w 115"/>
                <a:gd name="T3" fmla="*/ 100 h 100"/>
              </a:gdLst>
              <a:ahLst/>
              <a:cxnLst>
                <a:cxn ang="0">
                  <a:pos x="T0" y="T1"/>
                </a:cxn>
                <a:cxn ang="0">
                  <a:pos x="T2" y="T3"/>
                </a:cxn>
              </a:cxnLst>
              <a:rect l="0" t="0" r="r" b="b"/>
              <a:pathLst>
                <a:path w="115" h="100">
                  <a:moveTo>
                    <a:pt x="0" y="0"/>
                  </a:moveTo>
                  <a:lnTo>
                    <a:pt x="115"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6" name="Freeform 128"/>
            <p:cNvSpPr>
              <a:spLocks/>
            </p:cNvSpPr>
            <p:nvPr/>
          </p:nvSpPr>
          <p:spPr bwMode="auto">
            <a:xfrm>
              <a:off x="1852295" y="4324522"/>
              <a:ext cx="73025" cy="54603"/>
            </a:xfrm>
            <a:custGeom>
              <a:avLst/>
              <a:gdLst>
                <a:gd name="T0" fmla="*/ 0 w 115"/>
                <a:gd name="T1" fmla="*/ 0 h 86"/>
                <a:gd name="T2" fmla="*/ 115 w 115"/>
                <a:gd name="T3" fmla="*/ 86 h 86"/>
              </a:gdLst>
              <a:ahLst/>
              <a:cxnLst>
                <a:cxn ang="0">
                  <a:pos x="T0" y="T1"/>
                </a:cxn>
                <a:cxn ang="0">
                  <a:pos x="T2" y="T3"/>
                </a:cxn>
              </a:cxnLst>
              <a:rect l="0" t="0" r="r" b="b"/>
              <a:pathLst>
                <a:path w="115" h="86">
                  <a:moveTo>
                    <a:pt x="0" y="0"/>
                  </a:moveTo>
                  <a:lnTo>
                    <a:pt x="115"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7" name="Freeform 127"/>
            <p:cNvSpPr>
              <a:spLocks/>
            </p:cNvSpPr>
            <p:nvPr/>
          </p:nvSpPr>
          <p:spPr bwMode="auto">
            <a:xfrm>
              <a:off x="1925320" y="4381029"/>
              <a:ext cx="76200" cy="57142"/>
            </a:xfrm>
            <a:custGeom>
              <a:avLst/>
              <a:gdLst>
                <a:gd name="T0" fmla="*/ 0 w 120"/>
                <a:gd name="T1" fmla="*/ 0 h 90"/>
                <a:gd name="T2" fmla="*/ 120 w 120"/>
                <a:gd name="T3" fmla="*/ 90 h 90"/>
              </a:gdLst>
              <a:ahLst/>
              <a:cxnLst>
                <a:cxn ang="0">
                  <a:pos x="T0" y="T1"/>
                </a:cxn>
                <a:cxn ang="0">
                  <a:pos x="T2" y="T3"/>
                </a:cxn>
              </a:cxnLst>
              <a:rect l="0" t="0" r="r" b="b"/>
              <a:pathLst>
                <a:path w="120" h="90">
                  <a:moveTo>
                    <a:pt x="0" y="0"/>
                  </a:moveTo>
                  <a:lnTo>
                    <a:pt x="12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8" name="Freeform 12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9" name="Freeform 125"/>
            <p:cNvSpPr>
              <a:spLocks/>
            </p:cNvSpPr>
            <p:nvPr/>
          </p:nvSpPr>
          <p:spPr bwMode="auto">
            <a:xfrm>
              <a:off x="4046855" y="3556277"/>
              <a:ext cx="781050" cy="931418"/>
            </a:xfrm>
            <a:custGeom>
              <a:avLst/>
              <a:gdLst>
                <a:gd name="T0" fmla="*/ 1230 w 1230"/>
                <a:gd name="T1" fmla="*/ 0 h 1467"/>
                <a:gd name="T2" fmla="*/ 1186 w 1230"/>
                <a:gd name="T3" fmla="*/ 126 h 1467"/>
                <a:gd name="T4" fmla="*/ 1131 w 1230"/>
                <a:gd name="T5" fmla="*/ 251 h 1467"/>
                <a:gd name="T6" fmla="*/ 1071 w 1230"/>
                <a:gd name="T7" fmla="*/ 371 h 1467"/>
                <a:gd name="T8" fmla="*/ 1001 w 1230"/>
                <a:gd name="T9" fmla="*/ 486 h 1467"/>
                <a:gd name="T10" fmla="*/ 926 w 1230"/>
                <a:gd name="T11" fmla="*/ 600 h 1467"/>
                <a:gd name="T12" fmla="*/ 756 w 1230"/>
                <a:gd name="T13" fmla="*/ 810 h 1467"/>
                <a:gd name="T14" fmla="*/ 665 w 1230"/>
                <a:gd name="T15" fmla="*/ 910 h 1467"/>
                <a:gd name="T16" fmla="*/ 565 w 1230"/>
                <a:gd name="T17" fmla="*/ 1010 h 1467"/>
                <a:gd name="T18" fmla="*/ 460 w 1230"/>
                <a:gd name="T19" fmla="*/ 1105 h 1467"/>
                <a:gd name="T20" fmla="*/ 350 w 1230"/>
                <a:gd name="T21" fmla="*/ 1200 h 1467"/>
                <a:gd name="T22" fmla="*/ 240 w 1230"/>
                <a:gd name="T23" fmla="*/ 1286 h 1467"/>
                <a:gd name="T24" fmla="*/ 0 w 1230"/>
                <a:gd name="T25" fmla="*/ 1466 h 1467"/>
                <a:gd name="T26" fmla="*/ 786 w 1230"/>
                <a:gd name="T27" fmla="*/ 1030 h 1467"/>
                <a:gd name="T28" fmla="*/ 1041 w 1230"/>
                <a:gd name="T29" fmla="*/ 895 h 1467"/>
                <a:gd name="T30" fmla="*/ 1076 w 1230"/>
                <a:gd name="T31" fmla="*/ 745 h 1467"/>
                <a:gd name="T32" fmla="*/ 1111 w 1230"/>
                <a:gd name="T33" fmla="*/ 600 h 1467"/>
                <a:gd name="T34" fmla="*/ 1166 w 1230"/>
                <a:gd name="T35" fmla="*/ 306 h 1467"/>
                <a:gd name="T36" fmla="*/ 1226 w 1230"/>
                <a:gd name="T37" fmla="*/ 16 h 1467"/>
                <a:gd name="T38" fmla="*/ 1230 w 1230"/>
                <a:gd name="T39"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0" h="1467">
                  <a:moveTo>
                    <a:pt x="1230" y="0"/>
                  </a:moveTo>
                  <a:lnTo>
                    <a:pt x="1186" y="126"/>
                  </a:lnTo>
                  <a:lnTo>
                    <a:pt x="1131" y="251"/>
                  </a:lnTo>
                  <a:lnTo>
                    <a:pt x="1071" y="371"/>
                  </a:lnTo>
                  <a:lnTo>
                    <a:pt x="1001" y="486"/>
                  </a:lnTo>
                  <a:lnTo>
                    <a:pt x="926" y="600"/>
                  </a:lnTo>
                  <a:lnTo>
                    <a:pt x="756" y="810"/>
                  </a:lnTo>
                  <a:lnTo>
                    <a:pt x="665" y="910"/>
                  </a:lnTo>
                  <a:lnTo>
                    <a:pt x="565" y="1010"/>
                  </a:lnTo>
                  <a:lnTo>
                    <a:pt x="460" y="1105"/>
                  </a:lnTo>
                  <a:lnTo>
                    <a:pt x="350" y="1200"/>
                  </a:lnTo>
                  <a:lnTo>
                    <a:pt x="240" y="1286"/>
                  </a:lnTo>
                  <a:lnTo>
                    <a:pt x="0" y="1466"/>
                  </a:lnTo>
                  <a:lnTo>
                    <a:pt x="786" y="1030"/>
                  </a:lnTo>
                  <a:lnTo>
                    <a:pt x="1041" y="895"/>
                  </a:lnTo>
                  <a:lnTo>
                    <a:pt x="1076" y="745"/>
                  </a:lnTo>
                  <a:lnTo>
                    <a:pt x="1111" y="600"/>
                  </a:lnTo>
                  <a:lnTo>
                    <a:pt x="1166" y="306"/>
                  </a:lnTo>
                  <a:lnTo>
                    <a:pt x="1226" y="16"/>
                  </a:lnTo>
                  <a:lnTo>
                    <a:pt x="1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0" name="Freeform 124"/>
            <p:cNvSpPr>
              <a:spLocks/>
            </p:cNvSpPr>
            <p:nvPr/>
          </p:nvSpPr>
          <p:spPr bwMode="auto">
            <a:xfrm>
              <a:off x="4829175" y="3377866"/>
              <a:ext cx="45720" cy="178411"/>
            </a:xfrm>
            <a:custGeom>
              <a:avLst/>
              <a:gdLst>
                <a:gd name="T0" fmla="*/ 71 w 72"/>
                <a:gd name="T1" fmla="*/ 0 h 281"/>
                <a:gd name="T2" fmla="*/ 31 w 72"/>
                <a:gd name="T3" fmla="*/ 147 h 281"/>
                <a:gd name="T4" fmla="*/ 0 w 72"/>
                <a:gd name="T5" fmla="*/ 281 h 281"/>
                <a:gd name="T6" fmla="*/ 1 w 72"/>
                <a:gd name="T7" fmla="*/ 277 h 281"/>
                <a:gd name="T8" fmla="*/ 41 w 72"/>
                <a:gd name="T9" fmla="*/ 137 h 281"/>
                <a:gd name="T10" fmla="*/ 71 w 72"/>
                <a:gd name="T11" fmla="*/ 0 h 281"/>
              </a:gdLst>
              <a:ahLst/>
              <a:cxnLst>
                <a:cxn ang="0">
                  <a:pos x="T0" y="T1"/>
                </a:cxn>
                <a:cxn ang="0">
                  <a:pos x="T2" y="T3"/>
                </a:cxn>
                <a:cxn ang="0">
                  <a:pos x="T4" y="T5"/>
                </a:cxn>
                <a:cxn ang="0">
                  <a:pos x="T6" y="T7"/>
                </a:cxn>
                <a:cxn ang="0">
                  <a:pos x="T8" y="T9"/>
                </a:cxn>
                <a:cxn ang="0">
                  <a:pos x="T10" y="T11"/>
                </a:cxn>
              </a:cxnLst>
              <a:rect l="0" t="0" r="r" b="b"/>
              <a:pathLst>
                <a:path w="72" h="281">
                  <a:moveTo>
                    <a:pt x="71" y="0"/>
                  </a:moveTo>
                  <a:lnTo>
                    <a:pt x="31" y="147"/>
                  </a:lnTo>
                  <a:lnTo>
                    <a:pt x="0" y="281"/>
                  </a:lnTo>
                  <a:lnTo>
                    <a:pt x="1" y="277"/>
                  </a:lnTo>
                  <a:lnTo>
                    <a:pt x="41" y="137"/>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1" name="Freeform 123"/>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2" name="Freeform 122"/>
            <p:cNvSpPr>
              <a:spLocks/>
            </p:cNvSpPr>
            <p:nvPr/>
          </p:nvSpPr>
          <p:spPr bwMode="auto">
            <a:xfrm>
              <a:off x="4046855" y="4302300"/>
              <a:ext cx="333375" cy="184760"/>
            </a:xfrm>
            <a:custGeom>
              <a:avLst/>
              <a:gdLst>
                <a:gd name="T0" fmla="*/ 0 w 525"/>
                <a:gd name="T1" fmla="*/ 291 h 291"/>
                <a:gd name="T2" fmla="*/ 525 w 525"/>
                <a:gd name="T3" fmla="*/ 0 h 291"/>
              </a:gdLst>
              <a:ahLst/>
              <a:cxnLst>
                <a:cxn ang="0">
                  <a:pos x="T0" y="T1"/>
                </a:cxn>
                <a:cxn ang="0">
                  <a:pos x="T2" y="T3"/>
                </a:cxn>
              </a:cxnLst>
              <a:rect l="0" t="0" r="r" b="b"/>
              <a:pathLst>
                <a:path w="525" h="291">
                  <a:moveTo>
                    <a:pt x="0" y="291"/>
                  </a:moveTo>
                  <a:lnTo>
                    <a:pt x="5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3" name="Freeform 121"/>
            <p:cNvSpPr>
              <a:spLocks/>
            </p:cNvSpPr>
            <p:nvPr/>
          </p:nvSpPr>
          <p:spPr bwMode="auto">
            <a:xfrm>
              <a:off x="4380230" y="4210237"/>
              <a:ext cx="165735" cy="92062"/>
            </a:xfrm>
            <a:custGeom>
              <a:avLst/>
              <a:gdLst>
                <a:gd name="T0" fmla="*/ 0 w 261"/>
                <a:gd name="T1" fmla="*/ 145 h 145"/>
                <a:gd name="T2" fmla="*/ 261 w 261"/>
                <a:gd name="T3" fmla="*/ 0 h 145"/>
              </a:gdLst>
              <a:ahLst/>
              <a:cxnLst>
                <a:cxn ang="0">
                  <a:pos x="T0" y="T1"/>
                </a:cxn>
                <a:cxn ang="0">
                  <a:pos x="T2" y="T3"/>
                </a:cxn>
              </a:cxnLst>
              <a:rect l="0" t="0" r="r" b="b"/>
              <a:pathLst>
                <a:path w="261" h="145">
                  <a:moveTo>
                    <a:pt x="0" y="145"/>
                  </a:moveTo>
                  <a:lnTo>
                    <a:pt x="26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4" name="Freeform 120"/>
            <p:cNvSpPr>
              <a:spLocks/>
            </p:cNvSpPr>
            <p:nvPr/>
          </p:nvSpPr>
          <p:spPr bwMode="auto">
            <a:xfrm>
              <a:off x="4547870" y="4124524"/>
              <a:ext cx="161925" cy="85713"/>
            </a:xfrm>
            <a:custGeom>
              <a:avLst/>
              <a:gdLst>
                <a:gd name="T0" fmla="*/ 0 w 255"/>
                <a:gd name="T1" fmla="*/ 135 h 135"/>
                <a:gd name="T2" fmla="*/ 255 w 255"/>
                <a:gd name="T3" fmla="*/ 0 h 135"/>
              </a:gdLst>
              <a:ahLst/>
              <a:cxnLst>
                <a:cxn ang="0">
                  <a:pos x="T0" y="T1"/>
                </a:cxn>
                <a:cxn ang="0">
                  <a:pos x="T2" y="T3"/>
                </a:cxn>
              </a:cxnLst>
              <a:rect l="0" t="0" r="r" b="b"/>
              <a:pathLst>
                <a:path w="255" h="135">
                  <a:moveTo>
                    <a:pt x="0" y="135"/>
                  </a:moveTo>
                  <a:lnTo>
                    <a:pt x="2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5" name="Freeform 119"/>
            <p:cNvSpPr>
              <a:spLocks/>
            </p:cNvSpPr>
            <p:nvPr/>
          </p:nvSpPr>
          <p:spPr bwMode="auto">
            <a:xfrm>
              <a:off x="4709795" y="41245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6" name="Freeform 118"/>
            <p:cNvSpPr>
              <a:spLocks/>
            </p:cNvSpPr>
            <p:nvPr/>
          </p:nvSpPr>
          <p:spPr bwMode="auto">
            <a:xfrm>
              <a:off x="4709795" y="4029922"/>
              <a:ext cx="22225" cy="92697"/>
            </a:xfrm>
            <a:custGeom>
              <a:avLst/>
              <a:gdLst>
                <a:gd name="T0" fmla="*/ 0 w 35"/>
                <a:gd name="T1" fmla="*/ 145 h 146"/>
                <a:gd name="T2" fmla="*/ 35 w 35"/>
                <a:gd name="T3" fmla="*/ 0 h 146"/>
              </a:gdLst>
              <a:ahLst/>
              <a:cxnLst>
                <a:cxn ang="0">
                  <a:pos x="T0" y="T1"/>
                </a:cxn>
                <a:cxn ang="0">
                  <a:pos x="T2" y="T3"/>
                </a:cxn>
              </a:cxnLst>
              <a:rect l="0" t="0" r="r" b="b"/>
              <a:pathLst>
                <a:path w="35" h="146">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7" name="Freeform 117"/>
            <p:cNvSpPr>
              <a:spLocks/>
            </p:cNvSpPr>
            <p:nvPr/>
          </p:nvSpPr>
          <p:spPr bwMode="auto">
            <a:xfrm>
              <a:off x="4732020" y="3937860"/>
              <a:ext cx="22225" cy="92062"/>
            </a:xfrm>
            <a:custGeom>
              <a:avLst/>
              <a:gdLst>
                <a:gd name="T0" fmla="*/ 0 w 35"/>
                <a:gd name="T1" fmla="*/ 145 h 145"/>
                <a:gd name="T2" fmla="*/ 35 w 35"/>
                <a:gd name="T3" fmla="*/ 0 h 145"/>
              </a:gdLst>
              <a:ahLst/>
              <a:cxnLst>
                <a:cxn ang="0">
                  <a:pos x="T0" y="T1"/>
                </a:cxn>
                <a:cxn ang="0">
                  <a:pos x="T2" y="T3"/>
                </a:cxn>
              </a:cxnLst>
              <a:rect l="0" t="0" r="r" b="b"/>
              <a:pathLst>
                <a:path w="35" h="145">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8" name="Freeform 116"/>
            <p:cNvSpPr>
              <a:spLocks/>
            </p:cNvSpPr>
            <p:nvPr/>
          </p:nvSpPr>
          <p:spPr bwMode="auto">
            <a:xfrm>
              <a:off x="4754245" y="3751195"/>
              <a:ext cx="34925" cy="185395"/>
            </a:xfrm>
            <a:custGeom>
              <a:avLst/>
              <a:gdLst>
                <a:gd name="T0" fmla="*/ 0 w 55"/>
                <a:gd name="T1" fmla="*/ 292 h 292"/>
                <a:gd name="T2" fmla="*/ 55 w 55"/>
                <a:gd name="T3" fmla="*/ 0 h 292"/>
              </a:gdLst>
              <a:ahLst/>
              <a:cxnLst>
                <a:cxn ang="0">
                  <a:pos x="T0" y="T1"/>
                </a:cxn>
                <a:cxn ang="0">
                  <a:pos x="T2" y="T3"/>
                </a:cxn>
              </a:cxnLst>
              <a:rect l="0" t="0" r="r" b="b"/>
              <a:pathLst>
                <a:path w="55" h="292">
                  <a:moveTo>
                    <a:pt x="0" y="292"/>
                  </a:moveTo>
                  <a:lnTo>
                    <a:pt x="5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9" name="Freeform 115"/>
            <p:cNvSpPr>
              <a:spLocks/>
            </p:cNvSpPr>
            <p:nvPr/>
          </p:nvSpPr>
          <p:spPr bwMode="auto">
            <a:xfrm>
              <a:off x="4789170" y="3659133"/>
              <a:ext cx="19050" cy="92062"/>
            </a:xfrm>
            <a:custGeom>
              <a:avLst/>
              <a:gdLst>
                <a:gd name="T0" fmla="*/ 0 w 30"/>
                <a:gd name="T1" fmla="*/ 145 h 145"/>
                <a:gd name="T2" fmla="*/ 30 w 30"/>
                <a:gd name="T3" fmla="*/ 0 h 145"/>
              </a:gdLst>
              <a:ahLst/>
              <a:cxnLst>
                <a:cxn ang="0">
                  <a:pos x="T0" y="T1"/>
                </a:cxn>
                <a:cxn ang="0">
                  <a:pos x="T2" y="T3"/>
                </a:cxn>
              </a:cxnLst>
              <a:rect l="0" t="0" r="r" b="b"/>
              <a:pathLst>
                <a:path w="30" h="145">
                  <a:moveTo>
                    <a:pt x="0" y="145"/>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0" name="Freeform 114"/>
            <p:cNvSpPr>
              <a:spLocks/>
            </p:cNvSpPr>
            <p:nvPr/>
          </p:nvSpPr>
          <p:spPr bwMode="auto">
            <a:xfrm>
              <a:off x="4808220" y="3567071"/>
              <a:ext cx="19050" cy="90158"/>
            </a:xfrm>
            <a:custGeom>
              <a:avLst/>
              <a:gdLst>
                <a:gd name="T0" fmla="*/ 0 w 30"/>
                <a:gd name="T1" fmla="*/ 142 h 142"/>
                <a:gd name="T2" fmla="*/ 30 w 30"/>
                <a:gd name="T3" fmla="*/ 0 h 142"/>
              </a:gdLst>
              <a:ahLst/>
              <a:cxnLst>
                <a:cxn ang="0">
                  <a:pos x="T0" y="T1"/>
                </a:cxn>
                <a:cxn ang="0">
                  <a:pos x="T2" y="T3"/>
                </a:cxn>
              </a:cxnLst>
              <a:rect l="0" t="0" r="r" b="b"/>
              <a:pathLst>
                <a:path w="30" h="142">
                  <a:moveTo>
                    <a:pt x="0" y="142"/>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1" name="Freeform 113"/>
            <p:cNvSpPr>
              <a:spLocks/>
            </p:cNvSpPr>
            <p:nvPr/>
          </p:nvSpPr>
          <p:spPr bwMode="auto">
            <a:xfrm>
              <a:off x="4827270" y="3471834"/>
              <a:ext cx="22225" cy="95237"/>
            </a:xfrm>
            <a:custGeom>
              <a:avLst/>
              <a:gdLst>
                <a:gd name="T0" fmla="*/ 0 w 35"/>
                <a:gd name="T1" fmla="*/ 150 h 150"/>
                <a:gd name="T2" fmla="*/ 35 w 35"/>
                <a:gd name="T3" fmla="*/ 0 h 150"/>
              </a:gdLst>
              <a:ahLst/>
              <a:cxnLst>
                <a:cxn ang="0">
                  <a:pos x="T0" y="T1"/>
                </a:cxn>
                <a:cxn ang="0">
                  <a:pos x="T2" y="T3"/>
                </a:cxn>
              </a:cxnLst>
              <a:rect l="0" t="0" r="r" b="b"/>
              <a:pathLst>
                <a:path w="35" h="150">
                  <a:moveTo>
                    <a:pt x="0" y="15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2" name="Freeform 112"/>
            <p:cNvSpPr>
              <a:spLocks/>
            </p:cNvSpPr>
            <p:nvPr/>
          </p:nvSpPr>
          <p:spPr bwMode="auto">
            <a:xfrm>
              <a:off x="4849495" y="3377866"/>
              <a:ext cx="25400" cy="93332"/>
            </a:xfrm>
            <a:custGeom>
              <a:avLst/>
              <a:gdLst>
                <a:gd name="T0" fmla="*/ 0 w 40"/>
                <a:gd name="T1" fmla="*/ 147 h 147"/>
                <a:gd name="T2" fmla="*/ 40 w 40"/>
                <a:gd name="T3" fmla="*/ 0 h 147"/>
              </a:gdLst>
              <a:ahLst/>
              <a:cxnLst>
                <a:cxn ang="0">
                  <a:pos x="T0" y="T1"/>
                </a:cxn>
                <a:cxn ang="0">
                  <a:pos x="T2" y="T3"/>
                </a:cxn>
              </a:cxnLst>
              <a:rect l="0" t="0" r="r" b="b"/>
              <a:pathLst>
                <a:path w="40" h="147">
                  <a:moveTo>
                    <a:pt x="0" y="147"/>
                  </a:moveTo>
                  <a:lnTo>
                    <a:pt x="4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3" name="Freeform 111"/>
            <p:cNvSpPr>
              <a:spLocks/>
            </p:cNvSpPr>
            <p:nvPr/>
          </p:nvSpPr>
          <p:spPr bwMode="auto">
            <a:xfrm>
              <a:off x="4874895" y="33778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4" name="Freeform 110"/>
            <p:cNvSpPr>
              <a:spLocks/>
            </p:cNvSpPr>
            <p:nvPr/>
          </p:nvSpPr>
          <p:spPr bwMode="auto">
            <a:xfrm>
              <a:off x="4855845" y="3377866"/>
              <a:ext cx="19050" cy="86983"/>
            </a:xfrm>
            <a:custGeom>
              <a:avLst/>
              <a:gdLst>
                <a:gd name="T0" fmla="*/ 30 w 30"/>
                <a:gd name="T1" fmla="*/ 0 h 137"/>
                <a:gd name="T2" fmla="*/ 0 w 30"/>
                <a:gd name="T3" fmla="*/ 137 h 137"/>
              </a:gdLst>
              <a:ahLst/>
              <a:cxnLst>
                <a:cxn ang="0">
                  <a:pos x="T0" y="T1"/>
                </a:cxn>
                <a:cxn ang="0">
                  <a:pos x="T2" y="T3"/>
                </a:cxn>
              </a:cxnLst>
              <a:rect l="0" t="0" r="r" b="b"/>
              <a:pathLst>
                <a:path w="30" h="137">
                  <a:moveTo>
                    <a:pt x="30" y="0"/>
                  </a:moveTo>
                  <a:lnTo>
                    <a:pt x="0" y="1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5" name="Freeform 109"/>
            <p:cNvSpPr>
              <a:spLocks/>
            </p:cNvSpPr>
            <p:nvPr/>
          </p:nvSpPr>
          <p:spPr bwMode="auto">
            <a:xfrm>
              <a:off x="4830445" y="3465484"/>
              <a:ext cx="25400" cy="88888"/>
            </a:xfrm>
            <a:custGeom>
              <a:avLst/>
              <a:gdLst>
                <a:gd name="T0" fmla="*/ 40 w 40"/>
                <a:gd name="T1" fmla="*/ 0 h 140"/>
                <a:gd name="T2" fmla="*/ 0 w 40"/>
                <a:gd name="T3" fmla="*/ 140 h 140"/>
              </a:gdLst>
              <a:ahLst/>
              <a:cxnLst>
                <a:cxn ang="0">
                  <a:pos x="T0" y="T1"/>
                </a:cxn>
                <a:cxn ang="0">
                  <a:pos x="T2" y="T3"/>
                </a:cxn>
              </a:cxnLst>
              <a:rect l="0" t="0" r="r" b="b"/>
              <a:pathLst>
                <a:path w="40" h="140">
                  <a:moveTo>
                    <a:pt x="40" y="0"/>
                  </a:moveTo>
                  <a:lnTo>
                    <a:pt x="0" y="1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6" name="Freeform 108"/>
            <p:cNvSpPr>
              <a:spLocks/>
            </p:cNvSpPr>
            <p:nvPr/>
          </p:nvSpPr>
          <p:spPr bwMode="auto">
            <a:xfrm>
              <a:off x="4801870" y="3554372"/>
              <a:ext cx="28575" cy="82539"/>
            </a:xfrm>
            <a:custGeom>
              <a:avLst/>
              <a:gdLst>
                <a:gd name="T0" fmla="*/ 45 w 45"/>
                <a:gd name="T1" fmla="*/ 0 h 130"/>
                <a:gd name="T2" fmla="*/ 0 w 45"/>
                <a:gd name="T3" fmla="*/ 130 h 130"/>
              </a:gdLst>
              <a:ahLst/>
              <a:cxnLst>
                <a:cxn ang="0">
                  <a:pos x="T0" y="T1"/>
                </a:cxn>
                <a:cxn ang="0">
                  <a:pos x="T2" y="T3"/>
                </a:cxn>
              </a:cxnLst>
              <a:rect l="0" t="0" r="r" b="b"/>
              <a:pathLst>
                <a:path w="45" h="130">
                  <a:moveTo>
                    <a:pt x="45" y="0"/>
                  </a:moveTo>
                  <a:lnTo>
                    <a:pt x="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7" name="Freeform 107"/>
            <p:cNvSpPr>
              <a:spLocks/>
            </p:cNvSpPr>
            <p:nvPr/>
          </p:nvSpPr>
          <p:spPr bwMode="auto">
            <a:xfrm>
              <a:off x="4766945" y="3636911"/>
              <a:ext cx="34925" cy="77459"/>
            </a:xfrm>
            <a:custGeom>
              <a:avLst/>
              <a:gdLst>
                <a:gd name="T0" fmla="*/ 55 w 55"/>
                <a:gd name="T1" fmla="*/ 0 h 122"/>
                <a:gd name="T2" fmla="*/ 0 w 55"/>
                <a:gd name="T3" fmla="*/ 122 h 122"/>
              </a:gdLst>
              <a:ahLst/>
              <a:cxnLst>
                <a:cxn ang="0">
                  <a:pos x="T0" y="T1"/>
                </a:cxn>
                <a:cxn ang="0">
                  <a:pos x="T2" y="T3"/>
                </a:cxn>
              </a:cxnLst>
              <a:rect l="0" t="0" r="r" b="b"/>
              <a:pathLst>
                <a:path w="55" h="122">
                  <a:moveTo>
                    <a:pt x="55" y="0"/>
                  </a:moveTo>
                  <a:lnTo>
                    <a:pt x="0" y="12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8" name="Freeform 106"/>
            <p:cNvSpPr>
              <a:spLocks/>
            </p:cNvSpPr>
            <p:nvPr/>
          </p:nvSpPr>
          <p:spPr bwMode="auto">
            <a:xfrm>
              <a:off x="4728845" y="3716275"/>
              <a:ext cx="38100" cy="76190"/>
            </a:xfrm>
            <a:custGeom>
              <a:avLst/>
              <a:gdLst>
                <a:gd name="T0" fmla="*/ 60 w 60"/>
                <a:gd name="T1" fmla="*/ 0 h 120"/>
                <a:gd name="T2" fmla="*/ 0 w 60"/>
                <a:gd name="T3" fmla="*/ 120 h 120"/>
              </a:gdLst>
              <a:ahLst/>
              <a:cxnLst>
                <a:cxn ang="0">
                  <a:pos x="T0" y="T1"/>
                </a:cxn>
                <a:cxn ang="0">
                  <a:pos x="T2" y="T3"/>
                </a:cxn>
              </a:cxnLst>
              <a:rect l="0" t="0" r="r" b="b"/>
              <a:pathLst>
                <a:path w="60" h="120">
                  <a:moveTo>
                    <a:pt x="60" y="0"/>
                  </a:moveTo>
                  <a:lnTo>
                    <a:pt x="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9" name="Freeform 105"/>
            <p:cNvSpPr>
              <a:spLocks/>
            </p:cNvSpPr>
            <p:nvPr/>
          </p:nvSpPr>
          <p:spPr bwMode="auto">
            <a:xfrm>
              <a:off x="4684395" y="3792465"/>
              <a:ext cx="44450" cy="73015"/>
            </a:xfrm>
            <a:custGeom>
              <a:avLst/>
              <a:gdLst>
                <a:gd name="T0" fmla="*/ 70 w 70"/>
                <a:gd name="T1" fmla="*/ 0 h 115"/>
                <a:gd name="T2" fmla="*/ 0 w 70"/>
                <a:gd name="T3" fmla="*/ 115 h 115"/>
              </a:gdLst>
              <a:ahLst/>
              <a:cxnLst>
                <a:cxn ang="0">
                  <a:pos x="T0" y="T1"/>
                </a:cxn>
                <a:cxn ang="0">
                  <a:pos x="T2" y="T3"/>
                </a:cxn>
              </a:cxnLst>
              <a:rect l="0" t="0" r="r" b="b"/>
              <a:pathLst>
                <a:path w="70" h="115">
                  <a:moveTo>
                    <a:pt x="70" y="0"/>
                  </a:moveTo>
                  <a:lnTo>
                    <a:pt x="0"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0" name="Freeform 104"/>
            <p:cNvSpPr>
              <a:spLocks/>
            </p:cNvSpPr>
            <p:nvPr/>
          </p:nvSpPr>
          <p:spPr bwMode="auto">
            <a:xfrm>
              <a:off x="4636770" y="3864845"/>
              <a:ext cx="47625" cy="70475"/>
            </a:xfrm>
            <a:custGeom>
              <a:avLst/>
              <a:gdLst>
                <a:gd name="T0" fmla="*/ 75 w 75"/>
                <a:gd name="T1" fmla="*/ 0 h 111"/>
                <a:gd name="T2" fmla="*/ 0 w 75"/>
                <a:gd name="T3" fmla="*/ 110 h 111"/>
              </a:gdLst>
              <a:ahLst/>
              <a:cxnLst>
                <a:cxn ang="0">
                  <a:pos x="T0" y="T1"/>
                </a:cxn>
                <a:cxn ang="0">
                  <a:pos x="T2" y="T3"/>
                </a:cxn>
              </a:cxnLst>
              <a:rect l="0" t="0" r="r" b="b"/>
              <a:pathLst>
                <a:path w="75" h="111">
                  <a:moveTo>
                    <a:pt x="75" y="0"/>
                  </a:moveTo>
                  <a:lnTo>
                    <a:pt x="0" y="1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1" name="Freeform 103"/>
            <p:cNvSpPr>
              <a:spLocks/>
            </p:cNvSpPr>
            <p:nvPr/>
          </p:nvSpPr>
          <p:spPr bwMode="auto">
            <a:xfrm>
              <a:off x="4582795" y="3937860"/>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2" name="Freeform 102"/>
            <p:cNvSpPr>
              <a:spLocks/>
            </p:cNvSpPr>
            <p:nvPr/>
          </p:nvSpPr>
          <p:spPr bwMode="auto">
            <a:xfrm>
              <a:off x="4528820" y="4004526"/>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3" name="Freeform 101"/>
            <p:cNvSpPr>
              <a:spLocks/>
            </p:cNvSpPr>
            <p:nvPr/>
          </p:nvSpPr>
          <p:spPr bwMode="auto">
            <a:xfrm>
              <a:off x="4469130" y="4071192"/>
              <a:ext cx="57785" cy="60952"/>
            </a:xfrm>
            <a:custGeom>
              <a:avLst/>
              <a:gdLst>
                <a:gd name="T0" fmla="*/ 91 w 91"/>
                <a:gd name="T1" fmla="*/ 0 h 96"/>
                <a:gd name="T2" fmla="*/ 0 w 91"/>
                <a:gd name="T3" fmla="*/ 95 h 96"/>
              </a:gdLst>
              <a:ahLst/>
              <a:cxnLst>
                <a:cxn ang="0">
                  <a:pos x="T0" y="T1"/>
                </a:cxn>
                <a:cxn ang="0">
                  <a:pos x="T2" y="T3"/>
                </a:cxn>
              </a:cxnLst>
              <a:rect l="0" t="0" r="r" b="b"/>
              <a:pathLst>
                <a:path w="91" h="96">
                  <a:moveTo>
                    <a:pt x="91"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4" name="Freeform 100"/>
            <p:cNvSpPr>
              <a:spLocks/>
            </p:cNvSpPr>
            <p:nvPr/>
          </p:nvSpPr>
          <p:spPr bwMode="auto">
            <a:xfrm>
              <a:off x="4405630" y="4134048"/>
              <a:ext cx="63500" cy="63491"/>
            </a:xfrm>
            <a:custGeom>
              <a:avLst/>
              <a:gdLst>
                <a:gd name="T0" fmla="*/ 100 w 100"/>
                <a:gd name="T1" fmla="*/ 0 h 100"/>
                <a:gd name="T2" fmla="*/ 0 w 100"/>
                <a:gd name="T3" fmla="*/ 100 h 100"/>
              </a:gdLst>
              <a:ahLst/>
              <a:cxnLst>
                <a:cxn ang="0">
                  <a:pos x="T0" y="T1"/>
                </a:cxn>
                <a:cxn ang="0">
                  <a:pos x="T2" y="T3"/>
                </a:cxn>
              </a:cxnLst>
              <a:rect l="0" t="0" r="r" b="b"/>
              <a:pathLst>
                <a:path w="100" h="100">
                  <a:moveTo>
                    <a:pt x="100" y="0"/>
                  </a:moveTo>
                  <a:lnTo>
                    <a:pt x="0"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5" name="Freeform 99"/>
            <p:cNvSpPr>
              <a:spLocks/>
            </p:cNvSpPr>
            <p:nvPr/>
          </p:nvSpPr>
          <p:spPr bwMode="auto">
            <a:xfrm>
              <a:off x="4338955" y="4197539"/>
              <a:ext cx="66675" cy="60317"/>
            </a:xfrm>
            <a:custGeom>
              <a:avLst/>
              <a:gdLst>
                <a:gd name="T0" fmla="*/ 105 w 105"/>
                <a:gd name="T1" fmla="*/ 0 h 95"/>
                <a:gd name="T2" fmla="*/ 0 w 105"/>
                <a:gd name="T3" fmla="*/ 95 h 95"/>
              </a:gdLst>
              <a:ahLst/>
              <a:cxnLst>
                <a:cxn ang="0">
                  <a:pos x="T0" y="T1"/>
                </a:cxn>
                <a:cxn ang="0">
                  <a:pos x="T2" y="T3"/>
                </a:cxn>
              </a:cxnLst>
              <a:rect l="0" t="0" r="r" b="b"/>
              <a:pathLst>
                <a:path w="105" h="95">
                  <a:moveTo>
                    <a:pt x="105"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6" name="Freeform 98"/>
            <p:cNvSpPr>
              <a:spLocks/>
            </p:cNvSpPr>
            <p:nvPr/>
          </p:nvSpPr>
          <p:spPr bwMode="auto">
            <a:xfrm>
              <a:off x="4269105" y="4257856"/>
              <a:ext cx="69850" cy="60317"/>
            </a:xfrm>
            <a:custGeom>
              <a:avLst/>
              <a:gdLst>
                <a:gd name="T0" fmla="*/ 110 w 110"/>
                <a:gd name="T1" fmla="*/ 0 h 95"/>
                <a:gd name="T2" fmla="*/ 0 w 110"/>
                <a:gd name="T3" fmla="*/ 95 h 95"/>
              </a:gdLst>
              <a:ahLst/>
              <a:cxnLst>
                <a:cxn ang="0">
                  <a:pos x="T0" y="T1"/>
                </a:cxn>
                <a:cxn ang="0">
                  <a:pos x="T2" y="T3"/>
                </a:cxn>
              </a:cxnLst>
              <a:rect l="0" t="0" r="r" b="b"/>
              <a:pathLst>
                <a:path w="110" h="95">
                  <a:moveTo>
                    <a:pt x="110"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7" name="Freeform 97"/>
            <p:cNvSpPr>
              <a:spLocks/>
            </p:cNvSpPr>
            <p:nvPr/>
          </p:nvSpPr>
          <p:spPr bwMode="auto">
            <a:xfrm>
              <a:off x="4199255" y="4318173"/>
              <a:ext cx="69850" cy="54603"/>
            </a:xfrm>
            <a:custGeom>
              <a:avLst/>
              <a:gdLst>
                <a:gd name="T0" fmla="*/ 110 w 110"/>
                <a:gd name="T1" fmla="*/ 0 h 86"/>
                <a:gd name="T2" fmla="*/ 0 w 110"/>
                <a:gd name="T3" fmla="*/ 86 h 86"/>
              </a:gdLst>
              <a:ahLst/>
              <a:cxnLst>
                <a:cxn ang="0">
                  <a:pos x="T0" y="T1"/>
                </a:cxn>
                <a:cxn ang="0">
                  <a:pos x="T2" y="T3"/>
                </a:cxn>
              </a:cxnLst>
              <a:rect l="0" t="0" r="r" b="b"/>
              <a:pathLst>
                <a:path w="110" h="86">
                  <a:moveTo>
                    <a:pt x="110" y="0"/>
                  </a:moveTo>
                  <a:lnTo>
                    <a:pt x="0"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8" name="Freeform 96"/>
            <p:cNvSpPr>
              <a:spLocks/>
            </p:cNvSpPr>
            <p:nvPr/>
          </p:nvSpPr>
          <p:spPr bwMode="auto">
            <a:xfrm>
              <a:off x="4123055" y="4374680"/>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9" name="Freeform 95"/>
            <p:cNvSpPr>
              <a:spLocks/>
            </p:cNvSpPr>
            <p:nvPr/>
          </p:nvSpPr>
          <p:spPr bwMode="auto">
            <a:xfrm>
              <a:off x="4046855" y="4431822"/>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0" name="Freeform 94"/>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1" name="Freeform 93"/>
            <p:cNvSpPr>
              <a:spLocks/>
            </p:cNvSpPr>
            <p:nvPr/>
          </p:nvSpPr>
          <p:spPr bwMode="auto">
            <a:xfrm>
              <a:off x="1572895" y="2228674"/>
              <a:ext cx="3305175" cy="1161891"/>
            </a:xfrm>
            <a:custGeom>
              <a:avLst/>
              <a:gdLst>
                <a:gd name="T0" fmla="*/ 2311 w 5205"/>
                <a:gd name="T1" fmla="*/ 0 h 1830"/>
                <a:gd name="T2" fmla="*/ 1172 w 5205"/>
                <a:gd name="T3" fmla="*/ 115 h 1830"/>
                <a:gd name="T4" fmla="*/ 977 w 5205"/>
                <a:gd name="T5" fmla="*/ 129 h 1830"/>
                <a:gd name="T6" fmla="*/ 815 w 5205"/>
                <a:gd name="T7" fmla="*/ 149 h 1830"/>
                <a:gd name="T8" fmla="*/ 675 w 5205"/>
                <a:gd name="T9" fmla="*/ 169 h 1830"/>
                <a:gd name="T10" fmla="*/ 560 w 5205"/>
                <a:gd name="T11" fmla="*/ 194 h 1830"/>
                <a:gd name="T12" fmla="*/ 460 w 5205"/>
                <a:gd name="T13" fmla="*/ 224 h 1830"/>
                <a:gd name="T14" fmla="*/ 350 w 5205"/>
                <a:gd name="T15" fmla="*/ 284 h 1830"/>
                <a:gd name="T16" fmla="*/ 270 w 5205"/>
                <a:gd name="T17" fmla="*/ 369 h 1830"/>
                <a:gd name="T18" fmla="*/ 225 w 5205"/>
                <a:gd name="T19" fmla="*/ 439 h 1830"/>
                <a:gd name="T20" fmla="*/ 185 w 5205"/>
                <a:gd name="T21" fmla="*/ 522 h 1830"/>
                <a:gd name="T22" fmla="*/ 110 w 5205"/>
                <a:gd name="T23" fmla="*/ 747 h 1830"/>
                <a:gd name="T24" fmla="*/ 0 w 5205"/>
                <a:gd name="T25" fmla="*/ 1325 h 1830"/>
                <a:gd name="T26" fmla="*/ 5195 w 5205"/>
                <a:gd name="T27" fmla="*/ 1830 h 1830"/>
                <a:gd name="T28" fmla="*/ 5205 w 5205"/>
                <a:gd name="T29" fmla="*/ 1725 h 1830"/>
                <a:gd name="T30" fmla="*/ 5205 w 5205"/>
                <a:gd name="T31" fmla="*/ 1620 h 1830"/>
                <a:gd name="T32" fmla="*/ 5200 w 5205"/>
                <a:gd name="T33" fmla="*/ 1520 h 1830"/>
                <a:gd name="T34" fmla="*/ 5180 w 5205"/>
                <a:gd name="T35" fmla="*/ 1430 h 1830"/>
                <a:gd name="T36" fmla="*/ 5150 w 5205"/>
                <a:gd name="T37" fmla="*/ 1340 h 1830"/>
                <a:gd name="T38" fmla="*/ 5115 w 5205"/>
                <a:gd name="T39" fmla="*/ 1260 h 1830"/>
                <a:gd name="T40" fmla="*/ 5075 w 5205"/>
                <a:gd name="T41" fmla="*/ 1182 h 1830"/>
                <a:gd name="T42" fmla="*/ 5025 w 5205"/>
                <a:gd name="T43" fmla="*/ 1112 h 1830"/>
                <a:gd name="T44" fmla="*/ 4970 w 5205"/>
                <a:gd name="T45" fmla="*/ 1052 h 1830"/>
                <a:gd name="T46" fmla="*/ 4905 w 5205"/>
                <a:gd name="T47" fmla="*/ 992 h 1830"/>
                <a:gd name="T48" fmla="*/ 4775 w 5205"/>
                <a:gd name="T49" fmla="*/ 902 h 1830"/>
                <a:gd name="T50" fmla="*/ 4700 w 5205"/>
                <a:gd name="T51" fmla="*/ 872 h 1830"/>
                <a:gd name="T52" fmla="*/ 4625 w 5205"/>
                <a:gd name="T53" fmla="*/ 847 h 1830"/>
                <a:gd name="T54" fmla="*/ 4551 w 5205"/>
                <a:gd name="T55" fmla="*/ 832 h 1830"/>
                <a:gd name="T56" fmla="*/ 4471 w 5205"/>
                <a:gd name="T57" fmla="*/ 827 h 1830"/>
                <a:gd name="T58" fmla="*/ 4436 w 5205"/>
                <a:gd name="T59" fmla="*/ 707 h 1830"/>
                <a:gd name="T60" fmla="*/ 4391 w 5205"/>
                <a:gd name="T61" fmla="*/ 607 h 1830"/>
                <a:gd name="T62" fmla="*/ 4341 w 5205"/>
                <a:gd name="T63" fmla="*/ 517 h 1830"/>
                <a:gd name="T64" fmla="*/ 4286 w 5205"/>
                <a:gd name="T65" fmla="*/ 444 h 1830"/>
                <a:gd name="T66" fmla="*/ 4216 w 5205"/>
                <a:gd name="T67" fmla="*/ 384 h 1830"/>
                <a:gd name="T68" fmla="*/ 4136 w 5205"/>
                <a:gd name="T69" fmla="*/ 329 h 1830"/>
                <a:gd name="T70" fmla="*/ 4040 w 5205"/>
                <a:gd name="T71" fmla="*/ 284 h 1830"/>
                <a:gd name="T72" fmla="*/ 3930 w 5205"/>
                <a:gd name="T73" fmla="*/ 244 h 1830"/>
                <a:gd name="T74" fmla="*/ 3805 w 5205"/>
                <a:gd name="T75" fmla="*/ 214 h 1830"/>
                <a:gd name="T76" fmla="*/ 3660 w 5205"/>
                <a:gd name="T77" fmla="*/ 184 h 1830"/>
                <a:gd name="T78" fmla="*/ 3496 w 5205"/>
                <a:gd name="T79" fmla="*/ 154 h 1830"/>
                <a:gd name="T80" fmla="*/ 2311 w 5205"/>
                <a:gd name="T81"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5" h="1830">
                  <a:moveTo>
                    <a:pt x="2311" y="0"/>
                  </a:moveTo>
                  <a:lnTo>
                    <a:pt x="1172" y="115"/>
                  </a:lnTo>
                  <a:lnTo>
                    <a:pt x="977" y="129"/>
                  </a:lnTo>
                  <a:lnTo>
                    <a:pt x="815" y="149"/>
                  </a:lnTo>
                  <a:lnTo>
                    <a:pt x="675" y="169"/>
                  </a:lnTo>
                  <a:lnTo>
                    <a:pt x="560" y="194"/>
                  </a:lnTo>
                  <a:lnTo>
                    <a:pt x="460" y="224"/>
                  </a:lnTo>
                  <a:lnTo>
                    <a:pt x="350" y="284"/>
                  </a:lnTo>
                  <a:lnTo>
                    <a:pt x="270" y="369"/>
                  </a:lnTo>
                  <a:lnTo>
                    <a:pt x="225" y="439"/>
                  </a:lnTo>
                  <a:lnTo>
                    <a:pt x="185" y="522"/>
                  </a:lnTo>
                  <a:lnTo>
                    <a:pt x="110" y="747"/>
                  </a:lnTo>
                  <a:lnTo>
                    <a:pt x="0" y="1325"/>
                  </a:lnTo>
                  <a:lnTo>
                    <a:pt x="5195" y="1830"/>
                  </a:lnTo>
                  <a:lnTo>
                    <a:pt x="5205" y="1725"/>
                  </a:lnTo>
                  <a:lnTo>
                    <a:pt x="5205" y="1620"/>
                  </a:lnTo>
                  <a:lnTo>
                    <a:pt x="5200" y="1520"/>
                  </a:lnTo>
                  <a:lnTo>
                    <a:pt x="5180" y="1430"/>
                  </a:lnTo>
                  <a:lnTo>
                    <a:pt x="5150" y="1340"/>
                  </a:lnTo>
                  <a:lnTo>
                    <a:pt x="5115" y="1260"/>
                  </a:lnTo>
                  <a:lnTo>
                    <a:pt x="5075" y="1182"/>
                  </a:lnTo>
                  <a:lnTo>
                    <a:pt x="5025" y="1112"/>
                  </a:lnTo>
                  <a:lnTo>
                    <a:pt x="4970" y="1052"/>
                  </a:lnTo>
                  <a:lnTo>
                    <a:pt x="4905" y="992"/>
                  </a:lnTo>
                  <a:lnTo>
                    <a:pt x="4775" y="902"/>
                  </a:lnTo>
                  <a:lnTo>
                    <a:pt x="4700" y="872"/>
                  </a:lnTo>
                  <a:lnTo>
                    <a:pt x="4625" y="847"/>
                  </a:lnTo>
                  <a:lnTo>
                    <a:pt x="4551" y="832"/>
                  </a:lnTo>
                  <a:lnTo>
                    <a:pt x="4471" y="827"/>
                  </a:lnTo>
                  <a:lnTo>
                    <a:pt x="4436" y="707"/>
                  </a:lnTo>
                  <a:lnTo>
                    <a:pt x="4391" y="607"/>
                  </a:lnTo>
                  <a:lnTo>
                    <a:pt x="4341" y="517"/>
                  </a:lnTo>
                  <a:lnTo>
                    <a:pt x="4286" y="444"/>
                  </a:lnTo>
                  <a:lnTo>
                    <a:pt x="4216" y="384"/>
                  </a:lnTo>
                  <a:lnTo>
                    <a:pt x="4136" y="329"/>
                  </a:lnTo>
                  <a:lnTo>
                    <a:pt x="4040" y="284"/>
                  </a:lnTo>
                  <a:lnTo>
                    <a:pt x="3930" y="244"/>
                  </a:lnTo>
                  <a:lnTo>
                    <a:pt x="3805" y="214"/>
                  </a:lnTo>
                  <a:lnTo>
                    <a:pt x="3660" y="184"/>
                  </a:lnTo>
                  <a:lnTo>
                    <a:pt x="3496" y="154"/>
                  </a:lnTo>
                  <a:lnTo>
                    <a:pt x="23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62" name="Freeform 92"/>
            <p:cNvSpPr>
              <a:spLocks/>
            </p:cNvSpPr>
            <p:nvPr/>
          </p:nvSpPr>
          <p:spPr bwMode="auto">
            <a:xfrm>
              <a:off x="4871720" y="3390565"/>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3" name="Freeform 91"/>
            <p:cNvSpPr>
              <a:spLocks/>
            </p:cNvSpPr>
            <p:nvPr/>
          </p:nvSpPr>
          <p:spPr bwMode="auto">
            <a:xfrm>
              <a:off x="4871720" y="3323899"/>
              <a:ext cx="12700" cy="66666"/>
            </a:xfrm>
            <a:custGeom>
              <a:avLst/>
              <a:gdLst>
                <a:gd name="T0" fmla="*/ 0 w 20"/>
                <a:gd name="T1" fmla="*/ 105 h 105"/>
                <a:gd name="T2" fmla="*/ 10 w 20"/>
                <a:gd name="T3" fmla="*/ 0 h 105"/>
              </a:gdLst>
              <a:ahLst/>
              <a:cxnLst>
                <a:cxn ang="0">
                  <a:pos x="T0" y="T1"/>
                </a:cxn>
                <a:cxn ang="0">
                  <a:pos x="T2" y="T3"/>
                </a:cxn>
              </a:cxnLst>
              <a:rect l="0" t="0" r="r" b="b"/>
              <a:pathLst>
                <a:path w="20" h="105">
                  <a:moveTo>
                    <a:pt x="0" y="105"/>
                  </a:moveTo>
                  <a:lnTo>
                    <a:pt x="1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4" name="Freeform 90"/>
            <p:cNvSpPr>
              <a:spLocks/>
            </p:cNvSpPr>
            <p:nvPr/>
          </p:nvSpPr>
          <p:spPr bwMode="auto">
            <a:xfrm>
              <a:off x="4878070" y="3257233"/>
              <a:ext cx="12700" cy="66666"/>
            </a:xfrm>
            <a:custGeom>
              <a:avLst/>
              <a:gdLst>
                <a:gd name="T0" fmla="*/ 0 w 20"/>
                <a:gd name="T1" fmla="*/ 105 h 105"/>
                <a:gd name="T2" fmla="*/ 0 w 20"/>
                <a:gd name="T3" fmla="*/ 0 h 105"/>
              </a:gdLst>
              <a:ahLst/>
              <a:cxnLst>
                <a:cxn ang="0">
                  <a:pos x="T0" y="T1"/>
                </a:cxn>
                <a:cxn ang="0">
                  <a:pos x="T2" y="T3"/>
                </a:cxn>
              </a:cxnLst>
              <a:rect l="0" t="0" r="r" b="b"/>
              <a:pathLst>
                <a:path w="20" h="105">
                  <a:moveTo>
                    <a:pt x="0" y="10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5" name="Freeform 89"/>
            <p:cNvSpPr>
              <a:spLocks/>
            </p:cNvSpPr>
            <p:nvPr/>
          </p:nvSpPr>
          <p:spPr bwMode="auto">
            <a:xfrm>
              <a:off x="4874895" y="3194377"/>
              <a:ext cx="12700" cy="60952"/>
            </a:xfrm>
            <a:custGeom>
              <a:avLst/>
              <a:gdLst>
                <a:gd name="T0" fmla="*/ 5 w 20"/>
                <a:gd name="T1" fmla="*/ 96 h 96"/>
                <a:gd name="T2" fmla="*/ 0 w 20"/>
                <a:gd name="T3" fmla="*/ 0 h 96"/>
              </a:gdLst>
              <a:ahLst/>
              <a:cxnLst>
                <a:cxn ang="0">
                  <a:pos x="T0" y="T1"/>
                </a:cxn>
                <a:cxn ang="0">
                  <a:pos x="T2" y="T3"/>
                </a:cxn>
              </a:cxnLst>
              <a:rect l="0" t="0" r="r" b="b"/>
              <a:pathLst>
                <a:path w="20" h="96">
                  <a:moveTo>
                    <a:pt x="5" y="9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6" name="Freeform 88"/>
            <p:cNvSpPr>
              <a:spLocks/>
            </p:cNvSpPr>
            <p:nvPr/>
          </p:nvSpPr>
          <p:spPr bwMode="auto">
            <a:xfrm>
              <a:off x="4862195" y="3137234"/>
              <a:ext cx="12700" cy="57142"/>
            </a:xfrm>
            <a:custGeom>
              <a:avLst/>
              <a:gdLst>
                <a:gd name="T0" fmla="*/ 20 w 20"/>
                <a:gd name="T1" fmla="*/ 90 h 90"/>
                <a:gd name="T2" fmla="*/ 0 w 20"/>
                <a:gd name="T3" fmla="*/ 0 h 90"/>
              </a:gdLst>
              <a:ahLst/>
              <a:cxnLst>
                <a:cxn ang="0">
                  <a:pos x="T0" y="T1"/>
                </a:cxn>
                <a:cxn ang="0">
                  <a:pos x="T2" y="T3"/>
                </a:cxn>
              </a:cxnLst>
              <a:rect l="0" t="0" r="r" b="b"/>
              <a:pathLst>
                <a:path w="20" h="90">
                  <a:moveTo>
                    <a:pt x="2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7" name="Freeform 87"/>
            <p:cNvSpPr>
              <a:spLocks/>
            </p:cNvSpPr>
            <p:nvPr/>
          </p:nvSpPr>
          <p:spPr bwMode="auto">
            <a:xfrm>
              <a:off x="4843145" y="3080092"/>
              <a:ext cx="19050" cy="57142"/>
            </a:xfrm>
            <a:custGeom>
              <a:avLst/>
              <a:gdLst>
                <a:gd name="T0" fmla="*/ 30 w 30"/>
                <a:gd name="T1" fmla="*/ 90 h 90"/>
                <a:gd name="T2" fmla="*/ 0 w 30"/>
                <a:gd name="T3" fmla="*/ 0 h 90"/>
              </a:gdLst>
              <a:ahLst/>
              <a:cxnLst>
                <a:cxn ang="0">
                  <a:pos x="T0" y="T1"/>
                </a:cxn>
                <a:cxn ang="0">
                  <a:pos x="T2" y="T3"/>
                </a:cxn>
              </a:cxnLst>
              <a:rect l="0" t="0" r="r" b="b"/>
              <a:pathLst>
                <a:path w="30" h="90">
                  <a:moveTo>
                    <a:pt x="3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8" name="Freeform 86"/>
            <p:cNvSpPr>
              <a:spLocks/>
            </p:cNvSpPr>
            <p:nvPr/>
          </p:nvSpPr>
          <p:spPr bwMode="auto">
            <a:xfrm>
              <a:off x="4820920" y="3028664"/>
              <a:ext cx="22225" cy="50793"/>
            </a:xfrm>
            <a:custGeom>
              <a:avLst/>
              <a:gdLst>
                <a:gd name="T0" fmla="*/ 35 w 35"/>
                <a:gd name="T1" fmla="*/ 80 h 80"/>
                <a:gd name="T2" fmla="*/ 0 w 35"/>
                <a:gd name="T3" fmla="*/ 0 h 80"/>
              </a:gdLst>
              <a:ahLst/>
              <a:cxnLst>
                <a:cxn ang="0">
                  <a:pos x="T0" y="T1"/>
                </a:cxn>
                <a:cxn ang="0">
                  <a:pos x="T2" y="T3"/>
                </a:cxn>
              </a:cxnLst>
              <a:rect l="0" t="0" r="r" b="b"/>
              <a:pathLst>
                <a:path w="35" h="80">
                  <a:moveTo>
                    <a:pt x="35" y="8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9" name="Freeform 85"/>
            <p:cNvSpPr>
              <a:spLocks/>
            </p:cNvSpPr>
            <p:nvPr/>
          </p:nvSpPr>
          <p:spPr bwMode="auto">
            <a:xfrm>
              <a:off x="4795520" y="2977871"/>
              <a:ext cx="25400" cy="48888"/>
            </a:xfrm>
            <a:custGeom>
              <a:avLst/>
              <a:gdLst>
                <a:gd name="T0" fmla="*/ 40 w 40"/>
                <a:gd name="T1" fmla="*/ 77 h 77"/>
                <a:gd name="T2" fmla="*/ 0 w 40"/>
                <a:gd name="T3" fmla="*/ 0 h 77"/>
              </a:gdLst>
              <a:ahLst/>
              <a:cxnLst>
                <a:cxn ang="0">
                  <a:pos x="T0" y="T1"/>
                </a:cxn>
                <a:cxn ang="0">
                  <a:pos x="T2" y="T3"/>
                </a:cxn>
              </a:cxnLst>
              <a:rect l="0" t="0" r="r" b="b"/>
              <a:pathLst>
                <a:path w="40" h="77">
                  <a:moveTo>
                    <a:pt x="40" y="77"/>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0" name="Freeform 84"/>
            <p:cNvSpPr>
              <a:spLocks/>
            </p:cNvSpPr>
            <p:nvPr/>
          </p:nvSpPr>
          <p:spPr bwMode="auto">
            <a:xfrm>
              <a:off x="4763770" y="2933427"/>
              <a:ext cx="31750" cy="44444"/>
            </a:xfrm>
            <a:custGeom>
              <a:avLst/>
              <a:gdLst>
                <a:gd name="T0" fmla="*/ 50 w 50"/>
                <a:gd name="T1" fmla="*/ 70 h 70"/>
                <a:gd name="T2" fmla="*/ 0 w 50"/>
                <a:gd name="T3" fmla="*/ 0 h 70"/>
              </a:gdLst>
              <a:ahLst/>
              <a:cxnLst>
                <a:cxn ang="0">
                  <a:pos x="T0" y="T1"/>
                </a:cxn>
                <a:cxn ang="0">
                  <a:pos x="T2" y="T3"/>
                </a:cxn>
              </a:cxnLst>
              <a:rect l="0" t="0" r="r" b="b"/>
              <a:pathLst>
                <a:path w="50" h="70">
                  <a:moveTo>
                    <a:pt x="50"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1" name="Freeform 83"/>
            <p:cNvSpPr>
              <a:spLocks/>
            </p:cNvSpPr>
            <p:nvPr/>
          </p:nvSpPr>
          <p:spPr bwMode="auto">
            <a:xfrm>
              <a:off x="4728845" y="2895332"/>
              <a:ext cx="34925" cy="38095"/>
            </a:xfrm>
            <a:custGeom>
              <a:avLst/>
              <a:gdLst>
                <a:gd name="T0" fmla="*/ 55 w 55"/>
                <a:gd name="T1" fmla="*/ 60 h 60"/>
                <a:gd name="T2" fmla="*/ 0 w 55"/>
                <a:gd name="T3" fmla="*/ 0 h 60"/>
              </a:gdLst>
              <a:ahLst/>
              <a:cxnLst>
                <a:cxn ang="0">
                  <a:pos x="T0" y="T1"/>
                </a:cxn>
                <a:cxn ang="0">
                  <a:pos x="T2" y="T3"/>
                </a:cxn>
              </a:cxnLst>
              <a:rect l="0" t="0" r="r" b="b"/>
              <a:pathLst>
                <a:path w="55" h="60">
                  <a:moveTo>
                    <a:pt x="5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2" name="Freeform 82"/>
            <p:cNvSpPr>
              <a:spLocks/>
            </p:cNvSpPr>
            <p:nvPr/>
          </p:nvSpPr>
          <p:spPr bwMode="auto">
            <a:xfrm>
              <a:off x="4687570" y="2857238"/>
              <a:ext cx="41275" cy="38095"/>
            </a:xfrm>
            <a:custGeom>
              <a:avLst/>
              <a:gdLst>
                <a:gd name="T0" fmla="*/ 65 w 65"/>
                <a:gd name="T1" fmla="*/ 60 h 60"/>
                <a:gd name="T2" fmla="*/ 0 w 65"/>
                <a:gd name="T3" fmla="*/ 0 h 60"/>
              </a:gdLst>
              <a:ahLst/>
              <a:cxnLst>
                <a:cxn ang="0">
                  <a:pos x="T0" y="T1"/>
                </a:cxn>
                <a:cxn ang="0">
                  <a:pos x="T2" y="T3"/>
                </a:cxn>
              </a:cxnLst>
              <a:rect l="0" t="0" r="r" b="b"/>
              <a:pathLst>
                <a:path w="65" h="60">
                  <a:moveTo>
                    <a:pt x="6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3" name="Freeform 81"/>
            <p:cNvSpPr>
              <a:spLocks/>
            </p:cNvSpPr>
            <p:nvPr/>
          </p:nvSpPr>
          <p:spPr bwMode="auto">
            <a:xfrm>
              <a:off x="4646295" y="2828667"/>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4" name="Freeform 80"/>
            <p:cNvSpPr>
              <a:spLocks/>
            </p:cNvSpPr>
            <p:nvPr/>
          </p:nvSpPr>
          <p:spPr bwMode="auto">
            <a:xfrm>
              <a:off x="4605020" y="2800095"/>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5" name="Freeform 79"/>
            <p:cNvSpPr>
              <a:spLocks/>
            </p:cNvSpPr>
            <p:nvPr/>
          </p:nvSpPr>
          <p:spPr bwMode="auto">
            <a:xfrm>
              <a:off x="4557395" y="2781048"/>
              <a:ext cx="47625" cy="19047"/>
            </a:xfrm>
            <a:custGeom>
              <a:avLst/>
              <a:gdLst>
                <a:gd name="T0" fmla="*/ 75 w 75"/>
                <a:gd name="T1" fmla="*/ 30 h 30"/>
                <a:gd name="T2" fmla="*/ 0 w 75"/>
                <a:gd name="T3" fmla="*/ 0 h 30"/>
              </a:gdLst>
              <a:ahLst/>
              <a:cxnLst>
                <a:cxn ang="0">
                  <a:pos x="T0" y="T1"/>
                </a:cxn>
                <a:cxn ang="0">
                  <a:pos x="T2" y="T3"/>
                </a:cxn>
              </a:cxnLst>
              <a:rect l="0" t="0" r="r" b="b"/>
              <a:pathLst>
                <a:path w="75" h="30">
                  <a:moveTo>
                    <a:pt x="7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6" name="Freeform 78"/>
            <p:cNvSpPr>
              <a:spLocks/>
            </p:cNvSpPr>
            <p:nvPr/>
          </p:nvSpPr>
          <p:spPr bwMode="auto">
            <a:xfrm>
              <a:off x="4509770" y="2765175"/>
              <a:ext cx="47625" cy="15873"/>
            </a:xfrm>
            <a:custGeom>
              <a:avLst/>
              <a:gdLst>
                <a:gd name="T0" fmla="*/ 75 w 75"/>
                <a:gd name="T1" fmla="*/ 25 h 25"/>
                <a:gd name="T2" fmla="*/ 0 w 75"/>
                <a:gd name="T3" fmla="*/ 0 h 25"/>
              </a:gdLst>
              <a:ahLst/>
              <a:cxnLst>
                <a:cxn ang="0">
                  <a:pos x="T0" y="T1"/>
                </a:cxn>
                <a:cxn ang="0">
                  <a:pos x="T2" y="T3"/>
                </a:cxn>
              </a:cxnLst>
              <a:rect l="0" t="0" r="r" b="b"/>
              <a:pathLst>
                <a:path w="75" h="25">
                  <a:moveTo>
                    <a:pt x="75"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7" name="Freeform 77"/>
            <p:cNvSpPr>
              <a:spLocks/>
            </p:cNvSpPr>
            <p:nvPr/>
          </p:nvSpPr>
          <p:spPr bwMode="auto">
            <a:xfrm>
              <a:off x="4462780" y="2755652"/>
              <a:ext cx="45085" cy="12698"/>
            </a:xfrm>
            <a:custGeom>
              <a:avLst/>
              <a:gdLst>
                <a:gd name="T0" fmla="*/ 71 w 71"/>
                <a:gd name="T1" fmla="*/ 15 h 20"/>
                <a:gd name="T2" fmla="*/ 0 w 71"/>
                <a:gd name="T3" fmla="*/ 0 h 20"/>
              </a:gdLst>
              <a:ahLst/>
              <a:cxnLst>
                <a:cxn ang="0">
                  <a:pos x="T0" y="T1"/>
                </a:cxn>
                <a:cxn ang="0">
                  <a:pos x="T2" y="T3"/>
                </a:cxn>
              </a:cxnLst>
              <a:rect l="0" t="0" r="r" b="b"/>
              <a:pathLst>
                <a:path w="71" h="20">
                  <a:moveTo>
                    <a:pt x="71" y="1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8" name="Freeform 76"/>
            <p:cNvSpPr>
              <a:spLocks/>
            </p:cNvSpPr>
            <p:nvPr/>
          </p:nvSpPr>
          <p:spPr bwMode="auto">
            <a:xfrm>
              <a:off x="4411980" y="2754382"/>
              <a:ext cx="50800" cy="12698"/>
            </a:xfrm>
            <a:custGeom>
              <a:avLst/>
              <a:gdLst>
                <a:gd name="T0" fmla="*/ 80 w 80"/>
                <a:gd name="T1" fmla="*/ 2 h 20"/>
                <a:gd name="T2" fmla="*/ 0 w 80"/>
                <a:gd name="T3" fmla="*/ 0 h 20"/>
              </a:gdLst>
              <a:ahLst/>
              <a:cxnLst>
                <a:cxn ang="0">
                  <a:pos x="T0" y="T1"/>
                </a:cxn>
                <a:cxn ang="0">
                  <a:pos x="T2" y="T3"/>
                </a:cxn>
              </a:cxnLst>
              <a:rect l="0" t="0" r="r" b="b"/>
              <a:pathLst>
                <a:path w="80" h="20">
                  <a:moveTo>
                    <a:pt x="80" y="2"/>
                  </a:moveTo>
                  <a:lnTo>
                    <a:pt x="0" y="0"/>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9" name="Freeform 75"/>
            <p:cNvSpPr>
              <a:spLocks/>
            </p:cNvSpPr>
            <p:nvPr/>
          </p:nvSpPr>
          <p:spPr bwMode="auto">
            <a:xfrm>
              <a:off x="4411980" y="275438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0" name="Freeform 74"/>
            <p:cNvSpPr>
              <a:spLocks/>
            </p:cNvSpPr>
            <p:nvPr/>
          </p:nvSpPr>
          <p:spPr bwMode="auto">
            <a:xfrm>
              <a:off x="4389755" y="2678192"/>
              <a:ext cx="22225" cy="76190"/>
            </a:xfrm>
            <a:custGeom>
              <a:avLst/>
              <a:gdLst>
                <a:gd name="T0" fmla="*/ 35 w 35"/>
                <a:gd name="T1" fmla="*/ 120 h 120"/>
                <a:gd name="T2" fmla="*/ 0 w 35"/>
                <a:gd name="T3" fmla="*/ 0 h 120"/>
              </a:gdLst>
              <a:ahLst/>
              <a:cxnLst>
                <a:cxn ang="0">
                  <a:pos x="T0" y="T1"/>
                </a:cxn>
                <a:cxn ang="0">
                  <a:pos x="T2" y="T3"/>
                </a:cxn>
              </a:cxnLst>
              <a:rect l="0" t="0" r="r" b="b"/>
              <a:pathLst>
                <a:path w="35" h="120">
                  <a:moveTo>
                    <a:pt x="35" y="1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1" name="Freeform 73"/>
            <p:cNvSpPr>
              <a:spLocks/>
            </p:cNvSpPr>
            <p:nvPr/>
          </p:nvSpPr>
          <p:spPr bwMode="auto">
            <a:xfrm>
              <a:off x="4361180" y="2614066"/>
              <a:ext cx="28575" cy="63491"/>
            </a:xfrm>
            <a:custGeom>
              <a:avLst/>
              <a:gdLst>
                <a:gd name="T0" fmla="*/ 45 w 45"/>
                <a:gd name="T1" fmla="*/ 100 h 100"/>
                <a:gd name="T2" fmla="*/ 0 w 45"/>
                <a:gd name="T3" fmla="*/ 0 h 100"/>
              </a:gdLst>
              <a:ahLst/>
              <a:cxnLst>
                <a:cxn ang="0">
                  <a:pos x="T0" y="T1"/>
                </a:cxn>
                <a:cxn ang="0">
                  <a:pos x="T2" y="T3"/>
                </a:cxn>
              </a:cxnLst>
              <a:rect l="0" t="0" r="r" b="b"/>
              <a:pathLst>
                <a:path w="45" h="100">
                  <a:moveTo>
                    <a:pt x="45" y="1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2" name="Freeform 72"/>
            <p:cNvSpPr>
              <a:spLocks/>
            </p:cNvSpPr>
            <p:nvPr/>
          </p:nvSpPr>
          <p:spPr bwMode="auto">
            <a:xfrm>
              <a:off x="4345305" y="2585495"/>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3" name="Freeform 71"/>
            <p:cNvSpPr>
              <a:spLocks/>
            </p:cNvSpPr>
            <p:nvPr/>
          </p:nvSpPr>
          <p:spPr bwMode="auto">
            <a:xfrm>
              <a:off x="4329430" y="2556924"/>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4" name="Freeform 70"/>
            <p:cNvSpPr>
              <a:spLocks/>
            </p:cNvSpPr>
            <p:nvPr/>
          </p:nvSpPr>
          <p:spPr bwMode="auto">
            <a:xfrm>
              <a:off x="4313555" y="2534702"/>
              <a:ext cx="15875" cy="22222"/>
            </a:xfrm>
            <a:custGeom>
              <a:avLst/>
              <a:gdLst>
                <a:gd name="T0" fmla="*/ 25 w 25"/>
                <a:gd name="T1" fmla="*/ 35 h 35"/>
                <a:gd name="T2" fmla="*/ 0 w 25"/>
                <a:gd name="T3" fmla="*/ 0 h 35"/>
              </a:gdLst>
              <a:ahLst/>
              <a:cxnLst>
                <a:cxn ang="0">
                  <a:pos x="T0" y="T1"/>
                </a:cxn>
                <a:cxn ang="0">
                  <a:pos x="T2" y="T3"/>
                </a:cxn>
              </a:cxnLst>
              <a:rect l="0" t="0" r="r" b="b"/>
              <a:pathLst>
                <a:path w="25" h="35">
                  <a:moveTo>
                    <a:pt x="25" y="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5" name="Freeform 69"/>
            <p:cNvSpPr>
              <a:spLocks/>
            </p:cNvSpPr>
            <p:nvPr/>
          </p:nvSpPr>
          <p:spPr bwMode="auto">
            <a:xfrm>
              <a:off x="4294505" y="2510575"/>
              <a:ext cx="19050" cy="22857"/>
            </a:xfrm>
            <a:custGeom>
              <a:avLst/>
              <a:gdLst>
                <a:gd name="T0" fmla="*/ 30 w 30"/>
                <a:gd name="T1" fmla="*/ 35 h 36"/>
                <a:gd name="T2" fmla="*/ 0 w 30"/>
                <a:gd name="T3" fmla="*/ 0 h 36"/>
              </a:gdLst>
              <a:ahLst/>
              <a:cxnLst>
                <a:cxn ang="0">
                  <a:pos x="T0" y="T1"/>
                </a:cxn>
                <a:cxn ang="0">
                  <a:pos x="T2" y="T3"/>
                </a:cxn>
              </a:cxnLst>
              <a:rect l="0" t="0" r="r" b="b"/>
              <a:pathLst>
                <a:path w="30" h="36">
                  <a:moveTo>
                    <a:pt x="30" y="35"/>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6" name="Freeform 68"/>
            <p:cNvSpPr>
              <a:spLocks/>
            </p:cNvSpPr>
            <p:nvPr/>
          </p:nvSpPr>
          <p:spPr bwMode="auto">
            <a:xfrm>
              <a:off x="4272280" y="2491528"/>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7" name="Freeform 67"/>
            <p:cNvSpPr>
              <a:spLocks/>
            </p:cNvSpPr>
            <p:nvPr/>
          </p:nvSpPr>
          <p:spPr bwMode="auto">
            <a:xfrm>
              <a:off x="4250055" y="2472480"/>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8" name="Freeform 66"/>
            <p:cNvSpPr>
              <a:spLocks/>
            </p:cNvSpPr>
            <p:nvPr/>
          </p:nvSpPr>
          <p:spPr bwMode="auto">
            <a:xfrm>
              <a:off x="4224655" y="2453433"/>
              <a:ext cx="25400" cy="19047"/>
            </a:xfrm>
            <a:custGeom>
              <a:avLst/>
              <a:gdLst>
                <a:gd name="T0" fmla="*/ 40 w 40"/>
                <a:gd name="T1" fmla="*/ 30 h 30"/>
                <a:gd name="T2" fmla="*/ 0 w 40"/>
                <a:gd name="T3" fmla="*/ 0 h 30"/>
              </a:gdLst>
              <a:ahLst/>
              <a:cxnLst>
                <a:cxn ang="0">
                  <a:pos x="T0" y="T1"/>
                </a:cxn>
                <a:cxn ang="0">
                  <a:pos x="T2" y="T3"/>
                </a:cxn>
              </a:cxnLst>
              <a:rect l="0" t="0" r="r" b="b"/>
              <a:pathLst>
                <a:path w="40" h="30">
                  <a:moveTo>
                    <a:pt x="40"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9" name="Freeform 65"/>
            <p:cNvSpPr>
              <a:spLocks/>
            </p:cNvSpPr>
            <p:nvPr/>
          </p:nvSpPr>
          <p:spPr bwMode="auto">
            <a:xfrm>
              <a:off x="4199255" y="2437560"/>
              <a:ext cx="25400" cy="15873"/>
            </a:xfrm>
            <a:custGeom>
              <a:avLst/>
              <a:gdLst>
                <a:gd name="T0" fmla="*/ 40 w 40"/>
                <a:gd name="T1" fmla="*/ 25 h 25"/>
                <a:gd name="T2" fmla="*/ 0 w 40"/>
                <a:gd name="T3" fmla="*/ 0 h 25"/>
              </a:gdLst>
              <a:ahLst/>
              <a:cxnLst>
                <a:cxn ang="0">
                  <a:pos x="T0" y="T1"/>
                </a:cxn>
                <a:cxn ang="0">
                  <a:pos x="T2" y="T3"/>
                </a:cxn>
              </a:cxnLst>
              <a:rect l="0" t="0" r="r" b="b"/>
              <a:pathLst>
                <a:path w="40" h="25">
                  <a:moveTo>
                    <a:pt x="40"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0" name="Freeform 64"/>
            <p:cNvSpPr>
              <a:spLocks/>
            </p:cNvSpPr>
            <p:nvPr/>
          </p:nvSpPr>
          <p:spPr bwMode="auto">
            <a:xfrm>
              <a:off x="4170680" y="2420417"/>
              <a:ext cx="28575" cy="15873"/>
            </a:xfrm>
            <a:custGeom>
              <a:avLst/>
              <a:gdLst>
                <a:gd name="T0" fmla="*/ 45 w 45"/>
                <a:gd name="T1" fmla="*/ 25 h 25"/>
                <a:gd name="T2" fmla="*/ 0 w 45"/>
                <a:gd name="T3" fmla="*/ 0 h 25"/>
              </a:gdLst>
              <a:ahLst/>
              <a:cxnLst>
                <a:cxn ang="0">
                  <a:pos x="T0" y="T1"/>
                </a:cxn>
                <a:cxn ang="0">
                  <a:pos x="T2" y="T3"/>
                </a:cxn>
              </a:cxnLst>
              <a:rect l="0" t="0" r="r" b="b"/>
              <a:pathLst>
                <a:path w="45" h="25">
                  <a:moveTo>
                    <a:pt x="45"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1" name="Freeform 63"/>
            <p:cNvSpPr>
              <a:spLocks/>
            </p:cNvSpPr>
            <p:nvPr/>
          </p:nvSpPr>
          <p:spPr bwMode="auto">
            <a:xfrm>
              <a:off x="4138930" y="2407719"/>
              <a:ext cx="31750" cy="12698"/>
            </a:xfrm>
            <a:custGeom>
              <a:avLst/>
              <a:gdLst>
                <a:gd name="T0" fmla="*/ 50 w 50"/>
                <a:gd name="T1" fmla="*/ 20 h 20"/>
                <a:gd name="T2" fmla="*/ 0 w 50"/>
                <a:gd name="T3" fmla="*/ 0 h 20"/>
              </a:gdLst>
              <a:ahLst/>
              <a:cxnLst>
                <a:cxn ang="0">
                  <a:pos x="T0" y="T1"/>
                </a:cxn>
                <a:cxn ang="0">
                  <a:pos x="T2" y="T3"/>
                </a:cxn>
              </a:cxnLst>
              <a:rect l="0" t="0" r="r" b="b"/>
              <a:pathLst>
                <a:path w="50" h="20">
                  <a:moveTo>
                    <a:pt x="50" y="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2" name="Freeform 62"/>
            <p:cNvSpPr>
              <a:spLocks/>
            </p:cNvSpPr>
            <p:nvPr/>
          </p:nvSpPr>
          <p:spPr bwMode="auto">
            <a:xfrm>
              <a:off x="4069080" y="2382323"/>
              <a:ext cx="69850" cy="25397"/>
            </a:xfrm>
            <a:custGeom>
              <a:avLst/>
              <a:gdLst>
                <a:gd name="T0" fmla="*/ 110 w 110"/>
                <a:gd name="T1" fmla="*/ 40 h 40"/>
                <a:gd name="T2" fmla="*/ 0 w 110"/>
                <a:gd name="T3" fmla="*/ 0 h 40"/>
              </a:gdLst>
              <a:ahLst/>
              <a:cxnLst>
                <a:cxn ang="0">
                  <a:pos x="T0" y="T1"/>
                </a:cxn>
                <a:cxn ang="0">
                  <a:pos x="T2" y="T3"/>
                </a:cxn>
              </a:cxnLst>
              <a:rect l="0" t="0" r="r" b="b"/>
              <a:pathLst>
                <a:path w="110" h="40">
                  <a:moveTo>
                    <a:pt x="110" y="4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3" name="Freeform 61"/>
            <p:cNvSpPr>
              <a:spLocks/>
            </p:cNvSpPr>
            <p:nvPr/>
          </p:nvSpPr>
          <p:spPr bwMode="auto">
            <a:xfrm>
              <a:off x="3989705" y="2363275"/>
              <a:ext cx="79375" cy="19047"/>
            </a:xfrm>
            <a:custGeom>
              <a:avLst/>
              <a:gdLst>
                <a:gd name="T0" fmla="*/ 125 w 125"/>
                <a:gd name="T1" fmla="*/ 30 h 30"/>
                <a:gd name="T2" fmla="*/ 0 w 125"/>
                <a:gd name="T3" fmla="*/ 0 h 30"/>
              </a:gdLst>
              <a:ahLst/>
              <a:cxnLst>
                <a:cxn ang="0">
                  <a:pos x="T0" y="T1"/>
                </a:cxn>
                <a:cxn ang="0">
                  <a:pos x="T2" y="T3"/>
                </a:cxn>
              </a:cxnLst>
              <a:rect l="0" t="0" r="r" b="b"/>
              <a:pathLst>
                <a:path w="125" h="30">
                  <a:moveTo>
                    <a:pt x="12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4" name="Freeform 60"/>
            <p:cNvSpPr>
              <a:spLocks/>
            </p:cNvSpPr>
            <p:nvPr/>
          </p:nvSpPr>
          <p:spPr bwMode="auto">
            <a:xfrm>
              <a:off x="3897630" y="2344228"/>
              <a:ext cx="92075" cy="19047"/>
            </a:xfrm>
            <a:custGeom>
              <a:avLst/>
              <a:gdLst>
                <a:gd name="T0" fmla="*/ 145 w 145"/>
                <a:gd name="T1" fmla="*/ 30 h 30"/>
                <a:gd name="T2" fmla="*/ 0 w 145"/>
                <a:gd name="T3" fmla="*/ 0 h 30"/>
              </a:gdLst>
              <a:ahLst/>
              <a:cxnLst>
                <a:cxn ang="0">
                  <a:pos x="T0" y="T1"/>
                </a:cxn>
                <a:cxn ang="0">
                  <a:pos x="T2" y="T3"/>
                </a:cxn>
              </a:cxnLst>
              <a:rect l="0" t="0" r="r" b="b"/>
              <a:pathLst>
                <a:path w="145" h="30">
                  <a:moveTo>
                    <a:pt x="14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5" name="Freeform 59"/>
            <p:cNvSpPr>
              <a:spLocks/>
            </p:cNvSpPr>
            <p:nvPr/>
          </p:nvSpPr>
          <p:spPr bwMode="auto">
            <a:xfrm>
              <a:off x="3793490" y="2325180"/>
              <a:ext cx="102870" cy="19047"/>
            </a:xfrm>
            <a:custGeom>
              <a:avLst/>
              <a:gdLst>
                <a:gd name="T0" fmla="*/ 161 w 162"/>
                <a:gd name="T1" fmla="*/ 30 h 30"/>
                <a:gd name="T2" fmla="*/ 0 w 162"/>
                <a:gd name="T3" fmla="*/ 0 h 30"/>
              </a:gdLst>
              <a:ahLst/>
              <a:cxnLst>
                <a:cxn ang="0">
                  <a:pos x="T0" y="T1"/>
                </a:cxn>
                <a:cxn ang="0">
                  <a:pos x="T2" y="T3"/>
                </a:cxn>
              </a:cxnLst>
              <a:rect l="0" t="0" r="r" b="b"/>
              <a:pathLst>
                <a:path w="162" h="30">
                  <a:moveTo>
                    <a:pt x="161"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6" name="Freeform 58"/>
            <p:cNvSpPr>
              <a:spLocks/>
            </p:cNvSpPr>
            <p:nvPr/>
          </p:nvSpPr>
          <p:spPr bwMode="auto">
            <a:xfrm>
              <a:off x="3676015" y="2309943"/>
              <a:ext cx="117475" cy="15873"/>
            </a:xfrm>
            <a:custGeom>
              <a:avLst/>
              <a:gdLst>
                <a:gd name="T0" fmla="*/ 185 w 185"/>
                <a:gd name="T1" fmla="*/ 25 h 25"/>
                <a:gd name="T2" fmla="*/ 0 w 185"/>
                <a:gd name="T3" fmla="*/ 0 h 25"/>
              </a:gdLst>
              <a:ahLst/>
              <a:cxnLst>
                <a:cxn ang="0">
                  <a:pos x="T0" y="T1"/>
                </a:cxn>
                <a:cxn ang="0">
                  <a:pos x="T2" y="T3"/>
                </a:cxn>
              </a:cxnLst>
              <a:rect l="0" t="0" r="r" b="b"/>
              <a:pathLst>
                <a:path w="185" h="25">
                  <a:moveTo>
                    <a:pt x="18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7" name="Freeform 57"/>
            <p:cNvSpPr>
              <a:spLocks/>
            </p:cNvSpPr>
            <p:nvPr/>
          </p:nvSpPr>
          <p:spPr bwMode="auto">
            <a:xfrm>
              <a:off x="3393440" y="2273118"/>
              <a:ext cx="282575" cy="37460"/>
            </a:xfrm>
            <a:custGeom>
              <a:avLst/>
              <a:gdLst>
                <a:gd name="T0" fmla="*/ 445 w 445"/>
                <a:gd name="T1" fmla="*/ 59 h 59"/>
                <a:gd name="T2" fmla="*/ 0 w 445"/>
                <a:gd name="T3" fmla="*/ 0 h 59"/>
              </a:gdLst>
              <a:ahLst/>
              <a:cxnLst>
                <a:cxn ang="0">
                  <a:pos x="T0" y="T1"/>
                </a:cxn>
                <a:cxn ang="0">
                  <a:pos x="T2" y="T3"/>
                </a:cxn>
              </a:cxnLst>
              <a:rect l="0" t="0" r="r" b="b"/>
              <a:pathLst>
                <a:path w="445" h="59">
                  <a:moveTo>
                    <a:pt x="445" y="59"/>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8" name="Freeform 56"/>
            <p:cNvSpPr>
              <a:spLocks/>
            </p:cNvSpPr>
            <p:nvPr/>
          </p:nvSpPr>
          <p:spPr bwMode="auto">
            <a:xfrm>
              <a:off x="3041650" y="2228674"/>
              <a:ext cx="351155" cy="44444"/>
            </a:xfrm>
            <a:custGeom>
              <a:avLst/>
              <a:gdLst>
                <a:gd name="T0" fmla="*/ 552 w 553"/>
                <a:gd name="T1" fmla="*/ 70 h 70"/>
                <a:gd name="T2" fmla="*/ 0 w 553"/>
                <a:gd name="T3" fmla="*/ 0 h 70"/>
              </a:gdLst>
              <a:ahLst/>
              <a:cxnLst>
                <a:cxn ang="0">
                  <a:pos x="T0" y="T1"/>
                </a:cxn>
                <a:cxn ang="0">
                  <a:pos x="T2" y="T3"/>
                </a:cxn>
              </a:cxnLst>
              <a:rect l="0" t="0" r="r" b="b"/>
              <a:pathLst>
                <a:path w="553" h="70">
                  <a:moveTo>
                    <a:pt x="552" y="7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9" name="Freeform 55"/>
            <p:cNvSpPr>
              <a:spLocks/>
            </p:cNvSpPr>
            <p:nvPr/>
          </p:nvSpPr>
          <p:spPr bwMode="auto">
            <a:xfrm>
              <a:off x="3041650" y="222867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0" name="Freeform 54"/>
            <p:cNvSpPr>
              <a:spLocks/>
            </p:cNvSpPr>
            <p:nvPr/>
          </p:nvSpPr>
          <p:spPr bwMode="auto">
            <a:xfrm>
              <a:off x="2822575" y="2228674"/>
              <a:ext cx="219075" cy="22222"/>
            </a:xfrm>
            <a:custGeom>
              <a:avLst/>
              <a:gdLst>
                <a:gd name="T0" fmla="*/ 345 w 345"/>
                <a:gd name="T1" fmla="*/ 0 h 35"/>
                <a:gd name="T2" fmla="*/ 0 w 345"/>
                <a:gd name="T3" fmla="*/ 35 h 35"/>
              </a:gdLst>
              <a:ahLst/>
              <a:cxnLst>
                <a:cxn ang="0">
                  <a:pos x="T0" y="T1"/>
                </a:cxn>
                <a:cxn ang="0">
                  <a:pos x="T2" y="T3"/>
                </a:cxn>
              </a:cxnLst>
              <a:rect l="0" t="0" r="r" b="b"/>
              <a:pathLst>
                <a:path w="345" h="35">
                  <a:moveTo>
                    <a:pt x="345"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1" name="Freeform 53"/>
            <p:cNvSpPr>
              <a:spLocks/>
            </p:cNvSpPr>
            <p:nvPr/>
          </p:nvSpPr>
          <p:spPr bwMode="auto">
            <a:xfrm>
              <a:off x="2632710" y="2250896"/>
              <a:ext cx="188595" cy="19047"/>
            </a:xfrm>
            <a:custGeom>
              <a:avLst/>
              <a:gdLst>
                <a:gd name="T0" fmla="*/ 297 w 297"/>
                <a:gd name="T1" fmla="*/ 0 h 30"/>
                <a:gd name="T2" fmla="*/ 0 w 297"/>
                <a:gd name="T3" fmla="*/ 30 h 30"/>
              </a:gdLst>
              <a:ahLst/>
              <a:cxnLst>
                <a:cxn ang="0">
                  <a:pos x="T0" y="T1"/>
                </a:cxn>
                <a:cxn ang="0">
                  <a:pos x="T2" y="T3"/>
                </a:cxn>
              </a:cxnLst>
              <a:rect l="0" t="0" r="r" b="b"/>
              <a:pathLst>
                <a:path w="297" h="30">
                  <a:moveTo>
                    <a:pt x="297"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2" name="Freeform 52"/>
            <p:cNvSpPr>
              <a:spLocks/>
            </p:cNvSpPr>
            <p:nvPr/>
          </p:nvSpPr>
          <p:spPr bwMode="auto">
            <a:xfrm>
              <a:off x="2318385" y="2269943"/>
              <a:ext cx="314325" cy="31746"/>
            </a:xfrm>
            <a:custGeom>
              <a:avLst/>
              <a:gdLst>
                <a:gd name="T0" fmla="*/ 494 w 495"/>
                <a:gd name="T1" fmla="*/ 0 h 50"/>
                <a:gd name="T2" fmla="*/ 0 w 495"/>
                <a:gd name="T3" fmla="*/ 50 h 50"/>
              </a:gdLst>
              <a:ahLst/>
              <a:cxnLst>
                <a:cxn ang="0">
                  <a:pos x="T0" y="T1"/>
                </a:cxn>
                <a:cxn ang="0">
                  <a:pos x="T2" y="T3"/>
                </a:cxn>
              </a:cxnLst>
              <a:rect l="0" t="0" r="r" b="b"/>
              <a:pathLst>
                <a:path w="495" h="50">
                  <a:moveTo>
                    <a:pt x="494"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3" name="Freeform 51"/>
            <p:cNvSpPr>
              <a:spLocks/>
            </p:cNvSpPr>
            <p:nvPr/>
          </p:nvSpPr>
          <p:spPr bwMode="auto">
            <a:xfrm>
              <a:off x="2194560" y="2301689"/>
              <a:ext cx="123825" cy="12698"/>
            </a:xfrm>
            <a:custGeom>
              <a:avLst/>
              <a:gdLst>
                <a:gd name="T0" fmla="*/ 195 w 195"/>
                <a:gd name="T1" fmla="*/ 0 h 20"/>
                <a:gd name="T2" fmla="*/ 0 w 195"/>
                <a:gd name="T3" fmla="*/ 14 h 20"/>
              </a:gdLst>
              <a:ahLst/>
              <a:cxnLst>
                <a:cxn ang="0">
                  <a:pos x="T0" y="T1"/>
                </a:cxn>
                <a:cxn ang="0">
                  <a:pos x="T2" y="T3"/>
                </a:cxn>
              </a:cxnLst>
              <a:rect l="0" t="0" r="r" b="b"/>
              <a:pathLst>
                <a:path w="195" h="20">
                  <a:moveTo>
                    <a:pt x="195" y="0"/>
                  </a:moveTo>
                  <a:lnTo>
                    <a:pt x="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4" name="Freeform 50"/>
            <p:cNvSpPr>
              <a:spLocks/>
            </p:cNvSpPr>
            <p:nvPr/>
          </p:nvSpPr>
          <p:spPr bwMode="auto">
            <a:xfrm>
              <a:off x="2089785" y="2309943"/>
              <a:ext cx="103505" cy="12698"/>
            </a:xfrm>
            <a:custGeom>
              <a:avLst/>
              <a:gdLst>
                <a:gd name="T0" fmla="*/ 163 w 163"/>
                <a:gd name="T1" fmla="*/ 0 h 20"/>
                <a:gd name="T2" fmla="*/ 0 w 163"/>
                <a:gd name="T3" fmla="*/ 20 h 20"/>
              </a:gdLst>
              <a:ahLst/>
              <a:cxnLst>
                <a:cxn ang="0">
                  <a:pos x="T0" y="T1"/>
                </a:cxn>
                <a:cxn ang="0">
                  <a:pos x="T2" y="T3"/>
                </a:cxn>
              </a:cxnLst>
              <a:rect l="0" t="0" r="r" b="b"/>
              <a:pathLst>
                <a:path w="163" h="20">
                  <a:moveTo>
                    <a:pt x="163"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5" name="Freeform 49"/>
            <p:cNvSpPr>
              <a:spLocks/>
            </p:cNvSpPr>
            <p:nvPr/>
          </p:nvSpPr>
          <p:spPr bwMode="auto">
            <a:xfrm>
              <a:off x="2000885" y="2322006"/>
              <a:ext cx="88900" cy="12698"/>
            </a:xfrm>
            <a:custGeom>
              <a:avLst/>
              <a:gdLst>
                <a:gd name="T0" fmla="*/ 140 w 140"/>
                <a:gd name="T1" fmla="*/ 0 h 20"/>
                <a:gd name="T2" fmla="*/ 0 w 140"/>
                <a:gd name="T3" fmla="*/ 20 h 20"/>
              </a:gdLst>
              <a:ahLst/>
              <a:cxnLst>
                <a:cxn ang="0">
                  <a:pos x="T0" y="T1"/>
                </a:cxn>
                <a:cxn ang="0">
                  <a:pos x="T2" y="T3"/>
                </a:cxn>
              </a:cxnLst>
              <a:rect l="0" t="0" r="r" b="b"/>
              <a:pathLst>
                <a:path w="140" h="20">
                  <a:moveTo>
                    <a:pt x="140"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6" name="Freeform 48"/>
            <p:cNvSpPr>
              <a:spLocks/>
            </p:cNvSpPr>
            <p:nvPr/>
          </p:nvSpPr>
          <p:spPr bwMode="auto">
            <a:xfrm>
              <a:off x="1928495" y="2334704"/>
              <a:ext cx="73025" cy="15873"/>
            </a:xfrm>
            <a:custGeom>
              <a:avLst/>
              <a:gdLst>
                <a:gd name="T0" fmla="*/ 115 w 115"/>
                <a:gd name="T1" fmla="*/ 0 h 25"/>
                <a:gd name="T2" fmla="*/ 0 w 115"/>
                <a:gd name="T3" fmla="*/ 25 h 25"/>
              </a:gdLst>
              <a:ahLst/>
              <a:cxnLst>
                <a:cxn ang="0">
                  <a:pos x="T0" y="T1"/>
                </a:cxn>
                <a:cxn ang="0">
                  <a:pos x="T2" y="T3"/>
                </a:cxn>
              </a:cxnLst>
              <a:rect l="0" t="0" r="r" b="b"/>
              <a:pathLst>
                <a:path w="115" h="25">
                  <a:moveTo>
                    <a:pt x="115" y="0"/>
                  </a:moveTo>
                  <a:lnTo>
                    <a:pt x="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7" name="Freeform 47"/>
            <p:cNvSpPr>
              <a:spLocks/>
            </p:cNvSpPr>
            <p:nvPr/>
          </p:nvSpPr>
          <p:spPr bwMode="auto">
            <a:xfrm>
              <a:off x="1896745" y="2350577"/>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8" name="Freeform 46"/>
            <p:cNvSpPr>
              <a:spLocks/>
            </p:cNvSpPr>
            <p:nvPr/>
          </p:nvSpPr>
          <p:spPr bwMode="auto">
            <a:xfrm>
              <a:off x="1864995" y="2360101"/>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9" name="Freeform 45"/>
            <p:cNvSpPr>
              <a:spLocks/>
            </p:cNvSpPr>
            <p:nvPr/>
          </p:nvSpPr>
          <p:spPr bwMode="auto">
            <a:xfrm>
              <a:off x="1839595" y="2369624"/>
              <a:ext cx="25400" cy="12698"/>
            </a:xfrm>
            <a:custGeom>
              <a:avLst/>
              <a:gdLst>
                <a:gd name="T0" fmla="*/ 40 w 40"/>
                <a:gd name="T1" fmla="*/ 0 h 20"/>
                <a:gd name="T2" fmla="*/ 0 w 40"/>
                <a:gd name="T3" fmla="*/ 20 h 20"/>
              </a:gdLst>
              <a:ahLst/>
              <a:cxnLst>
                <a:cxn ang="0">
                  <a:pos x="T0" y="T1"/>
                </a:cxn>
                <a:cxn ang="0">
                  <a:pos x="T2" y="T3"/>
                </a:cxn>
              </a:cxnLst>
              <a:rect l="0" t="0" r="r" b="b"/>
              <a:pathLst>
                <a:path w="40" h="20">
                  <a:moveTo>
                    <a:pt x="40"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0" name="Freeform 44"/>
            <p:cNvSpPr>
              <a:spLocks/>
            </p:cNvSpPr>
            <p:nvPr/>
          </p:nvSpPr>
          <p:spPr bwMode="auto">
            <a:xfrm>
              <a:off x="1817370" y="2382323"/>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1" name="Freeform 43"/>
            <p:cNvSpPr>
              <a:spLocks/>
            </p:cNvSpPr>
            <p:nvPr/>
          </p:nvSpPr>
          <p:spPr bwMode="auto">
            <a:xfrm>
              <a:off x="1795145" y="2395021"/>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2" name="Freeform 42"/>
            <p:cNvSpPr>
              <a:spLocks/>
            </p:cNvSpPr>
            <p:nvPr/>
          </p:nvSpPr>
          <p:spPr bwMode="auto">
            <a:xfrm>
              <a:off x="1776095" y="2407719"/>
              <a:ext cx="19050" cy="15873"/>
            </a:xfrm>
            <a:custGeom>
              <a:avLst/>
              <a:gdLst>
                <a:gd name="T0" fmla="*/ 30 w 30"/>
                <a:gd name="T1" fmla="*/ 0 h 25"/>
                <a:gd name="T2" fmla="*/ 0 w 30"/>
                <a:gd name="T3" fmla="*/ 25 h 25"/>
              </a:gdLst>
              <a:ahLst/>
              <a:cxnLst>
                <a:cxn ang="0">
                  <a:pos x="T0" y="T1"/>
                </a:cxn>
                <a:cxn ang="0">
                  <a:pos x="T2" y="T3"/>
                </a:cxn>
              </a:cxnLst>
              <a:rect l="0" t="0" r="r" b="b"/>
              <a:pathLst>
                <a:path w="30" h="25">
                  <a:moveTo>
                    <a:pt x="30" y="0"/>
                  </a:moveTo>
                  <a:lnTo>
                    <a:pt x="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3" name="Freeform 41"/>
            <p:cNvSpPr>
              <a:spLocks/>
            </p:cNvSpPr>
            <p:nvPr/>
          </p:nvSpPr>
          <p:spPr bwMode="auto">
            <a:xfrm>
              <a:off x="1760220" y="2424862"/>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4" name="Freeform 40"/>
            <p:cNvSpPr>
              <a:spLocks/>
            </p:cNvSpPr>
            <p:nvPr/>
          </p:nvSpPr>
          <p:spPr bwMode="auto">
            <a:xfrm>
              <a:off x="1744345" y="2443909"/>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5" name="Freeform 39"/>
            <p:cNvSpPr>
              <a:spLocks/>
            </p:cNvSpPr>
            <p:nvPr/>
          </p:nvSpPr>
          <p:spPr bwMode="auto">
            <a:xfrm>
              <a:off x="1728470" y="2462957"/>
              <a:ext cx="15875" cy="22222"/>
            </a:xfrm>
            <a:custGeom>
              <a:avLst/>
              <a:gdLst>
                <a:gd name="T0" fmla="*/ 25 w 25"/>
                <a:gd name="T1" fmla="*/ 0 h 35"/>
                <a:gd name="T2" fmla="*/ 0 w 25"/>
                <a:gd name="T3" fmla="*/ 35 h 35"/>
              </a:gdLst>
              <a:ahLst/>
              <a:cxnLst>
                <a:cxn ang="0">
                  <a:pos x="T0" y="T1"/>
                </a:cxn>
                <a:cxn ang="0">
                  <a:pos x="T2" y="T3"/>
                </a:cxn>
              </a:cxnLst>
              <a:rect l="0" t="0" r="r" b="b"/>
              <a:pathLst>
                <a:path w="25" h="35">
                  <a:moveTo>
                    <a:pt x="2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6" name="Freeform 38"/>
            <p:cNvSpPr>
              <a:spLocks/>
            </p:cNvSpPr>
            <p:nvPr/>
          </p:nvSpPr>
          <p:spPr bwMode="auto">
            <a:xfrm>
              <a:off x="1715770" y="2485179"/>
              <a:ext cx="12700" cy="22222"/>
            </a:xfrm>
            <a:custGeom>
              <a:avLst/>
              <a:gdLst>
                <a:gd name="T0" fmla="*/ 20 w 20"/>
                <a:gd name="T1" fmla="*/ 0 h 35"/>
                <a:gd name="T2" fmla="*/ 0 w 20"/>
                <a:gd name="T3" fmla="*/ 35 h 35"/>
              </a:gdLst>
              <a:ahLst/>
              <a:cxnLst>
                <a:cxn ang="0">
                  <a:pos x="T0" y="T1"/>
                </a:cxn>
                <a:cxn ang="0">
                  <a:pos x="T2" y="T3"/>
                </a:cxn>
              </a:cxnLst>
              <a:rect l="0" t="0" r="r" b="b"/>
              <a:pathLst>
                <a:path w="20" h="35">
                  <a:moveTo>
                    <a:pt x="20"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7" name="Freeform 37"/>
            <p:cNvSpPr>
              <a:spLocks/>
            </p:cNvSpPr>
            <p:nvPr/>
          </p:nvSpPr>
          <p:spPr bwMode="auto">
            <a:xfrm>
              <a:off x="1690370" y="2507401"/>
              <a:ext cx="25400" cy="51428"/>
            </a:xfrm>
            <a:custGeom>
              <a:avLst/>
              <a:gdLst>
                <a:gd name="T0" fmla="*/ 40 w 40"/>
                <a:gd name="T1" fmla="*/ 0 h 81"/>
                <a:gd name="T2" fmla="*/ 0 w 40"/>
                <a:gd name="T3" fmla="*/ 80 h 81"/>
              </a:gdLst>
              <a:ahLst/>
              <a:cxnLst>
                <a:cxn ang="0">
                  <a:pos x="T0" y="T1"/>
                </a:cxn>
                <a:cxn ang="0">
                  <a:pos x="T2" y="T3"/>
                </a:cxn>
              </a:cxnLst>
              <a:rect l="0" t="0" r="r" b="b"/>
              <a:pathLst>
                <a:path w="40" h="81">
                  <a:moveTo>
                    <a:pt x="40" y="0"/>
                  </a:moveTo>
                  <a:lnTo>
                    <a:pt x="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8" name="Freeform 36"/>
            <p:cNvSpPr>
              <a:spLocks/>
            </p:cNvSpPr>
            <p:nvPr/>
          </p:nvSpPr>
          <p:spPr bwMode="auto">
            <a:xfrm>
              <a:off x="1668145" y="2560098"/>
              <a:ext cx="22225" cy="66666"/>
            </a:xfrm>
            <a:custGeom>
              <a:avLst/>
              <a:gdLst>
                <a:gd name="T0" fmla="*/ 35 w 35"/>
                <a:gd name="T1" fmla="*/ 0 h 105"/>
                <a:gd name="T2" fmla="*/ 0 w 35"/>
                <a:gd name="T3" fmla="*/ 105 h 105"/>
              </a:gdLst>
              <a:ahLst/>
              <a:cxnLst>
                <a:cxn ang="0">
                  <a:pos x="T0" y="T1"/>
                </a:cxn>
                <a:cxn ang="0">
                  <a:pos x="T2" y="T3"/>
                </a:cxn>
              </a:cxnLst>
              <a:rect l="0" t="0" r="r" b="b"/>
              <a:pathLst>
                <a:path w="35" h="105">
                  <a:moveTo>
                    <a:pt x="35" y="0"/>
                  </a:moveTo>
                  <a:lnTo>
                    <a:pt x="0" y="10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9" name="Freeform 35"/>
            <p:cNvSpPr>
              <a:spLocks/>
            </p:cNvSpPr>
            <p:nvPr/>
          </p:nvSpPr>
          <p:spPr bwMode="auto">
            <a:xfrm>
              <a:off x="1642745" y="2627399"/>
              <a:ext cx="25400" cy="76190"/>
            </a:xfrm>
            <a:custGeom>
              <a:avLst/>
              <a:gdLst>
                <a:gd name="T0" fmla="*/ 40 w 40"/>
                <a:gd name="T1" fmla="*/ 0 h 120"/>
                <a:gd name="T2" fmla="*/ 0 w 40"/>
                <a:gd name="T3" fmla="*/ 120 h 120"/>
              </a:gdLst>
              <a:ahLst/>
              <a:cxnLst>
                <a:cxn ang="0">
                  <a:pos x="T0" y="T1"/>
                </a:cxn>
                <a:cxn ang="0">
                  <a:pos x="T2" y="T3"/>
                </a:cxn>
              </a:cxnLst>
              <a:rect l="0" t="0" r="r" b="b"/>
              <a:pathLst>
                <a:path w="40" h="120">
                  <a:moveTo>
                    <a:pt x="40" y="0"/>
                  </a:moveTo>
                  <a:lnTo>
                    <a:pt x="0" y="12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0" name="Freeform 34"/>
            <p:cNvSpPr>
              <a:spLocks/>
            </p:cNvSpPr>
            <p:nvPr/>
          </p:nvSpPr>
          <p:spPr bwMode="auto">
            <a:xfrm>
              <a:off x="1572895" y="2703589"/>
              <a:ext cx="69850" cy="366345"/>
            </a:xfrm>
            <a:custGeom>
              <a:avLst/>
              <a:gdLst>
                <a:gd name="T0" fmla="*/ 110 w 110"/>
                <a:gd name="T1" fmla="*/ 0 h 577"/>
                <a:gd name="T2" fmla="*/ 0 w 110"/>
                <a:gd name="T3" fmla="*/ 577 h 577"/>
              </a:gdLst>
              <a:ahLst/>
              <a:cxnLst>
                <a:cxn ang="0">
                  <a:pos x="T0" y="T1"/>
                </a:cxn>
                <a:cxn ang="0">
                  <a:pos x="T2" y="T3"/>
                </a:cxn>
              </a:cxnLst>
              <a:rect l="0" t="0" r="r" b="b"/>
              <a:pathLst>
                <a:path w="110" h="577">
                  <a:moveTo>
                    <a:pt x="110" y="0"/>
                  </a:moveTo>
                  <a:lnTo>
                    <a:pt x="0" y="57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1" name="Freeform 33"/>
            <p:cNvSpPr>
              <a:spLocks/>
            </p:cNvSpPr>
            <p:nvPr/>
          </p:nvSpPr>
          <p:spPr bwMode="auto">
            <a:xfrm>
              <a:off x="3418840" y="304517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2" name="Freeform 32"/>
            <p:cNvSpPr>
              <a:spLocks/>
            </p:cNvSpPr>
            <p:nvPr/>
          </p:nvSpPr>
          <p:spPr bwMode="auto">
            <a:xfrm>
              <a:off x="3418840" y="2636923"/>
              <a:ext cx="960120" cy="407614"/>
            </a:xfrm>
            <a:custGeom>
              <a:avLst/>
              <a:gdLst>
                <a:gd name="T0" fmla="*/ 0 w 1512"/>
                <a:gd name="T1" fmla="*/ 642 h 642"/>
                <a:gd name="T2" fmla="*/ 1511 w 1512"/>
                <a:gd name="T3" fmla="*/ 0 h 642"/>
              </a:gdLst>
              <a:ahLst/>
              <a:cxnLst>
                <a:cxn ang="0">
                  <a:pos x="T0" y="T1"/>
                </a:cxn>
                <a:cxn ang="0">
                  <a:pos x="T2" y="T3"/>
                </a:cxn>
              </a:cxnLst>
              <a:rect l="0" t="0" r="r" b="b"/>
              <a:pathLst>
                <a:path w="1512" h="642">
                  <a:moveTo>
                    <a:pt x="0" y="642"/>
                  </a:moveTo>
                  <a:lnTo>
                    <a:pt x="1511" y="0"/>
                  </a:lnTo>
                </a:path>
              </a:pathLst>
            </a:custGeom>
            <a:noFill/>
            <a:ln w="222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3" name="Freeform 31"/>
            <p:cNvSpPr>
              <a:spLocks/>
            </p:cNvSpPr>
            <p:nvPr/>
          </p:nvSpPr>
          <p:spPr bwMode="auto">
            <a:xfrm>
              <a:off x="4380230" y="2434386"/>
              <a:ext cx="457835" cy="200633"/>
            </a:xfrm>
            <a:custGeom>
              <a:avLst/>
              <a:gdLst>
                <a:gd name="T0" fmla="*/ 0 w 721"/>
                <a:gd name="T1" fmla="*/ 315 h 316"/>
                <a:gd name="T2" fmla="*/ 721 w 721"/>
                <a:gd name="T3" fmla="*/ 0 h 316"/>
              </a:gdLst>
              <a:ahLst/>
              <a:cxnLst>
                <a:cxn ang="0">
                  <a:pos x="T0" y="T1"/>
                </a:cxn>
                <a:cxn ang="0">
                  <a:pos x="T2" y="T3"/>
                </a:cxn>
              </a:cxnLst>
              <a:rect l="0" t="0" r="r" b="b"/>
              <a:pathLst>
                <a:path w="721" h="316">
                  <a:moveTo>
                    <a:pt x="0" y="315"/>
                  </a:moveTo>
                  <a:lnTo>
                    <a:pt x="72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51" name="Rectangle 2"/>
            <p:cNvSpPr>
              <a:spLocks noChangeArrowheads="1"/>
            </p:cNvSpPr>
            <p:nvPr/>
          </p:nvSpPr>
          <p:spPr bwMode="auto">
            <a:xfrm>
              <a:off x="1565275" y="2442004"/>
              <a:ext cx="3263900" cy="135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078" y="2455786"/>
              <a:ext cx="3260725" cy="1355725"/>
            </a:xfrm>
            <a:prstGeom prst="rect">
              <a:avLst/>
            </a:prstGeom>
            <a:noFill/>
            <a:extLst>
              <a:ext uri="{909E8E84-426E-40DD-AFC4-6F175D3DCCD1}">
                <a14:hiddenFill xmlns:a14="http://schemas.microsoft.com/office/drawing/2010/main">
                  <a:solidFill>
                    <a:srgbClr val="FFFFFF"/>
                  </a:solidFill>
                </a14:hiddenFill>
              </a:ext>
            </a:extLst>
          </p:spPr>
        </p:pic>
        <p:sp>
          <p:nvSpPr>
            <p:cNvPr id="446" name="TextBox 445"/>
            <p:cNvSpPr txBox="1"/>
            <p:nvPr/>
          </p:nvSpPr>
          <p:spPr>
            <a:xfrm>
              <a:off x="4313555" y="2177792"/>
              <a:ext cx="1302773" cy="276999"/>
            </a:xfrm>
            <a:prstGeom prst="rect">
              <a:avLst/>
            </a:prstGeom>
            <a:noFill/>
          </p:spPr>
          <p:txBody>
            <a:bodyPr wrap="square" rtlCol="0">
              <a:spAutoFit/>
            </a:bodyPr>
            <a:lstStyle/>
            <a:p>
              <a:pPr algn="ctr"/>
              <a:r>
                <a:rPr lang="en-US" sz="1200" dirty="0"/>
                <a:t>Centered</a:t>
              </a:r>
            </a:p>
          </p:txBody>
        </p:sp>
      </p:gr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7-4</a:t>
            </a:r>
          </a:p>
        </p:txBody>
      </p:sp>
      <p:sp>
        <p:nvSpPr>
          <p:cNvPr id="450" name="TextBox 449"/>
          <p:cNvSpPr txBox="1"/>
          <p:nvPr/>
        </p:nvSpPr>
        <p:spPr>
          <a:xfrm>
            <a:off x="1926882" y="1622022"/>
            <a:ext cx="3097360"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CAP</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682" name="Group 681"/>
          <p:cNvGrpSpPr/>
          <p:nvPr/>
        </p:nvGrpSpPr>
        <p:grpSpPr>
          <a:xfrm>
            <a:off x="1579338" y="5926279"/>
            <a:ext cx="4055068" cy="2454908"/>
            <a:chOff x="1544291" y="5191127"/>
            <a:chExt cx="4055068" cy="2454908"/>
          </a:xfrm>
        </p:grpSpPr>
        <p:sp>
          <p:nvSpPr>
            <p:cNvPr id="416" name="Freeform 662"/>
            <p:cNvSpPr>
              <a:spLocks/>
            </p:cNvSpPr>
            <p:nvPr/>
          </p:nvSpPr>
          <p:spPr bwMode="auto">
            <a:xfrm>
              <a:off x="1628069" y="5584294"/>
              <a:ext cx="12700" cy="938137"/>
            </a:xfrm>
            <a:custGeom>
              <a:avLst/>
              <a:gdLst>
                <a:gd name="T0" fmla="*/ 0 w 20"/>
                <a:gd name="T1" fmla="*/ 0 h 1477"/>
                <a:gd name="T2" fmla="*/ 0 w 20"/>
                <a:gd name="T3" fmla="*/ 1477 h 1477"/>
              </a:gdLst>
              <a:ahLst/>
              <a:cxnLst>
                <a:cxn ang="0">
                  <a:pos x="T0" y="T1"/>
                </a:cxn>
                <a:cxn ang="0">
                  <a:pos x="T2" y="T3"/>
                </a:cxn>
              </a:cxnLst>
              <a:rect l="0" t="0" r="r" b="b"/>
              <a:pathLst>
                <a:path w="20" h="1477">
                  <a:moveTo>
                    <a:pt x="0" y="0"/>
                  </a:moveTo>
                  <a:lnTo>
                    <a:pt x="0" y="1477"/>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661"/>
            <p:cNvSpPr>
              <a:spLocks/>
            </p:cNvSpPr>
            <p:nvPr/>
          </p:nvSpPr>
          <p:spPr bwMode="auto">
            <a:xfrm>
              <a:off x="1628069" y="652497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8" name="Freeform 660"/>
            <p:cNvSpPr>
              <a:spLocks/>
            </p:cNvSpPr>
            <p:nvPr/>
          </p:nvSpPr>
          <p:spPr bwMode="auto">
            <a:xfrm>
              <a:off x="1628069" y="6524971"/>
              <a:ext cx="212725" cy="12703"/>
            </a:xfrm>
            <a:custGeom>
              <a:avLst/>
              <a:gdLst>
                <a:gd name="T0" fmla="*/ 0 w 335"/>
                <a:gd name="T1" fmla="*/ 0 h 20"/>
                <a:gd name="T2" fmla="*/ 335 w 335"/>
                <a:gd name="T3" fmla="*/ 8 h 20"/>
              </a:gdLst>
              <a:ahLst/>
              <a:cxnLst>
                <a:cxn ang="0">
                  <a:pos x="T0" y="T1"/>
                </a:cxn>
                <a:cxn ang="0">
                  <a:pos x="T2" y="T3"/>
                </a:cxn>
              </a:cxnLst>
              <a:rect l="0" t="0" r="r" b="b"/>
              <a:pathLst>
                <a:path w="335" h="20">
                  <a:moveTo>
                    <a:pt x="0" y="0"/>
                  </a:moveTo>
                  <a:lnTo>
                    <a:pt x="335" y="8"/>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659"/>
            <p:cNvSpPr>
              <a:spLocks/>
            </p:cNvSpPr>
            <p:nvPr/>
          </p:nvSpPr>
          <p:spPr bwMode="auto">
            <a:xfrm>
              <a:off x="1840794" y="6531323"/>
              <a:ext cx="215900" cy="12703"/>
            </a:xfrm>
            <a:custGeom>
              <a:avLst/>
              <a:gdLst>
                <a:gd name="T0" fmla="*/ 0 w 340"/>
                <a:gd name="T1" fmla="*/ 0 h 20"/>
                <a:gd name="T2" fmla="*/ 340 w 340"/>
                <a:gd name="T3" fmla="*/ 13 h 20"/>
              </a:gdLst>
              <a:ahLst/>
              <a:cxnLst>
                <a:cxn ang="0">
                  <a:pos x="T0" y="T1"/>
                </a:cxn>
                <a:cxn ang="0">
                  <a:pos x="T2" y="T3"/>
                </a:cxn>
              </a:cxnLst>
              <a:rect l="0" t="0" r="r" b="b"/>
              <a:pathLst>
                <a:path w="340" h="20">
                  <a:moveTo>
                    <a:pt x="0" y="0"/>
                  </a:moveTo>
                  <a:lnTo>
                    <a:pt x="340" y="13"/>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658"/>
            <p:cNvSpPr>
              <a:spLocks/>
            </p:cNvSpPr>
            <p:nvPr/>
          </p:nvSpPr>
          <p:spPr bwMode="auto">
            <a:xfrm>
              <a:off x="2056694" y="6539580"/>
              <a:ext cx="216535" cy="15244"/>
            </a:xfrm>
            <a:custGeom>
              <a:avLst/>
              <a:gdLst>
                <a:gd name="T0" fmla="*/ 0 w 341"/>
                <a:gd name="T1" fmla="*/ 0 h 24"/>
                <a:gd name="T2" fmla="*/ 341 w 341"/>
                <a:gd name="T3" fmla="*/ 24 h 24"/>
              </a:gdLst>
              <a:ahLst/>
              <a:cxnLst>
                <a:cxn ang="0">
                  <a:pos x="T0" y="T1"/>
                </a:cxn>
                <a:cxn ang="0">
                  <a:pos x="T2" y="T3"/>
                </a:cxn>
              </a:cxnLst>
              <a:rect l="0" t="0" r="r" b="b"/>
              <a:pathLst>
                <a:path w="341" h="24">
                  <a:moveTo>
                    <a:pt x="0" y="0"/>
                  </a:moveTo>
                  <a:lnTo>
                    <a:pt x="341" y="24"/>
                  </a:lnTo>
                </a:path>
              </a:pathLst>
            </a:custGeom>
            <a:noFill/>
            <a:ln w="1904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657"/>
            <p:cNvSpPr>
              <a:spLocks/>
            </p:cNvSpPr>
            <p:nvPr/>
          </p:nvSpPr>
          <p:spPr bwMode="auto">
            <a:xfrm>
              <a:off x="2275134" y="6555459"/>
              <a:ext cx="215900" cy="18420"/>
            </a:xfrm>
            <a:custGeom>
              <a:avLst/>
              <a:gdLst>
                <a:gd name="T0" fmla="*/ 0 w 340"/>
                <a:gd name="T1" fmla="*/ 0 h 29"/>
                <a:gd name="T2" fmla="*/ 340 w 340"/>
                <a:gd name="T3" fmla="*/ 29 h 29"/>
              </a:gdLst>
              <a:ahLst/>
              <a:cxnLst>
                <a:cxn ang="0">
                  <a:pos x="T0" y="T1"/>
                </a:cxn>
                <a:cxn ang="0">
                  <a:pos x="T2" y="T3"/>
                </a:cxn>
              </a:cxnLst>
              <a:rect l="0" t="0" r="r" b="b"/>
              <a:pathLst>
                <a:path w="340" h="29">
                  <a:moveTo>
                    <a:pt x="0" y="0"/>
                  </a:moveTo>
                  <a:lnTo>
                    <a:pt x="340" y="2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656"/>
            <p:cNvSpPr>
              <a:spLocks/>
            </p:cNvSpPr>
            <p:nvPr/>
          </p:nvSpPr>
          <p:spPr bwMode="auto">
            <a:xfrm>
              <a:off x="2490399" y="6574514"/>
              <a:ext cx="217805" cy="21596"/>
            </a:xfrm>
            <a:custGeom>
              <a:avLst/>
              <a:gdLst>
                <a:gd name="T0" fmla="*/ 0 w 343"/>
                <a:gd name="T1" fmla="*/ 0 h 34"/>
                <a:gd name="T2" fmla="*/ 343 w 343"/>
                <a:gd name="T3" fmla="*/ 34 h 34"/>
              </a:gdLst>
              <a:ahLst/>
              <a:cxnLst>
                <a:cxn ang="0">
                  <a:pos x="T0" y="T1"/>
                </a:cxn>
                <a:cxn ang="0">
                  <a:pos x="T2" y="T3"/>
                </a:cxn>
              </a:cxnLst>
              <a:rect l="0" t="0" r="r" b="b"/>
              <a:pathLst>
                <a:path w="343" h="34">
                  <a:moveTo>
                    <a:pt x="0" y="0"/>
                  </a:moveTo>
                  <a:lnTo>
                    <a:pt x="343" y="3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655"/>
            <p:cNvSpPr>
              <a:spLocks/>
            </p:cNvSpPr>
            <p:nvPr/>
          </p:nvSpPr>
          <p:spPr bwMode="auto">
            <a:xfrm>
              <a:off x="2709474" y="6596745"/>
              <a:ext cx="222250" cy="27947"/>
            </a:xfrm>
            <a:custGeom>
              <a:avLst/>
              <a:gdLst>
                <a:gd name="T0" fmla="*/ 0 w 350"/>
                <a:gd name="T1" fmla="*/ 0 h 44"/>
                <a:gd name="T2" fmla="*/ 350 w 350"/>
                <a:gd name="T3" fmla="*/ 44 h 44"/>
              </a:gdLst>
              <a:ahLst/>
              <a:cxnLst>
                <a:cxn ang="0">
                  <a:pos x="T0" y="T1"/>
                </a:cxn>
                <a:cxn ang="0">
                  <a:pos x="T2" y="T3"/>
                </a:cxn>
              </a:cxnLst>
              <a:rect l="0" t="0" r="r" b="b"/>
              <a:pathLst>
                <a:path w="350" h="44">
                  <a:moveTo>
                    <a:pt x="0" y="0"/>
                  </a:moveTo>
                  <a:lnTo>
                    <a:pt x="350" y="4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654"/>
            <p:cNvSpPr>
              <a:spLocks/>
            </p:cNvSpPr>
            <p:nvPr/>
          </p:nvSpPr>
          <p:spPr bwMode="auto">
            <a:xfrm>
              <a:off x="2931724" y="6625327"/>
              <a:ext cx="219075" cy="27947"/>
            </a:xfrm>
            <a:custGeom>
              <a:avLst/>
              <a:gdLst>
                <a:gd name="T0" fmla="*/ 0 w 345"/>
                <a:gd name="T1" fmla="*/ 0 h 44"/>
                <a:gd name="T2" fmla="*/ 344 w 345"/>
                <a:gd name="T3" fmla="*/ 44 h 44"/>
              </a:gdLst>
              <a:ahLst/>
              <a:cxnLst>
                <a:cxn ang="0">
                  <a:pos x="T0" y="T1"/>
                </a:cxn>
                <a:cxn ang="0">
                  <a:pos x="T2" y="T3"/>
                </a:cxn>
              </a:cxnLst>
              <a:rect l="0" t="0" r="r" b="b"/>
              <a:pathLst>
                <a:path w="345" h="44">
                  <a:moveTo>
                    <a:pt x="0" y="0"/>
                  </a:moveTo>
                  <a:lnTo>
                    <a:pt x="344" y="44"/>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653"/>
            <p:cNvSpPr>
              <a:spLocks/>
            </p:cNvSpPr>
            <p:nvPr/>
          </p:nvSpPr>
          <p:spPr bwMode="auto">
            <a:xfrm>
              <a:off x="3150799" y="6653909"/>
              <a:ext cx="220345" cy="37475"/>
            </a:xfrm>
            <a:custGeom>
              <a:avLst/>
              <a:gdLst>
                <a:gd name="T0" fmla="*/ 0 w 347"/>
                <a:gd name="T1" fmla="*/ 0 h 59"/>
                <a:gd name="T2" fmla="*/ 347 w 347"/>
                <a:gd name="T3" fmla="*/ 59 h 59"/>
              </a:gdLst>
              <a:ahLst/>
              <a:cxnLst>
                <a:cxn ang="0">
                  <a:pos x="T0" y="T1"/>
                </a:cxn>
                <a:cxn ang="0">
                  <a:pos x="T2" y="T3"/>
                </a:cxn>
              </a:cxnLst>
              <a:rect l="0" t="0" r="r" b="b"/>
              <a:pathLst>
                <a:path w="347" h="59">
                  <a:moveTo>
                    <a:pt x="0" y="0"/>
                  </a:moveTo>
                  <a:lnTo>
                    <a:pt x="347" y="5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652"/>
            <p:cNvSpPr>
              <a:spLocks/>
            </p:cNvSpPr>
            <p:nvPr/>
          </p:nvSpPr>
          <p:spPr bwMode="auto">
            <a:xfrm>
              <a:off x="3372414" y="669201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651"/>
            <p:cNvSpPr>
              <a:spLocks/>
            </p:cNvSpPr>
            <p:nvPr/>
          </p:nvSpPr>
          <p:spPr bwMode="auto">
            <a:xfrm>
              <a:off x="3372414" y="6692019"/>
              <a:ext cx="57150" cy="12703"/>
            </a:xfrm>
            <a:custGeom>
              <a:avLst/>
              <a:gdLst>
                <a:gd name="T0" fmla="*/ 0 w 90"/>
                <a:gd name="T1" fmla="*/ 0 h 20"/>
                <a:gd name="T2" fmla="*/ 90 w 90"/>
                <a:gd name="T3" fmla="*/ 14 h 20"/>
              </a:gdLst>
              <a:ahLst/>
              <a:cxnLst>
                <a:cxn ang="0">
                  <a:pos x="T0" y="T1"/>
                </a:cxn>
                <a:cxn ang="0">
                  <a:pos x="T2" y="T3"/>
                </a:cxn>
              </a:cxnLst>
              <a:rect l="0" t="0" r="r" b="b"/>
              <a:pathLst>
                <a:path w="90" h="20">
                  <a:moveTo>
                    <a:pt x="0" y="0"/>
                  </a:moveTo>
                  <a:lnTo>
                    <a:pt x="9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650"/>
            <p:cNvSpPr>
              <a:spLocks/>
            </p:cNvSpPr>
            <p:nvPr/>
          </p:nvSpPr>
          <p:spPr bwMode="auto">
            <a:xfrm>
              <a:off x="3429564" y="6701547"/>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649"/>
            <p:cNvSpPr>
              <a:spLocks/>
            </p:cNvSpPr>
            <p:nvPr/>
          </p:nvSpPr>
          <p:spPr bwMode="auto">
            <a:xfrm>
              <a:off x="3493064" y="6720602"/>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648"/>
            <p:cNvSpPr>
              <a:spLocks/>
            </p:cNvSpPr>
            <p:nvPr/>
          </p:nvSpPr>
          <p:spPr bwMode="auto">
            <a:xfrm>
              <a:off x="3556564" y="6739657"/>
              <a:ext cx="69850" cy="24136"/>
            </a:xfrm>
            <a:custGeom>
              <a:avLst/>
              <a:gdLst>
                <a:gd name="T0" fmla="*/ 0 w 110"/>
                <a:gd name="T1" fmla="*/ 0 h 38"/>
                <a:gd name="T2" fmla="*/ 110 w 110"/>
                <a:gd name="T3" fmla="*/ 38 h 38"/>
              </a:gdLst>
              <a:ahLst/>
              <a:cxnLst>
                <a:cxn ang="0">
                  <a:pos x="T0" y="T1"/>
                </a:cxn>
                <a:cxn ang="0">
                  <a:pos x="T2" y="T3"/>
                </a:cxn>
              </a:cxnLst>
              <a:rect l="0" t="0" r="r" b="b"/>
              <a:pathLst>
                <a:path w="110" h="38">
                  <a:moveTo>
                    <a:pt x="0" y="0"/>
                  </a:moveTo>
                  <a:lnTo>
                    <a:pt x="11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647"/>
            <p:cNvSpPr>
              <a:spLocks/>
            </p:cNvSpPr>
            <p:nvPr/>
          </p:nvSpPr>
          <p:spPr bwMode="auto">
            <a:xfrm>
              <a:off x="3626414" y="6765063"/>
              <a:ext cx="69850" cy="27947"/>
            </a:xfrm>
            <a:custGeom>
              <a:avLst/>
              <a:gdLst>
                <a:gd name="T0" fmla="*/ 0 w 110"/>
                <a:gd name="T1" fmla="*/ 0 h 44"/>
                <a:gd name="T2" fmla="*/ 110 w 110"/>
                <a:gd name="T3" fmla="*/ 44 h 44"/>
              </a:gdLst>
              <a:ahLst/>
              <a:cxnLst>
                <a:cxn ang="0">
                  <a:pos x="T0" y="T1"/>
                </a:cxn>
                <a:cxn ang="0">
                  <a:pos x="T2" y="T3"/>
                </a:cxn>
              </a:cxnLst>
              <a:rect l="0" t="0" r="r" b="b"/>
              <a:pathLst>
                <a:path w="110" h="44">
                  <a:moveTo>
                    <a:pt x="0" y="0"/>
                  </a:moveTo>
                  <a:lnTo>
                    <a:pt x="110" y="44"/>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646"/>
            <p:cNvSpPr>
              <a:spLocks/>
            </p:cNvSpPr>
            <p:nvPr/>
          </p:nvSpPr>
          <p:spPr bwMode="auto">
            <a:xfrm>
              <a:off x="3696264" y="6793645"/>
              <a:ext cx="76200" cy="31123"/>
            </a:xfrm>
            <a:custGeom>
              <a:avLst/>
              <a:gdLst>
                <a:gd name="T0" fmla="*/ 0 w 120"/>
                <a:gd name="T1" fmla="*/ 0 h 49"/>
                <a:gd name="T2" fmla="*/ 120 w 120"/>
                <a:gd name="T3" fmla="*/ 49 h 49"/>
              </a:gdLst>
              <a:ahLst/>
              <a:cxnLst>
                <a:cxn ang="0">
                  <a:pos x="T0" y="T1"/>
                </a:cxn>
                <a:cxn ang="0">
                  <a:pos x="T2" y="T3"/>
                </a:cxn>
              </a:cxnLst>
              <a:rect l="0" t="0" r="r" b="b"/>
              <a:pathLst>
                <a:path w="120" h="49">
                  <a:moveTo>
                    <a:pt x="0" y="0"/>
                  </a:moveTo>
                  <a:lnTo>
                    <a:pt x="120" y="4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645"/>
            <p:cNvSpPr>
              <a:spLocks/>
            </p:cNvSpPr>
            <p:nvPr/>
          </p:nvSpPr>
          <p:spPr bwMode="auto">
            <a:xfrm>
              <a:off x="3772464" y="6824768"/>
              <a:ext cx="154305" cy="72409"/>
            </a:xfrm>
            <a:custGeom>
              <a:avLst/>
              <a:gdLst>
                <a:gd name="T0" fmla="*/ 0 w 243"/>
                <a:gd name="T1" fmla="*/ 0 h 114"/>
                <a:gd name="T2" fmla="*/ 242 w 243"/>
                <a:gd name="T3" fmla="*/ 113 h 114"/>
              </a:gdLst>
              <a:ahLst/>
              <a:cxnLst>
                <a:cxn ang="0">
                  <a:pos x="T0" y="T1"/>
                </a:cxn>
                <a:cxn ang="0">
                  <a:pos x="T2" y="T3"/>
                </a:cxn>
              </a:cxnLst>
              <a:rect l="0" t="0" r="r" b="b"/>
              <a:pathLst>
                <a:path w="243" h="114">
                  <a:moveTo>
                    <a:pt x="0" y="0"/>
                  </a:moveTo>
                  <a:lnTo>
                    <a:pt x="242" y="1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644"/>
            <p:cNvSpPr>
              <a:spLocks/>
            </p:cNvSpPr>
            <p:nvPr/>
          </p:nvSpPr>
          <p:spPr bwMode="auto">
            <a:xfrm>
              <a:off x="3927404" y="6897812"/>
              <a:ext cx="161925" cy="81936"/>
            </a:xfrm>
            <a:custGeom>
              <a:avLst/>
              <a:gdLst>
                <a:gd name="T0" fmla="*/ 0 w 255"/>
                <a:gd name="T1" fmla="*/ 0 h 129"/>
                <a:gd name="T2" fmla="*/ 255 w 255"/>
                <a:gd name="T3" fmla="*/ 128 h 129"/>
              </a:gdLst>
              <a:ahLst/>
              <a:cxnLst>
                <a:cxn ang="0">
                  <a:pos x="T0" y="T1"/>
                </a:cxn>
                <a:cxn ang="0">
                  <a:pos x="T2" y="T3"/>
                </a:cxn>
              </a:cxnLst>
              <a:rect l="0" t="0" r="r" b="b"/>
              <a:pathLst>
                <a:path w="255" h="129">
                  <a:moveTo>
                    <a:pt x="0" y="0"/>
                  </a:moveTo>
                  <a:lnTo>
                    <a:pt x="255" y="12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643"/>
            <p:cNvSpPr>
              <a:spLocks/>
            </p:cNvSpPr>
            <p:nvPr/>
          </p:nvSpPr>
          <p:spPr bwMode="auto">
            <a:xfrm>
              <a:off x="4089329" y="6980384"/>
              <a:ext cx="168275" cy="83842"/>
            </a:xfrm>
            <a:custGeom>
              <a:avLst/>
              <a:gdLst>
                <a:gd name="T0" fmla="*/ 0 w 265"/>
                <a:gd name="T1" fmla="*/ 0 h 132"/>
                <a:gd name="T2" fmla="*/ 265 w 265"/>
                <a:gd name="T3" fmla="*/ 131 h 132"/>
              </a:gdLst>
              <a:ahLst/>
              <a:cxnLst>
                <a:cxn ang="0">
                  <a:pos x="T0" y="T1"/>
                </a:cxn>
                <a:cxn ang="0">
                  <a:pos x="T2" y="T3"/>
                </a:cxn>
              </a:cxnLst>
              <a:rect l="0" t="0" r="r" b="b"/>
              <a:pathLst>
                <a:path w="265" h="132">
                  <a:moveTo>
                    <a:pt x="0" y="0"/>
                  </a:moveTo>
                  <a:lnTo>
                    <a:pt x="26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642"/>
            <p:cNvSpPr>
              <a:spLocks/>
            </p:cNvSpPr>
            <p:nvPr/>
          </p:nvSpPr>
          <p:spPr bwMode="auto">
            <a:xfrm>
              <a:off x="4257604" y="7066131"/>
              <a:ext cx="328295" cy="175940"/>
            </a:xfrm>
            <a:custGeom>
              <a:avLst/>
              <a:gdLst>
                <a:gd name="T0" fmla="*/ 0 w 517"/>
                <a:gd name="T1" fmla="*/ 0 h 277"/>
                <a:gd name="T2" fmla="*/ 516 w 517"/>
                <a:gd name="T3" fmla="*/ 276 h 277"/>
              </a:gdLst>
              <a:ahLst/>
              <a:cxnLst>
                <a:cxn ang="0">
                  <a:pos x="T0" y="T1"/>
                </a:cxn>
                <a:cxn ang="0">
                  <a:pos x="T2" y="T3"/>
                </a:cxn>
              </a:cxnLst>
              <a:rect l="0" t="0" r="r" b="b"/>
              <a:pathLst>
                <a:path w="517" h="277">
                  <a:moveTo>
                    <a:pt x="0" y="0"/>
                  </a:moveTo>
                  <a:lnTo>
                    <a:pt x="516" y="27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641"/>
            <p:cNvSpPr>
              <a:spLocks/>
            </p:cNvSpPr>
            <p:nvPr/>
          </p:nvSpPr>
          <p:spPr bwMode="auto">
            <a:xfrm>
              <a:off x="4587169" y="7243341"/>
              <a:ext cx="307975" cy="167048"/>
            </a:xfrm>
            <a:custGeom>
              <a:avLst/>
              <a:gdLst>
                <a:gd name="T0" fmla="*/ 0 w 485"/>
                <a:gd name="T1" fmla="*/ 0 h 263"/>
                <a:gd name="T2" fmla="*/ 485 w 485"/>
                <a:gd name="T3" fmla="*/ 263 h 263"/>
              </a:gdLst>
              <a:ahLst/>
              <a:cxnLst>
                <a:cxn ang="0">
                  <a:pos x="T0" y="T1"/>
                </a:cxn>
                <a:cxn ang="0">
                  <a:pos x="T2" y="T3"/>
                </a:cxn>
              </a:cxnLst>
              <a:rect l="0" t="0" r="r" b="b"/>
              <a:pathLst>
                <a:path w="485" h="263">
                  <a:moveTo>
                    <a:pt x="0" y="0"/>
                  </a:moveTo>
                  <a:lnTo>
                    <a:pt x="485" y="26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640"/>
            <p:cNvSpPr>
              <a:spLocks/>
            </p:cNvSpPr>
            <p:nvPr/>
          </p:nvSpPr>
          <p:spPr bwMode="auto">
            <a:xfrm>
              <a:off x="4895144" y="7411660"/>
              <a:ext cx="136525" cy="71138"/>
            </a:xfrm>
            <a:custGeom>
              <a:avLst/>
              <a:gdLst>
                <a:gd name="T0" fmla="*/ 0 w 215"/>
                <a:gd name="T1" fmla="*/ 0 h 112"/>
                <a:gd name="T2" fmla="*/ 215 w 215"/>
                <a:gd name="T3" fmla="*/ 112 h 112"/>
              </a:gdLst>
              <a:ahLst/>
              <a:cxnLst>
                <a:cxn ang="0">
                  <a:pos x="T0" y="T1"/>
                </a:cxn>
                <a:cxn ang="0">
                  <a:pos x="T2" y="T3"/>
                </a:cxn>
              </a:cxnLst>
              <a:rect l="0" t="0" r="r" b="b"/>
              <a:pathLst>
                <a:path w="215" h="112">
                  <a:moveTo>
                    <a:pt x="0" y="0"/>
                  </a:moveTo>
                  <a:lnTo>
                    <a:pt x="215" y="11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639"/>
            <p:cNvSpPr>
              <a:spLocks/>
            </p:cNvSpPr>
            <p:nvPr/>
          </p:nvSpPr>
          <p:spPr bwMode="auto">
            <a:xfrm>
              <a:off x="5031669" y="7484068"/>
              <a:ext cx="121285" cy="62881"/>
            </a:xfrm>
            <a:custGeom>
              <a:avLst/>
              <a:gdLst>
                <a:gd name="T0" fmla="*/ 0 w 191"/>
                <a:gd name="T1" fmla="*/ 0 h 99"/>
                <a:gd name="T2" fmla="*/ 191 w 191"/>
                <a:gd name="T3" fmla="*/ 98 h 99"/>
              </a:gdLst>
              <a:ahLst/>
              <a:cxnLst>
                <a:cxn ang="0">
                  <a:pos x="T0" y="T1"/>
                </a:cxn>
                <a:cxn ang="0">
                  <a:pos x="T2" y="T3"/>
                </a:cxn>
              </a:cxnLst>
              <a:rect l="0" t="0" r="r" b="b"/>
              <a:pathLst>
                <a:path w="191" h="99">
                  <a:moveTo>
                    <a:pt x="0" y="0"/>
                  </a:moveTo>
                  <a:lnTo>
                    <a:pt x="191"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638"/>
            <p:cNvSpPr>
              <a:spLocks/>
            </p:cNvSpPr>
            <p:nvPr/>
          </p:nvSpPr>
          <p:spPr bwMode="auto">
            <a:xfrm>
              <a:off x="5154859" y="7547585"/>
              <a:ext cx="107950" cy="47002"/>
            </a:xfrm>
            <a:custGeom>
              <a:avLst/>
              <a:gdLst>
                <a:gd name="T0" fmla="*/ 0 w 170"/>
                <a:gd name="T1" fmla="*/ 0 h 74"/>
                <a:gd name="T2" fmla="*/ 170 w 170"/>
                <a:gd name="T3" fmla="*/ 73 h 74"/>
              </a:gdLst>
              <a:ahLst/>
              <a:cxnLst>
                <a:cxn ang="0">
                  <a:pos x="T0" y="T1"/>
                </a:cxn>
                <a:cxn ang="0">
                  <a:pos x="T2" y="T3"/>
                </a:cxn>
              </a:cxnLst>
              <a:rect l="0" t="0" r="r" b="b"/>
              <a:pathLst>
                <a:path w="170" h="74">
                  <a:moveTo>
                    <a:pt x="0" y="0"/>
                  </a:moveTo>
                  <a:lnTo>
                    <a:pt x="170" y="7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637"/>
            <p:cNvSpPr>
              <a:spLocks/>
            </p:cNvSpPr>
            <p:nvPr/>
          </p:nvSpPr>
          <p:spPr bwMode="auto">
            <a:xfrm>
              <a:off x="5262809" y="7595222"/>
              <a:ext cx="44450" cy="15244"/>
            </a:xfrm>
            <a:custGeom>
              <a:avLst/>
              <a:gdLst>
                <a:gd name="T0" fmla="*/ 0 w 70"/>
                <a:gd name="T1" fmla="*/ 0 h 24"/>
                <a:gd name="T2" fmla="*/ 70 w 70"/>
                <a:gd name="T3" fmla="*/ 23 h 24"/>
              </a:gdLst>
              <a:ahLst/>
              <a:cxnLst>
                <a:cxn ang="0">
                  <a:pos x="T0" y="T1"/>
                </a:cxn>
                <a:cxn ang="0">
                  <a:pos x="T2" y="T3"/>
                </a:cxn>
              </a:cxnLst>
              <a:rect l="0" t="0" r="r" b="b"/>
              <a:pathLst>
                <a:path w="70" h="24">
                  <a:moveTo>
                    <a:pt x="0" y="0"/>
                  </a:moveTo>
                  <a:lnTo>
                    <a:pt x="70" y="2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636"/>
            <p:cNvSpPr>
              <a:spLocks/>
            </p:cNvSpPr>
            <p:nvPr/>
          </p:nvSpPr>
          <p:spPr bwMode="auto">
            <a:xfrm>
              <a:off x="5307259" y="7611101"/>
              <a:ext cx="41275" cy="12703"/>
            </a:xfrm>
            <a:custGeom>
              <a:avLst/>
              <a:gdLst>
                <a:gd name="T0" fmla="*/ 0 w 65"/>
                <a:gd name="T1" fmla="*/ 0 h 20"/>
                <a:gd name="T2" fmla="*/ 65 w 65"/>
                <a:gd name="T3" fmla="*/ 18 h 20"/>
              </a:gdLst>
              <a:ahLst/>
              <a:cxnLst>
                <a:cxn ang="0">
                  <a:pos x="T0" y="T1"/>
                </a:cxn>
                <a:cxn ang="0">
                  <a:pos x="T2" y="T3"/>
                </a:cxn>
              </a:cxnLst>
              <a:rect l="0" t="0" r="r" b="b"/>
              <a:pathLst>
                <a:path w="65" h="20">
                  <a:moveTo>
                    <a:pt x="0" y="0"/>
                  </a:moveTo>
                  <a:lnTo>
                    <a:pt x="65" y="1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635"/>
            <p:cNvSpPr>
              <a:spLocks/>
            </p:cNvSpPr>
            <p:nvPr/>
          </p:nvSpPr>
          <p:spPr bwMode="auto">
            <a:xfrm>
              <a:off x="5348534" y="7623804"/>
              <a:ext cx="31750" cy="12703"/>
            </a:xfrm>
            <a:custGeom>
              <a:avLst/>
              <a:gdLst>
                <a:gd name="T0" fmla="*/ 0 w 50"/>
                <a:gd name="T1" fmla="*/ 0 h 20"/>
                <a:gd name="T2" fmla="*/ 50 w 50"/>
                <a:gd name="T3" fmla="*/ 13 h 20"/>
              </a:gdLst>
              <a:ahLst/>
              <a:cxnLst>
                <a:cxn ang="0">
                  <a:pos x="T0" y="T1"/>
                </a:cxn>
                <a:cxn ang="0">
                  <a:pos x="T2" y="T3"/>
                </a:cxn>
              </a:cxnLst>
              <a:rect l="0" t="0" r="r" b="b"/>
              <a:pathLst>
                <a:path w="50" h="20">
                  <a:moveTo>
                    <a:pt x="0" y="0"/>
                  </a:moveTo>
                  <a:lnTo>
                    <a:pt x="50" y="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634"/>
            <p:cNvSpPr>
              <a:spLocks/>
            </p:cNvSpPr>
            <p:nvPr/>
          </p:nvSpPr>
          <p:spPr bwMode="auto">
            <a:xfrm>
              <a:off x="5380284" y="7633332"/>
              <a:ext cx="28575" cy="12703"/>
            </a:xfrm>
            <a:custGeom>
              <a:avLst/>
              <a:gdLst>
                <a:gd name="T0" fmla="*/ 0 w 45"/>
                <a:gd name="T1" fmla="*/ 0 h 20"/>
                <a:gd name="T2" fmla="*/ 45 w 45"/>
                <a:gd name="T3" fmla="*/ 3 h 20"/>
              </a:gdLst>
              <a:ahLst/>
              <a:cxnLst>
                <a:cxn ang="0">
                  <a:pos x="T0" y="T1"/>
                </a:cxn>
                <a:cxn ang="0">
                  <a:pos x="T2" y="T3"/>
                </a:cxn>
              </a:cxnLst>
              <a:rect l="0" t="0" r="r" b="b"/>
              <a:pathLst>
                <a:path w="45" h="20">
                  <a:moveTo>
                    <a:pt x="0" y="0"/>
                  </a:moveTo>
                  <a:lnTo>
                    <a:pt x="45"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633"/>
            <p:cNvSpPr>
              <a:spLocks/>
            </p:cNvSpPr>
            <p:nvPr/>
          </p:nvSpPr>
          <p:spPr bwMode="auto">
            <a:xfrm>
              <a:off x="5408859" y="7633332"/>
              <a:ext cx="22225" cy="12703"/>
            </a:xfrm>
            <a:custGeom>
              <a:avLst/>
              <a:gdLst>
                <a:gd name="T0" fmla="*/ 0 w 35"/>
                <a:gd name="T1" fmla="*/ 3 h 20"/>
                <a:gd name="T2" fmla="*/ 35 w 35"/>
                <a:gd name="T3" fmla="*/ 0 h 20"/>
              </a:gdLst>
              <a:ahLst/>
              <a:cxnLst>
                <a:cxn ang="0">
                  <a:pos x="T0" y="T1"/>
                </a:cxn>
                <a:cxn ang="0">
                  <a:pos x="T2" y="T3"/>
                </a:cxn>
              </a:cxnLst>
              <a:rect l="0" t="0" r="r" b="b"/>
              <a:pathLst>
                <a:path w="35" h="20">
                  <a:moveTo>
                    <a:pt x="0" y="3"/>
                  </a:moveTo>
                  <a:lnTo>
                    <a:pt x="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632"/>
            <p:cNvSpPr>
              <a:spLocks/>
            </p:cNvSpPr>
            <p:nvPr/>
          </p:nvSpPr>
          <p:spPr bwMode="auto">
            <a:xfrm>
              <a:off x="5431084" y="7630156"/>
              <a:ext cx="12700" cy="12703"/>
            </a:xfrm>
            <a:custGeom>
              <a:avLst/>
              <a:gdLst>
                <a:gd name="T0" fmla="*/ 0 w 20"/>
                <a:gd name="T1" fmla="*/ 3 h 20"/>
                <a:gd name="T2" fmla="*/ 10 w 20"/>
                <a:gd name="T3" fmla="*/ 0 h 20"/>
              </a:gdLst>
              <a:ahLst/>
              <a:cxnLst>
                <a:cxn ang="0">
                  <a:pos x="T0" y="T1"/>
                </a:cxn>
                <a:cxn ang="0">
                  <a:pos x="T2" y="T3"/>
                </a:cxn>
              </a:cxnLst>
              <a:rect l="0" t="0" r="r" b="b"/>
              <a:pathLst>
                <a:path w="20" h="20">
                  <a:moveTo>
                    <a:pt x="0" y="3"/>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631"/>
            <p:cNvSpPr>
              <a:spLocks/>
            </p:cNvSpPr>
            <p:nvPr/>
          </p:nvSpPr>
          <p:spPr bwMode="auto">
            <a:xfrm>
              <a:off x="5437434" y="7623804"/>
              <a:ext cx="12700" cy="12703"/>
            </a:xfrm>
            <a:custGeom>
              <a:avLst/>
              <a:gdLst>
                <a:gd name="T0" fmla="*/ 0 w 20"/>
                <a:gd name="T1" fmla="*/ 8 h 20"/>
                <a:gd name="T2" fmla="*/ 10 w 20"/>
                <a:gd name="T3" fmla="*/ 0 h 20"/>
              </a:gdLst>
              <a:ahLst/>
              <a:cxnLst>
                <a:cxn ang="0">
                  <a:pos x="T0" y="T1"/>
                </a:cxn>
                <a:cxn ang="0">
                  <a:pos x="T2" y="T3"/>
                </a:cxn>
              </a:cxnLst>
              <a:rect l="0" t="0" r="r" b="b"/>
              <a:pathLst>
                <a:path w="20" h="20">
                  <a:moveTo>
                    <a:pt x="0" y="8"/>
                  </a:moveTo>
                  <a:lnTo>
                    <a:pt x="1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630"/>
            <p:cNvSpPr>
              <a:spLocks/>
            </p:cNvSpPr>
            <p:nvPr/>
          </p:nvSpPr>
          <p:spPr bwMode="auto">
            <a:xfrm>
              <a:off x="5443784" y="6989911"/>
              <a:ext cx="123825" cy="631988"/>
            </a:xfrm>
            <a:custGeom>
              <a:avLst/>
              <a:gdLst>
                <a:gd name="T0" fmla="*/ 0 w 195"/>
                <a:gd name="T1" fmla="*/ 994 h 995"/>
                <a:gd name="T2" fmla="*/ 195 w 195"/>
                <a:gd name="T3" fmla="*/ 0 h 995"/>
              </a:gdLst>
              <a:ahLst/>
              <a:cxnLst>
                <a:cxn ang="0">
                  <a:pos x="T0" y="T1"/>
                </a:cxn>
                <a:cxn ang="0">
                  <a:pos x="T2" y="T3"/>
                </a:cxn>
              </a:cxnLst>
              <a:rect l="0" t="0" r="r" b="b"/>
              <a:pathLst>
                <a:path w="195" h="995">
                  <a:moveTo>
                    <a:pt x="0" y="994"/>
                  </a:moveTo>
                  <a:lnTo>
                    <a:pt x="1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629"/>
            <p:cNvSpPr>
              <a:spLocks/>
            </p:cNvSpPr>
            <p:nvPr/>
          </p:nvSpPr>
          <p:spPr bwMode="auto">
            <a:xfrm>
              <a:off x="5567609"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628"/>
            <p:cNvSpPr>
              <a:spLocks/>
            </p:cNvSpPr>
            <p:nvPr/>
          </p:nvSpPr>
          <p:spPr bwMode="auto">
            <a:xfrm>
              <a:off x="5510459" y="6967680"/>
              <a:ext cx="57150" cy="20325"/>
            </a:xfrm>
            <a:custGeom>
              <a:avLst/>
              <a:gdLst>
                <a:gd name="T0" fmla="*/ 90 w 90"/>
                <a:gd name="T1" fmla="*/ 31 h 32"/>
                <a:gd name="T2" fmla="*/ 0 w 90"/>
                <a:gd name="T3" fmla="*/ 0 h 32"/>
              </a:gdLst>
              <a:ahLst/>
              <a:cxnLst>
                <a:cxn ang="0">
                  <a:pos x="T0" y="T1"/>
                </a:cxn>
                <a:cxn ang="0">
                  <a:pos x="T2" y="T3"/>
                </a:cxn>
              </a:cxnLst>
              <a:rect l="0" t="0" r="r" b="b"/>
              <a:pathLst>
                <a:path w="90" h="32">
                  <a:moveTo>
                    <a:pt x="90" y="31"/>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627"/>
            <p:cNvSpPr>
              <a:spLocks/>
            </p:cNvSpPr>
            <p:nvPr/>
          </p:nvSpPr>
          <p:spPr bwMode="auto">
            <a:xfrm>
              <a:off x="5456484" y="6942274"/>
              <a:ext cx="53975" cy="24771"/>
            </a:xfrm>
            <a:custGeom>
              <a:avLst/>
              <a:gdLst>
                <a:gd name="T0" fmla="*/ 85 w 85"/>
                <a:gd name="T1" fmla="*/ 38 h 39"/>
                <a:gd name="T2" fmla="*/ 0 w 85"/>
                <a:gd name="T3" fmla="*/ 0 h 39"/>
              </a:gdLst>
              <a:ahLst/>
              <a:cxnLst>
                <a:cxn ang="0">
                  <a:pos x="T0" y="T1"/>
                </a:cxn>
                <a:cxn ang="0">
                  <a:pos x="T2" y="T3"/>
                </a:cxn>
              </a:cxnLst>
              <a:rect l="0" t="0" r="r" b="b"/>
              <a:pathLst>
                <a:path w="85" h="39">
                  <a:moveTo>
                    <a:pt x="85"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626"/>
            <p:cNvSpPr>
              <a:spLocks/>
            </p:cNvSpPr>
            <p:nvPr/>
          </p:nvSpPr>
          <p:spPr bwMode="auto">
            <a:xfrm>
              <a:off x="5399334" y="6913691"/>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7" name="Freeform 625"/>
            <p:cNvSpPr>
              <a:spLocks/>
            </p:cNvSpPr>
            <p:nvPr/>
          </p:nvSpPr>
          <p:spPr bwMode="auto">
            <a:xfrm>
              <a:off x="5342184" y="6885109"/>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624"/>
            <p:cNvSpPr>
              <a:spLocks/>
            </p:cNvSpPr>
            <p:nvPr/>
          </p:nvSpPr>
          <p:spPr bwMode="auto">
            <a:xfrm>
              <a:off x="5288209" y="6850175"/>
              <a:ext cx="53975" cy="34299"/>
            </a:xfrm>
            <a:custGeom>
              <a:avLst/>
              <a:gdLst>
                <a:gd name="T0" fmla="*/ 85 w 85"/>
                <a:gd name="T1" fmla="*/ 53 h 54"/>
                <a:gd name="T2" fmla="*/ 0 w 85"/>
                <a:gd name="T3" fmla="*/ 0 h 54"/>
              </a:gdLst>
              <a:ahLst/>
              <a:cxnLst>
                <a:cxn ang="0">
                  <a:pos x="T0" y="T1"/>
                </a:cxn>
                <a:cxn ang="0">
                  <a:pos x="T2" y="T3"/>
                </a:cxn>
              </a:cxnLst>
              <a:rect l="0" t="0" r="r" b="b"/>
              <a:pathLst>
                <a:path w="85" h="54">
                  <a:moveTo>
                    <a:pt x="85"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623"/>
            <p:cNvSpPr>
              <a:spLocks/>
            </p:cNvSpPr>
            <p:nvPr/>
          </p:nvSpPr>
          <p:spPr bwMode="auto">
            <a:xfrm>
              <a:off x="5234234" y="6812065"/>
              <a:ext cx="53975" cy="37475"/>
            </a:xfrm>
            <a:custGeom>
              <a:avLst/>
              <a:gdLst>
                <a:gd name="T0" fmla="*/ 85 w 85"/>
                <a:gd name="T1" fmla="*/ 58 h 59"/>
                <a:gd name="T2" fmla="*/ 0 w 85"/>
                <a:gd name="T3" fmla="*/ 0 h 59"/>
              </a:gdLst>
              <a:ahLst/>
              <a:cxnLst>
                <a:cxn ang="0">
                  <a:pos x="T0" y="T1"/>
                </a:cxn>
                <a:cxn ang="0">
                  <a:pos x="T2" y="T3"/>
                </a:cxn>
              </a:cxnLst>
              <a:rect l="0" t="0" r="r" b="b"/>
              <a:pathLst>
                <a:path w="85" h="59">
                  <a:moveTo>
                    <a:pt x="85" y="5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0" name="Freeform 622"/>
            <p:cNvSpPr>
              <a:spLocks/>
            </p:cNvSpPr>
            <p:nvPr/>
          </p:nvSpPr>
          <p:spPr bwMode="auto">
            <a:xfrm>
              <a:off x="5119934" y="6733305"/>
              <a:ext cx="114300" cy="78125"/>
            </a:xfrm>
            <a:custGeom>
              <a:avLst/>
              <a:gdLst>
                <a:gd name="T0" fmla="*/ 180 w 180"/>
                <a:gd name="T1" fmla="*/ 123 h 123"/>
                <a:gd name="T2" fmla="*/ 0 w 180"/>
                <a:gd name="T3" fmla="*/ 0 h 123"/>
              </a:gdLst>
              <a:ahLst/>
              <a:cxnLst>
                <a:cxn ang="0">
                  <a:pos x="T0" y="T1"/>
                </a:cxn>
                <a:cxn ang="0">
                  <a:pos x="T2" y="T3"/>
                </a:cxn>
              </a:cxnLst>
              <a:rect l="0" t="0" r="r" b="b"/>
              <a:pathLst>
                <a:path w="180" h="123">
                  <a:moveTo>
                    <a:pt x="180" y="1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1" name="Freeform 621"/>
            <p:cNvSpPr>
              <a:spLocks/>
            </p:cNvSpPr>
            <p:nvPr/>
          </p:nvSpPr>
          <p:spPr bwMode="auto">
            <a:xfrm>
              <a:off x="5009444" y="6647558"/>
              <a:ext cx="108585" cy="85112"/>
            </a:xfrm>
            <a:custGeom>
              <a:avLst/>
              <a:gdLst>
                <a:gd name="T0" fmla="*/ 171 w 171"/>
                <a:gd name="T1" fmla="*/ 134 h 134"/>
                <a:gd name="T2" fmla="*/ 0 w 171"/>
                <a:gd name="T3" fmla="*/ 0 h 134"/>
              </a:gdLst>
              <a:ahLst/>
              <a:cxnLst>
                <a:cxn ang="0">
                  <a:pos x="T0" y="T1"/>
                </a:cxn>
                <a:cxn ang="0">
                  <a:pos x="T2" y="T3"/>
                </a:cxn>
              </a:cxnLst>
              <a:rect l="0" t="0" r="r" b="b"/>
              <a:pathLst>
                <a:path w="171" h="134">
                  <a:moveTo>
                    <a:pt x="171" y="13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2" name="Freeform 620"/>
            <p:cNvSpPr>
              <a:spLocks/>
            </p:cNvSpPr>
            <p:nvPr/>
          </p:nvSpPr>
          <p:spPr bwMode="auto">
            <a:xfrm>
              <a:off x="4895144" y="6552283"/>
              <a:ext cx="114300" cy="94639"/>
            </a:xfrm>
            <a:custGeom>
              <a:avLst/>
              <a:gdLst>
                <a:gd name="T0" fmla="*/ 180 w 180"/>
                <a:gd name="T1" fmla="*/ 149 h 149"/>
                <a:gd name="T2" fmla="*/ 0 w 180"/>
                <a:gd name="T3" fmla="*/ 0 h 149"/>
              </a:gdLst>
              <a:ahLst/>
              <a:cxnLst>
                <a:cxn ang="0">
                  <a:pos x="T0" y="T1"/>
                </a:cxn>
                <a:cxn ang="0">
                  <a:pos x="T2" y="T3"/>
                </a:cxn>
              </a:cxnLst>
              <a:rect l="0" t="0" r="r" b="b"/>
              <a:pathLst>
                <a:path w="180" h="149">
                  <a:moveTo>
                    <a:pt x="180" y="14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619"/>
            <p:cNvSpPr>
              <a:spLocks/>
            </p:cNvSpPr>
            <p:nvPr/>
          </p:nvSpPr>
          <p:spPr bwMode="auto">
            <a:xfrm>
              <a:off x="4650669" y="6353477"/>
              <a:ext cx="244475" cy="198806"/>
            </a:xfrm>
            <a:custGeom>
              <a:avLst/>
              <a:gdLst>
                <a:gd name="T0" fmla="*/ 385 w 385"/>
                <a:gd name="T1" fmla="*/ 313 h 313"/>
                <a:gd name="T2" fmla="*/ 0 w 385"/>
                <a:gd name="T3" fmla="*/ 0 h 313"/>
              </a:gdLst>
              <a:ahLst/>
              <a:cxnLst>
                <a:cxn ang="0">
                  <a:pos x="T0" y="T1"/>
                </a:cxn>
                <a:cxn ang="0">
                  <a:pos x="T2" y="T3"/>
                </a:cxn>
              </a:cxnLst>
              <a:rect l="0" t="0" r="r" b="b"/>
              <a:pathLst>
                <a:path w="385" h="313">
                  <a:moveTo>
                    <a:pt x="385" y="313"/>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4" name="Freeform 618"/>
            <p:cNvSpPr>
              <a:spLocks/>
            </p:cNvSpPr>
            <p:nvPr/>
          </p:nvSpPr>
          <p:spPr bwMode="auto">
            <a:xfrm>
              <a:off x="4520494" y="6252486"/>
              <a:ext cx="130175" cy="99721"/>
            </a:xfrm>
            <a:custGeom>
              <a:avLst/>
              <a:gdLst>
                <a:gd name="T0" fmla="*/ 205 w 205"/>
                <a:gd name="T1" fmla="*/ 157 h 157"/>
                <a:gd name="T2" fmla="*/ 0 w 205"/>
                <a:gd name="T3" fmla="*/ 0 h 157"/>
              </a:gdLst>
              <a:ahLst/>
              <a:cxnLst>
                <a:cxn ang="0">
                  <a:pos x="T0" y="T1"/>
                </a:cxn>
                <a:cxn ang="0">
                  <a:pos x="T2" y="T3"/>
                </a:cxn>
              </a:cxnLst>
              <a:rect l="0" t="0" r="r" b="b"/>
              <a:pathLst>
                <a:path w="205" h="157">
                  <a:moveTo>
                    <a:pt x="205" y="157"/>
                  </a:moveTo>
                  <a:lnTo>
                    <a:pt x="0" y="0"/>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617"/>
            <p:cNvSpPr>
              <a:spLocks/>
            </p:cNvSpPr>
            <p:nvPr/>
          </p:nvSpPr>
          <p:spPr bwMode="auto">
            <a:xfrm>
              <a:off x="4387779" y="6147684"/>
              <a:ext cx="131445" cy="103532"/>
            </a:xfrm>
            <a:custGeom>
              <a:avLst/>
              <a:gdLst>
                <a:gd name="T0" fmla="*/ 206 w 207"/>
                <a:gd name="T1" fmla="*/ 162 h 163"/>
                <a:gd name="T2" fmla="*/ 0 w 207"/>
                <a:gd name="T3" fmla="*/ 0 h 163"/>
              </a:gdLst>
              <a:ahLst/>
              <a:cxnLst>
                <a:cxn ang="0">
                  <a:pos x="T0" y="T1"/>
                </a:cxn>
                <a:cxn ang="0">
                  <a:pos x="T2" y="T3"/>
                </a:cxn>
              </a:cxnLst>
              <a:rect l="0" t="0" r="r" b="b"/>
              <a:pathLst>
                <a:path w="207" h="163">
                  <a:moveTo>
                    <a:pt x="206" y="162"/>
                  </a:moveTo>
                  <a:lnTo>
                    <a:pt x="0"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616"/>
            <p:cNvSpPr>
              <a:spLocks/>
            </p:cNvSpPr>
            <p:nvPr/>
          </p:nvSpPr>
          <p:spPr bwMode="auto">
            <a:xfrm>
              <a:off x="4241729" y="6046058"/>
              <a:ext cx="146050" cy="99086"/>
            </a:xfrm>
            <a:custGeom>
              <a:avLst/>
              <a:gdLst>
                <a:gd name="T0" fmla="*/ 230 w 230"/>
                <a:gd name="T1" fmla="*/ 156 h 156"/>
                <a:gd name="T2" fmla="*/ 0 w 230"/>
                <a:gd name="T3" fmla="*/ 0 h 156"/>
              </a:gdLst>
              <a:ahLst/>
              <a:cxnLst>
                <a:cxn ang="0">
                  <a:pos x="T0" y="T1"/>
                </a:cxn>
                <a:cxn ang="0">
                  <a:pos x="T2" y="T3"/>
                </a:cxn>
              </a:cxnLst>
              <a:rect l="0" t="0" r="r" b="b"/>
              <a:pathLst>
                <a:path w="230" h="156">
                  <a:moveTo>
                    <a:pt x="230" y="15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615"/>
            <p:cNvSpPr>
              <a:spLocks/>
            </p:cNvSpPr>
            <p:nvPr/>
          </p:nvSpPr>
          <p:spPr bwMode="auto">
            <a:xfrm>
              <a:off x="4168704" y="5998421"/>
              <a:ext cx="73025" cy="45732"/>
            </a:xfrm>
            <a:custGeom>
              <a:avLst/>
              <a:gdLst>
                <a:gd name="T0" fmla="*/ 115 w 115"/>
                <a:gd name="T1" fmla="*/ 71 h 72"/>
                <a:gd name="T2" fmla="*/ 0 w 115"/>
                <a:gd name="T3" fmla="*/ 0 h 72"/>
              </a:gdLst>
              <a:ahLst/>
              <a:cxnLst>
                <a:cxn ang="0">
                  <a:pos x="T0" y="T1"/>
                </a:cxn>
                <a:cxn ang="0">
                  <a:pos x="T2" y="T3"/>
                </a:cxn>
              </a:cxnLst>
              <a:rect l="0" t="0" r="r" b="b"/>
              <a:pathLst>
                <a:path w="115" h="72">
                  <a:moveTo>
                    <a:pt x="115" y="7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614"/>
            <p:cNvSpPr>
              <a:spLocks/>
            </p:cNvSpPr>
            <p:nvPr/>
          </p:nvSpPr>
          <p:spPr bwMode="auto">
            <a:xfrm>
              <a:off x="4089329" y="5946972"/>
              <a:ext cx="79375" cy="49543"/>
            </a:xfrm>
            <a:custGeom>
              <a:avLst/>
              <a:gdLst>
                <a:gd name="T0" fmla="*/ 125 w 125"/>
                <a:gd name="T1" fmla="*/ 77 h 78"/>
                <a:gd name="T2" fmla="*/ 0 w 125"/>
                <a:gd name="T3" fmla="*/ 0 h 78"/>
              </a:gdLst>
              <a:ahLst/>
              <a:cxnLst>
                <a:cxn ang="0">
                  <a:pos x="T0" y="T1"/>
                </a:cxn>
                <a:cxn ang="0">
                  <a:pos x="T2" y="T3"/>
                </a:cxn>
              </a:cxnLst>
              <a:rect l="0" t="0" r="r" b="b"/>
              <a:pathLst>
                <a:path w="125" h="78">
                  <a:moveTo>
                    <a:pt x="125"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9" name="Freeform 613"/>
            <p:cNvSpPr>
              <a:spLocks/>
            </p:cNvSpPr>
            <p:nvPr/>
          </p:nvSpPr>
          <p:spPr bwMode="auto">
            <a:xfrm>
              <a:off x="4009954" y="5899335"/>
              <a:ext cx="79375" cy="46367"/>
            </a:xfrm>
            <a:custGeom>
              <a:avLst/>
              <a:gdLst>
                <a:gd name="T0" fmla="*/ 125 w 125"/>
                <a:gd name="T1" fmla="*/ 72 h 73"/>
                <a:gd name="T2" fmla="*/ 0 w 125"/>
                <a:gd name="T3" fmla="*/ 0 h 73"/>
              </a:gdLst>
              <a:ahLst/>
              <a:cxnLst>
                <a:cxn ang="0">
                  <a:pos x="T0" y="T1"/>
                </a:cxn>
                <a:cxn ang="0">
                  <a:pos x="T2" y="T3"/>
                </a:cxn>
              </a:cxnLst>
              <a:rect l="0" t="0" r="r" b="b"/>
              <a:pathLst>
                <a:path w="125" h="73">
                  <a:moveTo>
                    <a:pt x="125" y="7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612"/>
            <p:cNvSpPr>
              <a:spLocks/>
            </p:cNvSpPr>
            <p:nvPr/>
          </p:nvSpPr>
          <p:spPr bwMode="auto">
            <a:xfrm>
              <a:off x="3927404" y="5856779"/>
              <a:ext cx="82550" cy="42556"/>
            </a:xfrm>
            <a:custGeom>
              <a:avLst/>
              <a:gdLst>
                <a:gd name="T0" fmla="*/ 130 w 130"/>
                <a:gd name="T1" fmla="*/ 67 h 67"/>
                <a:gd name="T2" fmla="*/ 0 w 130"/>
                <a:gd name="T3" fmla="*/ 0 h 67"/>
              </a:gdLst>
              <a:ahLst/>
              <a:cxnLst>
                <a:cxn ang="0">
                  <a:pos x="T0" y="T1"/>
                </a:cxn>
                <a:cxn ang="0">
                  <a:pos x="T2" y="T3"/>
                </a:cxn>
              </a:cxnLst>
              <a:rect l="0" t="0" r="r" b="b"/>
              <a:pathLst>
                <a:path w="130" h="67">
                  <a:moveTo>
                    <a:pt x="130" y="6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611"/>
            <p:cNvSpPr>
              <a:spLocks/>
            </p:cNvSpPr>
            <p:nvPr/>
          </p:nvSpPr>
          <p:spPr bwMode="auto">
            <a:xfrm>
              <a:off x="3842314" y="5812318"/>
              <a:ext cx="84455" cy="43826"/>
            </a:xfrm>
            <a:custGeom>
              <a:avLst/>
              <a:gdLst>
                <a:gd name="T0" fmla="*/ 132 w 133"/>
                <a:gd name="T1" fmla="*/ 69 h 69"/>
                <a:gd name="T2" fmla="*/ 0 w 133"/>
                <a:gd name="T3" fmla="*/ 0 h 69"/>
              </a:gdLst>
              <a:ahLst/>
              <a:cxnLst>
                <a:cxn ang="0">
                  <a:pos x="T0" y="T1"/>
                </a:cxn>
                <a:cxn ang="0">
                  <a:pos x="T2" y="T3"/>
                </a:cxn>
              </a:cxnLst>
              <a:rect l="0" t="0" r="r" b="b"/>
              <a:pathLst>
                <a:path w="133" h="69">
                  <a:moveTo>
                    <a:pt x="132"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2" name="Freeform 610"/>
            <p:cNvSpPr>
              <a:spLocks/>
            </p:cNvSpPr>
            <p:nvPr/>
          </p:nvSpPr>
          <p:spPr bwMode="auto">
            <a:xfrm>
              <a:off x="3756589" y="5767856"/>
              <a:ext cx="85725" cy="43826"/>
            </a:xfrm>
            <a:custGeom>
              <a:avLst/>
              <a:gdLst>
                <a:gd name="T0" fmla="*/ 135 w 135"/>
                <a:gd name="T1" fmla="*/ 69 h 69"/>
                <a:gd name="T2" fmla="*/ 0 w 135"/>
                <a:gd name="T3" fmla="*/ 0 h 69"/>
              </a:gdLst>
              <a:ahLst/>
              <a:cxnLst>
                <a:cxn ang="0">
                  <a:pos x="T0" y="T1"/>
                </a:cxn>
                <a:cxn ang="0">
                  <a:pos x="T2" y="T3"/>
                </a:cxn>
              </a:cxnLst>
              <a:rect l="0" t="0" r="r" b="b"/>
              <a:pathLst>
                <a:path w="135" h="69">
                  <a:moveTo>
                    <a:pt x="13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609"/>
            <p:cNvSpPr>
              <a:spLocks/>
            </p:cNvSpPr>
            <p:nvPr/>
          </p:nvSpPr>
          <p:spPr bwMode="auto">
            <a:xfrm>
              <a:off x="3664514" y="5726570"/>
              <a:ext cx="92075" cy="40650"/>
            </a:xfrm>
            <a:custGeom>
              <a:avLst/>
              <a:gdLst>
                <a:gd name="T0" fmla="*/ 145 w 145"/>
                <a:gd name="T1" fmla="*/ 64 h 64"/>
                <a:gd name="T2" fmla="*/ 0 w 145"/>
                <a:gd name="T3" fmla="*/ 0 h 64"/>
              </a:gdLst>
              <a:ahLst/>
              <a:cxnLst>
                <a:cxn ang="0">
                  <a:pos x="T0" y="T1"/>
                </a:cxn>
                <a:cxn ang="0">
                  <a:pos x="T2" y="T3"/>
                </a:cxn>
              </a:cxnLst>
              <a:rect l="0" t="0" r="r" b="b"/>
              <a:pathLst>
                <a:path w="145" h="64">
                  <a:moveTo>
                    <a:pt x="14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608"/>
            <p:cNvSpPr>
              <a:spLocks/>
            </p:cNvSpPr>
            <p:nvPr/>
          </p:nvSpPr>
          <p:spPr bwMode="auto">
            <a:xfrm>
              <a:off x="3572439" y="5688461"/>
              <a:ext cx="92075" cy="37475"/>
            </a:xfrm>
            <a:custGeom>
              <a:avLst/>
              <a:gdLst>
                <a:gd name="T0" fmla="*/ 145 w 145"/>
                <a:gd name="T1" fmla="*/ 59 h 59"/>
                <a:gd name="T2" fmla="*/ 0 w 145"/>
                <a:gd name="T3" fmla="*/ 0 h 59"/>
              </a:gdLst>
              <a:ahLst/>
              <a:cxnLst>
                <a:cxn ang="0">
                  <a:pos x="T0" y="T1"/>
                </a:cxn>
                <a:cxn ang="0">
                  <a:pos x="T2" y="T3"/>
                </a:cxn>
              </a:cxnLst>
              <a:rect l="0" t="0" r="r" b="b"/>
              <a:pathLst>
                <a:path w="145" h="59">
                  <a:moveTo>
                    <a:pt x="145" y="5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5" name="Freeform 607"/>
            <p:cNvSpPr>
              <a:spLocks/>
            </p:cNvSpPr>
            <p:nvPr/>
          </p:nvSpPr>
          <p:spPr bwMode="auto">
            <a:xfrm>
              <a:off x="3474014" y="5650351"/>
              <a:ext cx="98425" cy="37475"/>
            </a:xfrm>
            <a:custGeom>
              <a:avLst/>
              <a:gdLst>
                <a:gd name="T0" fmla="*/ 155 w 155"/>
                <a:gd name="T1" fmla="*/ 59 h 59"/>
                <a:gd name="T2" fmla="*/ 0 w 155"/>
                <a:gd name="T3" fmla="*/ 0 h 59"/>
              </a:gdLst>
              <a:ahLst/>
              <a:cxnLst>
                <a:cxn ang="0">
                  <a:pos x="T0" y="T1"/>
                </a:cxn>
                <a:cxn ang="0">
                  <a:pos x="T2" y="T3"/>
                </a:cxn>
              </a:cxnLst>
              <a:rect l="0" t="0" r="r" b="b"/>
              <a:pathLst>
                <a:path w="155" h="59">
                  <a:moveTo>
                    <a:pt x="155" y="59"/>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606"/>
            <p:cNvSpPr>
              <a:spLocks/>
            </p:cNvSpPr>
            <p:nvPr/>
          </p:nvSpPr>
          <p:spPr bwMode="auto">
            <a:xfrm>
              <a:off x="3372414" y="5619228"/>
              <a:ext cx="101600" cy="29218"/>
            </a:xfrm>
            <a:custGeom>
              <a:avLst/>
              <a:gdLst>
                <a:gd name="T0" fmla="*/ 160 w 160"/>
                <a:gd name="T1" fmla="*/ 46 h 46"/>
                <a:gd name="T2" fmla="*/ 0 w 160"/>
                <a:gd name="T3" fmla="*/ 0 h 46"/>
              </a:gdLst>
              <a:ahLst/>
              <a:cxnLst>
                <a:cxn ang="0">
                  <a:pos x="T0" y="T1"/>
                </a:cxn>
                <a:cxn ang="0">
                  <a:pos x="T2" y="T3"/>
                </a:cxn>
              </a:cxnLst>
              <a:rect l="0" t="0" r="r" b="b"/>
              <a:pathLst>
                <a:path w="160" h="46">
                  <a:moveTo>
                    <a:pt x="160" y="4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605"/>
            <p:cNvSpPr>
              <a:spLocks/>
            </p:cNvSpPr>
            <p:nvPr/>
          </p:nvSpPr>
          <p:spPr bwMode="auto">
            <a:xfrm>
              <a:off x="3372414" y="561922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604"/>
            <p:cNvSpPr>
              <a:spLocks/>
            </p:cNvSpPr>
            <p:nvPr/>
          </p:nvSpPr>
          <p:spPr bwMode="auto">
            <a:xfrm>
              <a:off x="3264464" y="5587470"/>
              <a:ext cx="107950" cy="31123"/>
            </a:xfrm>
            <a:custGeom>
              <a:avLst/>
              <a:gdLst>
                <a:gd name="T0" fmla="*/ 170 w 170"/>
                <a:gd name="T1" fmla="*/ 48 h 49"/>
                <a:gd name="T2" fmla="*/ 0 w 170"/>
                <a:gd name="T3" fmla="*/ 0 h 49"/>
              </a:gdLst>
              <a:ahLst/>
              <a:cxnLst>
                <a:cxn ang="0">
                  <a:pos x="T0" y="T1"/>
                </a:cxn>
                <a:cxn ang="0">
                  <a:pos x="T2" y="T3"/>
                </a:cxn>
              </a:cxnLst>
              <a:rect l="0" t="0" r="r" b="b"/>
              <a:pathLst>
                <a:path w="170" h="49">
                  <a:moveTo>
                    <a:pt x="170"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603"/>
            <p:cNvSpPr>
              <a:spLocks/>
            </p:cNvSpPr>
            <p:nvPr/>
          </p:nvSpPr>
          <p:spPr bwMode="auto">
            <a:xfrm>
              <a:off x="3150799" y="5558887"/>
              <a:ext cx="112395" cy="27947"/>
            </a:xfrm>
            <a:custGeom>
              <a:avLst/>
              <a:gdLst>
                <a:gd name="T0" fmla="*/ 177 w 177"/>
                <a:gd name="T1" fmla="*/ 43 h 44"/>
                <a:gd name="T2" fmla="*/ 0 w 177"/>
                <a:gd name="T3" fmla="*/ 0 h 44"/>
              </a:gdLst>
              <a:ahLst/>
              <a:cxnLst>
                <a:cxn ang="0">
                  <a:pos x="T0" y="T1"/>
                </a:cxn>
                <a:cxn ang="0">
                  <a:pos x="T2" y="T3"/>
                </a:cxn>
              </a:cxnLst>
              <a:rect l="0" t="0" r="r" b="b"/>
              <a:pathLst>
                <a:path w="177" h="44">
                  <a:moveTo>
                    <a:pt x="17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88" name="Freeform 602"/>
            <p:cNvSpPr>
              <a:spLocks/>
            </p:cNvSpPr>
            <p:nvPr/>
          </p:nvSpPr>
          <p:spPr bwMode="auto">
            <a:xfrm>
              <a:off x="3039674" y="5536657"/>
              <a:ext cx="111125" cy="21596"/>
            </a:xfrm>
            <a:custGeom>
              <a:avLst/>
              <a:gdLst>
                <a:gd name="T0" fmla="*/ 175 w 175"/>
                <a:gd name="T1" fmla="*/ 33 h 34"/>
                <a:gd name="T2" fmla="*/ 0 w 175"/>
                <a:gd name="T3" fmla="*/ 0 h 34"/>
              </a:gdLst>
              <a:ahLst/>
              <a:cxnLst>
                <a:cxn ang="0">
                  <a:pos x="T0" y="T1"/>
                </a:cxn>
                <a:cxn ang="0">
                  <a:pos x="T2" y="T3"/>
                </a:cxn>
              </a:cxnLst>
              <a:rect l="0" t="0" r="r" b="b"/>
              <a:pathLst>
                <a:path w="175" h="34">
                  <a:moveTo>
                    <a:pt x="175"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0" name="Freeform 601"/>
            <p:cNvSpPr>
              <a:spLocks/>
            </p:cNvSpPr>
            <p:nvPr/>
          </p:nvSpPr>
          <p:spPr bwMode="auto">
            <a:xfrm>
              <a:off x="2925374" y="5517602"/>
              <a:ext cx="114300" cy="18420"/>
            </a:xfrm>
            <a:custGeom>
              <a:avLst/>
              <a:gdLst>
                <a:gd name="T0" fmla="*/ 179 w 180"/>
                <a:gd name="T1" fmla="*/ 28 h 29"/>
                <a:gd name="T2" fmla="*/ 0 w 180"/>
                <a:gd name="T3" fmla="*/ 0 h 29"/>
              </a:gdLst>
              <a:ahLst/>
              <a:cxnLst>
                <a:cxn ang="0">
                  <a:pos x="T0" y="T1"/>
                </a:cxn>
                <a:cxn ang="0">
                  <a:pos x="T2" y="T3"/>
                </a:cxn>
              </a:cxnLst>
              <a:rect l="0" t="0" r="r" b="b"/>
              <a:pathLst>
                <a:path w="180" h="29">
                  <a:moveTo>
                    <a:pt x="179" y="28"/>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1" name="Freeform 600"/>
            <p:cNvSpPr>
              <a:spLocks/>
            </p:cNvSpPr>
            <p:nvPr/>
          </p:nvSpPr>
          <p:spPr bwMode="auto">
            <a:xfrm>
              <a:off x="2811074" y="5501723"/>
              <a:ext cx="114300" cy="15244"/>
            </a:xfrm>
            <a:custGeom>
              <a:avLst/>
              <a:gdLst>
                <a:gd name="T0" fmla="*/ 180 w 180"/>
                <a:gd name="T1" fmla="*/ 23 h 24"/>
                <a:gd name="T2" fmla="*/ 0 w 180"/>
                <a:gd name="T3" fmla="*/ 0 h 24"/>
              </a:gdLst>
              <a:ahLst/>
              <a:cxnLst>
                <a:cxn ang="0">
                  <a:pos x="T0" y="T1"/>
                </a:cxn>
                <a:cxn ang="0">
                  <a:pos x="T2" y="T3"/>
                </a:cxn>
              </a:cxnLst>
              <a:rect l="0" t="0" r="r" b="b"/>
              <a:pathLst>
                <a:path w="180" h="24">
                  <a:moveTo>
                    <a:pt x="180" y="2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3" name="Freeform 599"/>
            <p:cNvSpPr>
              <a:spLocks/>
            </p:cNvSpPr>
            <p:nvPr/>
          </p:nvSpPr>
          <p:spPr bwMode="auto">
            <a:xfrm>
              <a:off x="2693599" y="5492195"/>
              <a:ext cx="117475" cy="12703"/>
            </a:xfrm>
            <a:custGeom>
              <a:avLst/>
              <a:gdLst>
                <a:gd name="T0" fmla="*/ 185 w 185"/>
                <a:gd name="T1" fmla="*/ 13 h 20"/>
                <a:gd name="T2" fmla="*/ 0 w 185"/>
                <a:gd name="T3" fmla="*/ 0 h 20"/>
              </a:gdLst>
              <a:ahLst/>
              <a:cxnLst>
                <a:cxn ang="0">
                  <a:pos x="T0" y="T1"/>
                </a:cxn>
                <a:cxn ang="0">
                  <a:pos x="T2" y="T3"/>
                </a:cxn>
              </a:cxnLst>
              <a:rect l="0" t="0" r="r" b="b"/>
              <a:pathLst>
                <a:path w="185" h="20">
                  <a:moveTo>
                    <a:pt x="185"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5" name="Freeform 598"/>
            <p:cNvSpPr>
              <a:spLocks/>
            </p:cNvSpPr>
            <p:nvPr/>
          </p:nvSpPr>
          <p:spPr bwMode="auto">
            <a:xfrm>
              <a:off x="2579299" y="5482668"/>
              <a:ext cx="113030" cy="12703"/>
            </a:xfrm>
            <a:custGeom>
              <a:avLst/>
              <a:gdLst>
                <a:gd name="T0" fmla="*/ 178 w 178"/>
                <a:gd name="T1" fmla="*/ 13 h 20"/>
                <a:gd name="T2" fmla="*/ 0 w 178"/>
                <a:gd name="T3" fmla="*/ 0 h 20"/>
              </a:gdLst>
              <a:ahLst/>
              <a:cxnLst>
                <a:cxn ang="0">
                  <a:pos x="T0" y="T1"/>
                </a:cxn>
                <a:cxn ang="0">
                  <a:pos x="T2" y="T3"/>
                </a:cxn>
              </a:cxnLst>
              <a:rect l="0" t="0" r="r" b="b"/>
              <a:pathLst>
                <a:path w="178" h="20">
                  <a:moveTo>
                    <a:pt x="178"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6" name="Freeform 597"/>
            <p:cNvSpPr>
              <a:spLocks/>
            </p:cNvSpPr>
            <p:nvPr/>
          </p:nvSpPr>
          <p:spPr bwMode="auto">
            <a:xfrm>
              <a:off x="2468174" y="5479492"/>
              <a:ext cx="111125" cy="12703"/>
            </a:xfrm>
            <a:custGeom>
              <a:avLst/>
              <a:gdLst>
                <a:gd name="T0" fmla="*/ 175 w 175"/>
                <a:gd name="T1" fmla="*/ 3 h 20"/>
                <a:gd name="T2" fmla="*/ 0 w 175"/>
                <a:gd name="T3" fmla="*/ 0 h 20"/>
              </a:gdLst>
              <a:ahLst/>
              <a:cxnLst>
                <a:cxn ang="0">
                  <a:pos x="T0" y="T1"/>
                </a:cxn>
                <a:cxn ang="0">
                  <a:pos x="T2" y="T3"/>
                </a:cxn>
              </a:cxnLst>
              <a:rect l="0" t="0" r="r" b="b"/>
              <a:pathLst>
                <a:path w="175" h="20">
                  <a:moveTo>
                    <a:pt x="175" y="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7" name="Freeform 596"/>
            <p:cNvSpPr>
              <a:spLocks/>
            </p:cNvSpPr>
            <p:nvPr/>
          </p:nvSpPr>
          <p:spPr bwMode="auto">
            <a:xfrm>
              <a:off x="2354509" y="5479492"/>
              <a:ext cx="114300" cy="12703"/>
            </a:xfrm>
            <a:custGeom>
              <a:avLst/>
              <a:gdLst>
                <a:gd name="T0" fmla="*/ 180 w 180"/>
                <a:gd name="T1" fmla="*/ 0 h 20"/>
                <a:gd name="T2" fmla="*/ 0 w 180"/>
                <a:gd name="T3" fmla="*/ 0 h 20"/>
              </a:gdLst>
              <a:ahLst/>
              <a:cxnLst>
                <a:cxn ang="0">
                  <a:pos x="T0" y="T1"/>
                </a:cxn>
                <a:cxn ang="0">
                  <a:pos x="T2" y="T3"/>
                </a:cxn>
              </a:cxnLst>
              <a:rect l="0" t="0" r="r" b="b"/>
              <a:pathLst>
                <a:path w="180" h="20">
                  <a:moveTo>
                    <a:pt x="18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8" name="Freeform 595"/>
            <p:cNvSpPr>
              <a:spLocks/>
            </p:cNvSpPr>
            <p:nvPr/>
          </p:nvSpPr>
          <p:spPr bwMode="auto">
            <a:xfrm>
              <a:off x="2243384" y="5479492"/>
              <a:ext cx="111125" cy="12703"/>
            </a:xfrm>
            <a:custGeom>
              <a:avLst/>
              <a:gdLst>
                <a:gd name="T0" fmla="*/ 175 w 175"/>
                <a:gd name="T1" fmla="*/ 0 h 20"/>
                <a:gd name="T2" fmla="*/ 0 w 175"/>
                <a:gd name="T3" fmla="*/ 3 h 20"/>
              </a:gdLst>
              <a:ahLst/>
              <a:cxnLst>
                <a:cxn ang="0">
                  <a:pos x="T0" y="T1"/>
                </a:cxn>
                <a:cxn ang="0">
                  <a:pos x="T2" y="T3"/>
                </a:cxn>
              </a:cxnLst>
              <a:rect l="0" t="0" r="r" b="b"/>
              <a:pathLst>
                <a:path w="175" h="20">
                  <a:moveTo>
                    <a:pt x="175" y="0"/>
                  </a:moveTo>
                  <a:lnTo>
                    <a:pt x="0"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9" name="Freeform 594"/>
            <p:cNvSpPr>
              <a:spLocks/>
            </p:cNvSpPr>
            <p:nvPr/>
          </p:nvSpPr>
          <p:spPr bwMode="auto">
            <a:xfrm>
              <a:off x="2135434" y="5482668"/>
              <a:ext cx="107950" cy="12703"/>
            </a:xfrm>
            <a:custGeom>
              <a:avLst/>
              <a:gdLst>
                <a:gd name="T0" fmla="*/ 170 w 170"/>
                <a:gd name="T1" fmla="*/ 0 h 20"/>
                <a:gd name="T2" fmla="*/ 0 w 170"/>
                <a:gd name="T3" fmla="*/ 13 h 20"/>
              </a:gdLst>
              <a:ahLst/>
              <a:cxnLst>
                <a:cxn ang="0">
                  <a:pos x="T0" y="T1"/>
                </a:cxn>
                <a:cxn ang="0">
                  <a:pos x="T2" y="T3"/>
                </a:cxn>
              </a:cxnLst>
              <a:rect l="0" t="0" r="r" b="b"/>
              <a:pathLst>
                <a:path w="170" h="20">
                  <a:moveTo>
                    <a:pt x="170"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0" name="Freeform 593"/>
            <p:cNvSpPr>
              <a:spLocks/>
            </p:cNvSpPr>
            <p:nvPr/>
          </p:nvSpPr>
          <p:spPr bwMode="auto">
            <a:xfrm>
              <a:off x="2028119" y="5492195"/>
              <a:ext cx="105410" cy="12703"/>
            </a:xfrm>
            <a:custGeom>
              <a:avLst/>
              <a:gdLst>
                <a:gd name="T0" fmla="*/ 166 w 166"/>
                <a:gd name="T1" fmla="*/ 0 h 20"/>
                <a:gd name="T2" fmla="*/ 0 w 166"/>
                <a:gd name="T3" fmla="*/ 13 h 20"/>
              </a:gdLst>
              <a:ahLst/>
              <a:cxnLst>
                <a:cxn ang="0">
                  <a:pos x="T0" y="T1"/>
                </a:cxn>
                <a:cxn ang="0">
                  <a:pos x="T2" y="T3"/>
                </a:cxn>
              </a:cxnLst>
              <a:rect l="0" t="0" r="r" b="b"/>
              <a:pathLst>
                <a:path w="166" h="20">
                  <a:moveTo>
                    <a:pt x="166"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1" name="Freeform 592"/>
            <p:cNvSpPr>
              <a:spLocks/>
            </p:cNvSpPr>
            <p:nvPr/>
          </p:nvSpPr>
          <p:spPr bwMode="auto">
            <a:xfrm>
              <a:off x="1923344" y="5501723"/>
              <a:ext cx="104775" cy="15244"/>
            </a:xfrm>
            <a:custGeom>
              <a:avLst/>
              <a:gdLst>
                <a:gd name="T0" fmla="*/ 165 w 165"/>
                <a:gd name="T1" fmla="*/ 0 h 24"/>
                <a:gd name="T2" fmla="*/ 0 w 165"/>
                <a:gd name="T3" fmla="*/ 23 h 24"/>
              </a:gdLst>
              <a:ahLst/>
              <a:cxnLst>
                <a:cxn ang="0">
                  <a:pos x="T0" y="T1"/>
                </a:cxn>
                <a:cxn ang="0">
                  <a:pos x="T2" y="T3"/>
                </a:cxn>
              </a:cxnLst>
              <a:rect l="0" t="0" r="r" b="b"/>
              <a:pathLst>
                <a:path w="165" h="24">
                  <a:moveTo>
                    <a:pt x="165" y="0"/>
                  </a:moveTo>
                  <a:lnTo>
                    <a:pt x="0" y="2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2" name="Freeform 591"/>
            <p:cNvSpPr>
              <a:spLocks/>
            </p:cNvSpPr>
            <p:nvPr/>
          </p:nvSpPr>
          <p:spPr bwMode="auto">
            <a:xfrm>
              <a:off x="1821744" y="5517602"/>
              <a:ext cx="101600" cy="18420"/>
            </a:xfrm>
            <a:custGeom>
              <a:avLst/>
              <a:gdLst>
                <a:gd name="T0" fmla="*/ 160 w 160"/>
                <a:gd name="T1" fmla="*/ 0 h 29"/>
                <a:gd name="T2" fmla="*/ 0 w 160"/>
                <a:gd name="T3" fmla="*/ 28 h 29"/>
              </a:gdLst>
              <a:ahLst/>
              <a:cxnLst>
                <a:cxn ang="0">
                  <a:pos x="T0" y="T1"/>
                </a:cxn>
                <a:cxn ang="0">
                  <a:pos x="T2" y="T3"/>
                </a:cxn>
              </a:cxnLst>
              <a:rect l="0" t="0" r="r" b="b"/>
              <a:pathLst>
                <a:path w="160" h="29">
                  <a:moveTo>
                    <a:pt x="160" y="0"/>
                  </a:moveTo>
                  <a:lnTo>
                    <a:pt x="0" y="2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3" name="Freeform 590"/>
            <p:cNvSpPr>
              <a:spLocks/>
            </p:cNvSpPr>
            <p:nvPr/>
          </p:nvSpPr>
          <p:spPr bwMode="auto">
            <a:xfrm>
              <a:off x="1723319" y="5536657"/>
              <a:ext cx="98425" cy="21596"/>
            </a:xfrm>
            <a:custGeom>
              <a:avLst/>
              <a:gdLst>
                <a:gd name="T0" fmla="*/ 155 w 155"/>
                <a:gd name="T1" fmla="*/ 0 h 34"/>
                <a:gd name="T2" fmla="*/ 0 w 155"/>
                <a:gd name="T3" fmla="*/ 33 h 34"/>
              </a:gdLst>
              <a:ahLst/>
              <a:cxnLst>
                <a:cxn ang="0">
                  <a:pos x="T0" y="T1"/>
                </a:cxn>
                <a:cxn ang="0">
                  <a:pos x="T2" y="T3"/>
                </a:cxn>
              </a:cxnLst>
              <a:rect l="0" t="0" r="r" b="b"/>
              <a:pathLst>
                <a:path w="155" h="34">
                  <a:moveTo>
                    <a:pt x="155" y="0"/>
                  </a:moveTo>
                  <a:lnTo>
                    <a:pt x="0" y="3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4" name="Freeform 589"/>
            <p:cNvSpPr>
              <a:spLocks/>
            </p:cNvSpPr>
            <p:nvPr/>
          </p:nvSpPr>
          <p:spPr bwMode="auto">
            <a:xfrm>
              <a:off x="1628069" y="5558887"/>
              <a:ext cx="95250" cy="24771"/>
            </a:xfrm>
            <a:custGeom>
              <a:avLst/>
              <a:gdLst>
                <a:gd name="T0" fmla="*/ 150 w 150"/>
                <a:gd name="T1" fmla="*/ 0 h 39"/>
                <a:gd name="T2" fmla="*/ 0 w 150"/>
                <a:gd name="T3" fmla="*/ 38 h 39"/>
              </a:gdLst>
              <a:ahLst/>
              <a:cxnLst>
                <a:cxn ang="0">
                  <a:pos x="T0" y="T1"/>
                </a:cxn>
                <a:cxn ang="0">
                  <a:pos x="T2" y="T3"/>
                </a:cxn>
              </a:cxnLst>
              <a:rect l="0" t="0" r="r" b="b"/>
              <a:pathLst>
                <a:path w="150" h="39">
                  <a:moveTo>
                    <a:pt x="150" y="0"/>
                  </a:moveTo>
                  <a:lnTo>
                    <a:pt x="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5" name="Freeform 588"/>
            <p:cNvSpPr>
              <a:spLocks/>
            </p:cNvSpPr>
            <p:nvPr/>
          </p:nvSpPr>
          <p:spPr bwMode="auto">
            <a:xfrm>
              <a:off x="1628069" y="5584294"/>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6" name="Freeform 587"/>
            <p:cNvSpPr>
              <a:spLocks/>
            </p:cNvSpPr>
            <p:nvPr/>
          </p:nvSpPr>
          <p:spPr bwMode="auto">
            <a:xfrm>
              <a:off x="5564434"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7" name="Freeform 586"/>
            <p:cNvSpPr>
              <a:spLocks/>
            </p:cNvSpPr>
            <p:nvPr/>
          </p:nvSpPr>
          <p:spPr bwMode="auto">
            <a:xfrm>
              <a:off x="5564434" y="6989911"/>
              <a:ext cx="12700" cy="12703"/>
            </a:xfrm>
            <a:custGeom>
              <a:avLst/>
              <a:gdLst>
                <a:gd name="T0" fmla="*/ 0 w 20"/>
                <a:gd name="T1" fmla="*/ 0 h 20"/>
                <a:gd name="T2" fmla="*/ 20 w 20"/>
                <a:gd name="T3" fmla="*/ 6 h 20"/>
              </a:gdLst>
              <a:ahLst/>
              <a:cxnLst>
                <a:cxn ang="0">
                  <a:pos x="T0" y="T1"/>
                </a:cxn>
                <a:cxn ang="0">
                  <a:pos x="T2" y="T3"/>
                </a:cxn>
              </a:cxnLst>
              <a:rect l="0" t="0" r="r" b="b"/>
              <a:pathLst>
                <a:path w="20" h="20">
                  <a:moveTo>
                    <a:pt x="0" y="0"/>
                  </a:moveTo>
                  <a:lnTo>
                    <a:pt x="20" y="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8" name="Freeform 585"/>
            <p:cNvSpPr>
              <a:spLocks/>
            </p:cNvSpPr>
            <p:nvPr/>
          </p:nvSpPr>
          <p:spPr bwMode="auto">
            <a:xfrm>
              <a:off x="5579039"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9" name="Freeform 584"/>
            <p:cNvSpPr>
              <a:spLocks/>
            </p:cNvSpPr>
            <p:nvPr/>
          </p:nvSpPr>
          <p:spPr bwMode="auto">
            <a:xfrm>
              <a:off x="5582214"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0" name="Freeform 583"/>
            <p:cNvSpPr>
              <a:spLocks/>
            </p:cNvSpPr>
            <p:nvPr/>
          </p:nvSpPr>
          <p:spPr bwMode="auto">
            <a:xfrm>
              <a:off x="5583484" y="6986735"/>
              <a:ext cx="12700" cy="12703"/>
            </a:xfrm>
            <a:custGeom>
              <a:avLst/>
              <a:gdLst>
                <a:gd name="T0" fmla="*/ 0 w 20"/>
                <a:gd name="T1" fmla="*/ 11 h 20"/>
                <a:gd name="T2" fmla="*/ 10 w 20"/>
                <a:gd name="T3" fmla="*/ 0 h 20"/>
              </a:gdLst>
              <a:ahLst/>
              <a:cxnLst>
                <a:cxn ang="0">
                  <a:pos x="T0" y="T1"/>
                </a:cxn>
                <a:cxn ang="0">
                  <a:pos x="T2" y="T3"/>
                </a:cxn>
              </a:cxnLst>
              <a:rect l="0" t="0" r="r" b="b"/>
              <a:pathLst>
                <a:path w="20" h="20">
                  <a:moveTo>
                    <a:pt x="0" y="11"/>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1" name="Freeform 582"/>
            <p:cNvSpPr>
              <a:spLocks/>
            </p:cNvSpPr>
            <p:nvPr/>
          </p:nvSpPr>
          <p:spPr bwMode="auto">
            <a:xfrm>
              <a:off x="5586659" y="6974032"/>
              <a:ext cx="12700" cy="12703"/>
            </a:xfrm>
            <a:custGeom>
              <a:avLst/>
              <a:gdLst>
                <a:gd name="T0" fmla="*/ 5 w 20"/>
                <a:gd name="T1" fmla="*/ 16 h 20"/>
                <a:gd name="T2" fmla="*/ 0 w 20"/>
                <a:gd name="T3" fmla="*/ 0 h 20"/>
              </a:gdLst>
              <a:ahLst/>
              <a:cxnLst>
                <a:cxn ang="0">
                  <a:pos x="T0" y="T1"/>
                </a:cxn>
                <a:cxn ang="0">
                  <a:pos x="T2" y="T3"/>
                </a:cxn>
              </a:cxnLst>
              <a:rect l="0" t="0" r="r" b="b"/>
              <a:pathLst>
                <a:path w="20" h="20">
                  <a:moveTo>
                    <a:pt x="5" y="1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2" name="Freeform 581"/>
            <p:cNvSpPr>
              <a:spLocks/>
            </p:cNvSpPr>
            <p:nvPr/>
          </p:nvSpPr>
          <p:spPr bwMode="auto">
            <a:xfrm>
              <a:off x="5580309" y="6958153"/>
              <a:ext cx="12700" cy="15244"/>
            </a:xfrm>
            <a:custGeom>
              <a:avLst/>
              <a:gdLst>
                <a:gd name="T0" fmla="*/ 10 w 20"/>
                <a:gd name="T1" fmla="*/ 23 h 24"/>
                <a:gd name="T2" fmla="*/ 0 w 20"/>
                <a:gd name="T3" fmla="*/ 0 h 24"/>
              </a:gdLst>
              <a:ahLst/>
              <a:cxnLst>
                <a:cxn ang="0">
                  <a:pos x="T0" y="T1"/>
                </a:cxn>
                <a:cxn ang="0">
                  <a:pos x="T2" y="T3"/>
                </a:cxn>
              </a:cxnLst>
              <a:rect l="0" t="0" r="r" b="b"/>
              <a:pathLst>
                <a:path w="20" h="24">
                  <a:moveTo>
                    <a:pt x="10" y="2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3" name="Freeform 580"/>
            <p:cNvSpPr>
              <a:spLocks/>
            </p:cNvSpPr>
            <p:nvPr/>
          </p:nvSpPr>
          <p:spPr bwMode="auto">
            <a:xfrm>
              <a:off x="5567609" y="6942274"/>
              <a:ext cx="12700" cy="15244"/>
            </a:xfrm>
            <a:custGeom>
              <a:avLst/>
              <a:gdLst>
                <a:gd name="T0" fmla="*/ 20 w 20"/>
                <a:gd name="T1" fmla="*/ 23 h 24"/>
                <a:gd name="T2" fmla="*/ 0 w 20"/>
                <a:gd name="T3" fmla="*/ 0 h 24"/>
              </a:gdLst>
              <a:ahLst/>
              <a:cxnLst>
                <a:cxn ang="0">
                  <a:pos x="T0" y="T1"/>
                </a:cxn>
                <a:cxn ang="0">
                  <a:pos x="T2" y="T3"/>
                </a:cxn>
              </a:cxnLst>
              <a:rect l="0" t="0" r="r" b="b"/>
              <a:pathLst>
                <a:path w="20" h="24">
                  <a:moveTo>
                    <a:pt x="20" y="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4" name="Freeform 579"/>
            <p:cNvSpPr>
              <a:spLocks/>
            </p:cNvSpPr>
            <p:nvPr/>
          </p:nvSpPr>
          <p:spPr bwMode="auto">
            <a:xfrm>
              <a:off x="5548559" y="6929571"/>
              <a:ext cx="19050" cy="12703"/>
            </a:xfrm>
            <a:custGeom>
              <a:avLst/>
              <a:gdLst>
                <a:gd name="T0" fmla="*/ 30 w 30"/>
                <a:gd name="T1" fmla="*/ 18 h 20"/>
                <a:gd name="T2" fmla="*/ 0 w 30"/>
                <a:gd name="T3" fmla="*/ 0 h 20"/>
              </a:gdLst>
              <a:ahLst/>
              <a:cxnLst>
                <a:cxn ang="0">
                  <a:pos x="T0" y="T1"/>
                </a:cxn>
                <a:cxn ang="0">
                  <a:pos x="T2" y="T3"/>
                </a:cxn>
              </a:cxnLst>
              <a:rect l="0" t="0" r="r" b="b"/>
              <a:pathLst>
                <a:path w="30" h="20">
                  <a:moveTo>
                    <a:pt x="30" y="1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5" name="Freeform 578"/>
            <p:cNvSpPr>
              <a:spLocks/>
            </p:cNvSpPr>
            <p:nvPr/>
          </p:nvSpPr>
          <p:spPr bwMode="auto">
            <a:xfrm>
              <a:off x="5532684" y="6923219"/>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6" name="Freeform 577"/>
            <p:cNvSpPr>
              <a:spLocks/>
            </p:cNvSpPr>
            <p:nvPr/>
          </p:nvSpPr>
          <p:spPr bwMode="auto">
            <a:xfrm>
              <a:off x="5516809" y="6916867"/>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7" name="Freeform 576"/>
            <p:cNvSpPr>
              <a:spLocks/>
            </p:cNvSpPr>
            <p:nvPr/>
          </p:nvSpPr>
          <p:spPr bwMode="auto">
            <a:xfrm>
              <a:off x="5516809" y="691686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8" name="Freeform 575"/>
            <p:cNvSpPr>
              <a:spLocks/>
            </p:cNvSpPr>
            <p:nvPr/>
          </p:nvSpPr>
          <p:spPr bwMode="auto">
            <a:xfrm>
              <a:off x="5485059" y="6904164"/>
              <a:ext cx="31750" cy="12703"/>
            </a:xfrm>
            <a:custGeom>
              <a:avLst/>
              <a:gdLst>
                <a:gd name="T0" fmla="*/ 50 w 50"/>
                <a:gd name="T1" fmla="*/ 18 h 20"/>
                <a:gd name="T2" fmla="*/ 0 w 50"/>
                <a:gd name="T3" fmla="*/ 0 h 20"/>
              </a:gdLst>
              <a:ahLst/>
              <a:cxnLst>
                <a:cxn ang="0">
                  <a:pos x="T0" y="T1"/>
                </a:cxn>
                <a:cxn ang="0">
                  <a:pos x="T2" y="T3"/>
                </a:cxn>
              </a:cxnLst>
              <a:rect l="0" t="0" r="r" b="b"/>
              <a:pathLst>
                <a:path w="50" h="20">
                  <a:moveTo>
                    <a:pt x="50" y="18"/>
                  </a:moveTo>
                  <a:lnTo>
                    <a:pt x="0" y="0"/>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9" name="Freeform 574"/>
            <p:cNvSpPr>
              <a:spLocks/>
            </p:cNvSpPr>
            <p:nvPr/>
          </p:nvSpPr>
          <p:spPr bwMode="auto">
            <a:xfrm>
              <a:off x="5437434" y="6878757"/>
              <a:ext cx="47625" cy="24771"/>
            </a:xfrm>
            <a:custGeom>
              <a:avLst/>
              <a:gdLst>
                <a:gd name="T0" fmla="*/ 75 w 75"/>
                <a:gd name="T1" fmla="*/ 38 h 39"/>
                <a:gd name="T2" fmla="*/ 0 w 75"/>
                <a:gd name="T3" fmla="*/ 0 h 39"/>
              </a:gdLst>
              <a:ahLst/>
              <a:cxnLst>
                <a:cxn ang="0">
                  <a:pos x="T0" y="T1"/>
                </a:cxn>
                <a:cxn ang="0">
                  <a:pos x="T2" y="T3"/>
                </a:cxn>
              </a:cxnLst>
              <a:rect l="0" t="0" r="r" b="b"/>
              <a:pathLst>
                <a:path w="75" h="39">
                  <a:moveTo>
                    <a:pt x="75" y="3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0" name="Freeform 573"/>
            <p:cNvSpPr>
              <a:spLocks/>
            </p:cNvSpPr>
            <p:nvPr/>
          </p:nvSpPr>
          <p:spPr bwMode="auto">
            <a:xfrm>
              <a:off x="5373934" y="6843823"/>
              <a:ext cx="63500" cy="34299"/>
            </a:xfrm>
            <a:custGeom>
              <a:avLst/>
              <a:gdLst>
                <a:gd name="T0" fmla="*/ 100 w 100"/>
                <a:gd name="T1" fmla="*/ 53 h 54"/>
                <a:gd name="T2" fmla="*/ 0 w 100"/>
                <a:gd name="T3" fmla="*/ 0 h 54"/>
              </a:gdLst>
              <a:ahLst/>
              <a:cxnLst>
                <a:cxn ang="0">
                  <a:pos x="T0" y="T1"/>
                </a:cxn>
                <a:cxn ang="0">
                  <a:pos x="T2" y="T3"/>
                </a:cxn>
              </a:cxnLst>
              <a:rect l="0" t="0" r="r" b="b"/>
              <a:pathLst>
                <a:path w="100" h="54">
                  <a:moveTo>
                    <a:pt x="100"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1" name="Freeform 572"/>
            <p:cNvSpPr>
              <a:spLocks/>
            </p:cNvSpPr>
            <p:nvPr/>
          </p:nvSpPr>
          <p:spPr bwMode="auto">
            <a:xfrm>
              <a:off x="5300909" y="6799997"/>
              <a:ext cx="73025" cy="43826"/>
            </a:xfrm>
            <a:custGeom>
              <a:avLst/>
              <a:gdLst>
                <a:gd name="T0" fmla="*/ 115 w 115"/>
                <a:gd name="T1" fmla="*/ 69 h 69"/>
                <a:gd name="T2" fmla="*/ 0 w 115"/>
                <a:gd name="T3" fmla="*/ 0 h 69"/>
              </a:gdLst>
              <a:ahLst/>
              <a:cxnLst>
                <a:cxn ang="0">
                  <a:pos x="T0" y="T1"/>
                </a:cxn>
                <a:cxn ang="0">
                  <a:pos x="T2" y="T3"/>
                </a:cxn>
              </a:cxnLst>
              <a:rect l="0" t="0" r="r" b="b"/>
              <a:pathLst>
                <a:path w="115" h="69">
                  <a:moveTo>
                    <a:pt x="11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2" name="Freeform 571"/>
            <p:cNvSpPr>
              <a:spLocks/>
            </p:cNvSpPr>
            <p:nvPr/>
          </p:nvSpPr>
          <p:spPr bwMode="auto">
            <a:xfrm>
              <a:off x="5221534" y="6749184"/>
              <a:ext cx="79375" cy="49543"/>
            </a:xfrm>
            <a:custGeom>
              <a:avLst/>
              <a:gdLst>
                <a:gd name="T0" fmla="*/ 125 w 125"/>
                <a:gd name="T1" fmla="*/ 78 h 78"/>
                <a:gd name="T2" fmla="*/ 0 w 125"/>
                <a:gd name="T3" fmla="*/ 0 h 78"/>
              </a:gdLst>
              <a:ahLst/>
              <a:cxnLst>
                <a:cxn ang="0">
                  <a:pos x="T0" y="T1"/>
                </a:cxn>
                <a:cxn ang="0">
                  <a:pos x="T2" y="T3"/>
                </a:cxn>
              </a:cxnLst>
              <a:rect l="0" t="0" r="r" b="b"/>
              <a:pathLst>
                <a:path w="125" h="78">
                  <a:moveTo>
                    <a:pt x="125" y="7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3" name="Freeform 570"/>
            <p:cNvSpPr>
              <a:spLocks/>
            </p:cNvSpPr>
            <p:nvPr/>
          </p:nvSpPr>
          <p:spPr bwMode="auto">
            <a:xfrm>
              <a:off x="5135809" y="6688843"/>
              <a:ext cx="85725" cy="59705"/>
            </a:xfrm>
            <a:custGeom>
              <a:avLst/>
              <a:gdLst>
                <a:gd name="T0" fmla="*/ 135 w 135"/>
                <a:gd name="T1" fmla="*/ 94 h 94"/>
                <a:gd name="T2" fmla="*/ 0 w 135"/>
                <a:gd name="T3" fmla="*/ 0 h 94"/>
              </a:gdLst>
              <a:ahLst/>
              <a:cxnLst>
                <a:cxn ang="0">
                  <a:pos x="T0" y="T1"/>
                </a:cxn>
                <a:cxn ang="0">
                  <a:pos x="T2" y="T3"/>
                </a:cxn>
              </a:cxnLst>
              <a:rect l="0" t="0" r="r" b="b"/>
              <a:pathLst>
                <a:path w="135" h="94">
                  <a:moveTo>
                    <a:pt x="135" y="9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4" name="Freeform 569"/>
            <p:cNvSpPr>
              <a:spLocks/>
            </p:cNvSpPr>
            <p:nvPr/>
          </p:nvSpPr>
          <p:spPr bwMode="auto">
            <a:xfrm>
              <a:off x="5050084" y="6622151"/>
              <a:ext cx="85725" cy="66057"/>
            </a:xfrm>
            <a:custGeom>
              <a:avLst/>
              <a:gdLst>
                <a:gd name="T0" fmla="*/ 135 w 135"/>
                <a:gd name="T1" fmla="*/ 104 h 104"/>
                <a:gd name="T2" fmla="*/ 0 w 135"/>
                <a:gd name="T3" fmla="*/ 0 h 104"/>
              </a:gdLst>
              <a:ahLst/>
              <a:cxnLst>
                <a:cxn ang="0">
                  <a:pos x="T0" y="T1"/>
                </a:cxn>
                <a:cxn ang="0">
                  <a:pos x="T2" y="T3"/>
                </a:cxn>
              </a:cxnLst>
              <a:rect l="0" t="0" r="r" b="b"/>
              <a:pathLst>
                <a:path w="135" h="104">
                  <a:moveTo>
                    <a:pt x="135" y="10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5" name="Freeform 568"/>
            <p:cNvSpPr>
              <a:spLocks/>
            </p:cNvSpPr>
            <p:nvPr/>
          </p:nvSpPr>
          <p:spPr bwMode="auto">
            <a:xfrm>
              <a:off x="4964994" y="6549107"/>
              <a:ext cx="83185" cy="72409"/>
            </a:xfrm>
            <a:custGeom>
              <a:avLst/>
              <a:gdLst>
                <a:gd name="T0" fmla="*/ 131 w 131"/>
                <a:gd name="T1" fmla="*/ 114 h 114"/>
                <a:gd name="T2" fmla="*/ 0 w 131"/>
                <a:gd name="T3" fmla="*/ 0 h 114"/>
              </a:gdLst>
              <a:ahLst/>
              <a:cxnLst>
                <a:cxn ang="0">
                  <a:pos x="T0" y="T1"/>
                </a:cxn>
                <a:cxn ang="0">
                  <a:pos x="T2" y="T3"/>
                </a:cxn>
              </a:cxnLst>
              <a:rect l="0" t="0" r="r" b="b"/>
              <a:pathLst>
                <a:path w="131" h="114">
                  <a:moveTo>
                    <a:pt x="131" y="11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6" name="Freeform 567"/>
            <p:cNvSpPr>
              <a:spLocks/>
            </p:cNvSpPr>
            <p:nvPr/>
          </p:nvSpPr>
          <p:spPr bwMode="auto">
            <a:xfrm>
              <a:off x="4964994" y="654910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7" name="Freeform 566"/>
            <p:cNvSpPr>
              <a:spLocks/>
            </p:cNvSpPr>
            <p:nvPr/>
          </p:nvSpPr>
          <p:spPr bwMode="auto">
            <a:xfrm>
              <a:off x="4822119" y="6420169"/>
              <a:ext cx="142875" cy="128938"/>
            </a:xfrm>
            <a:custGeom>
              <a:avLst/>
              <a:gdLst>
                <a:gd name="T0" fmla="*/ 225 w 225"/>
                <a:gd name="T1" fmla="*/ 203 h 203"/>
                <a:gd name="T2" fmla="*/ 0 w 225"/>
                <a:gd name="T3" fmla="*/ 0 h 203"/>
              </a:gdLst>
              <a:ahLst/>
              <a:cxnLst>
                <a:cxn ang="0">
                  <a:pos x="T0" y="T1"/>
                </a:cxn>
                <a:cxn ang="0">
                  <a:pos x="T2" y="T3"/>
                </a:cxn>
              </a:cxnLst>
              <a:rect l="0" t="0" r="r" b="b"/>
              <a:pathLst>
                <a:path w="225" h="203">
                  <a:moveTo>
                    <a:pt x="225" y="20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8" name="Freeform 565"/>
            <p:cNvSpPr>
              <a:spLocks/>
            </p:cNvSpPr>
            <p:nvPr/>
          </p:nvSpPr>
          <p:spPr bwMode="auto">
            <a:xfrm>
              <a:off x="4672894" y="6293772"/>
              <a:ext cx="149225" cy="125127"/>
            </a:xfrm>
            <a:custGeom>
              <a:avLst/>
              <a:gdLst>
                <a:gd name="T0" fmla="*/ 235 w 235"/>
                <a:gd name="T1" fmla="*/ 197 h 197"/>
                <a:gd name="T2" fmla="*/ 0 w 235"/>
                <a:gd name="T3" fmla="*/ 0 h 197"/>
              </a:gdLst>
              <a:ahLst/>
              <a:cxnLst>
                <a:cxn ang="0">
                  <a:pos x="T0" y="T1"/>
                </a:cxn>
                <a:cxn ang="0">
                  <a:pos x="T2" y="T3"/>
                </a:cxn>
              </a:cxnLst>
              <a:rect l="0" t="0" r="r" b="b"/>
              <a:pathLst>
                <a:path w="235" h="197">
                  <a:moveTo>
                    <a:pt x="235" y="19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9" name="Freeform 564"/>
            <p:cNvSpPr>
              <a:spLocks/>
            </p:cNvSpPr>
            <p:nvPr/>
          </p:nvSpPr>
          <p:spPr bwMode="auto">
            <a:xfrm>
              <a:off x="4517319" y="6173091"/>
              <a:ext cx="155575" cy="119411"/>
            </a:xfrm>
            <a:custGeom>
              <a:avLst/>
              <a:gdLst>
                <a:gd name="T0" fmla="*/ 245 w 245"/>
                <a:gd name="T1" fmla="*/ 187 h 188"/>
                <a:gd name="T2" fmla="*/ 0 w 245"/>
                <a:gd name="T3" fmla="*/ 0 h 188"/>
              </a:gdLst>
              <a:ahLst/>
              <a:cxnLst>
                <a:cxn ang="0">
                  <a:pos x="T0" y="T1"/>
                </a:cxn>
                <a:cxn ang="0">
                  <a:pos x="T2" y="T3"/>
                </a:cxn>
              </a:cxnLst>
              <a:rect l="0" t="0" r="r" b="b"/>
              <a:pathLst>
                <a:path w="245" h="188">
                  <a:moveTo>
                    <a:pt x="245" y="1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0" name="Freeform 563"/>
            <p:cNvSpPr>
              <a:spLocks/>
            </p:cNvSpPr>
            <p:nvPr/>
          </p:nvSpPr>
          <p:spPr bwMode="auto">
            <a:xfrm>
              <a:off x="4438579" y="6112750"/>
              <a:ext cx="77470" cy="59070"/>
            </a:xfrm>
            <a:custGeom>
              <a:avLst/>
              <a:gdLst>
                <a:gd name="T0" fmla="*/ 121 w 122"/>
                <a:gd name="T1" fmla="*/ 92 h 93"/>
                <a:gd name="T2" fmla="*/ 0 w 122"/>
                <a:gd name="T3" fmla="*/ 0 h 93"/>
              </a:gdLst>
              <a:ahLst/>
              <a:cxnLst>
                <a:cxn ang="0">
                  <a:pos x="T0" y="T1"/>
                </a:cxn>
                <a:cxn ang="0">
                  <a:pos x="T2" y="T3"/>
                </a:cxn>
              </a:cxnLst>
              <a:rect l="0" t="0" r="r" b="b"/>
              <a:pathLst>
                <a:path w="122" h="93">
                  <a:moveTo>
                    <a:pt x="121" y="9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1" name="Freeform 562"/>
            <p:cNvSpPr>
              <a:spLocks/>
            </p:cNvSpPr>
            <p:nvPr/>
          </p:nvSpPr>
          <p:spPr bwMode="auto">
            <a:xfrm>
              <a:off x="4356029" y="6055585"/>
              <a:ext cx="82550" cy="54624"/>
            </a:xfrm>
            <a:custGeom>
              <a:avLst/>
              <a:gdLst>
                <a:gd name="T0" fmla="*/ 130 w 130"/>
                <a:gd name="T1" fmla="*/ 86 h 86"/>
                <a:gd name="T2" fmla="*/ 0 w 130"/>
                <a:gd name="T3" fmla="*/ 0 h 86"/>
              </a:gdLst>
              <a:ahLst/>
              <a:cxnLst>
                <a:cxn ang="0">
                  <a:pos x="T0" y="T1"/>
                </a:cxn>
                <a:cxn ang="0">
                  <a:pos x="T2" y="T3"/>
                </a:cxn>
              </a:cxnLst>
              <a:rect l="0" t="0" r="r" b="b"/>
              <a:pathLst>
                <a:path w="130" h="86">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2" name="Freeform 561"/>
            <p:cNvSpPr>
              <a:spLocks/>
            </p:cNvSpPr>
            <p:nvPr/>
          </p:nvSpPr>
          <p:spPr bwMode="auto">
            <a:xfrm>
              <a:off x="4273479" y="5998421"/>
              <a:ext cx="82550" cy="55259"/>
            </a:xfrm>
            <a:custGeom>
              <a:avLst/>
              <a:gdLst>
                <a:gd name="T0" fmla="*/ 130 w 130"/>
                <a:gd name="T1" fmla="*/ 86 h 87"/>
                <a:gd name="T2" fmla="*/ 0 w 130"/>
                <a:gd name="T3" fmla="*/ 0 h 87"/>
              </a:gdLst>
              <a:ahLst/>
              <a:cxnLst>
                <a:cxn ang="0">
                  <a:pos x="T0" y="T1"/>
                </a:cxn>
                <a:cxn ang="0">
                  <a:pos x="T2" y="T3"/>
                </a:cxn>
              </a:cxnLst>
              <a:rect l="0" t="0" r="r" b="b"/>
              <a:pathLst>
                <a:path w="130" h="87">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3" name="Freeform 560"/>
            <p:cNvSpPr>
              <a:spLocks/>
            </p:cNvSpPr>
            <p:nvPr/>
          </p:nvSpPr>
          <p:spPr bwMode="auto">
            <a:xfrm>
              <a:off x="4187754" y="5940621"/>
              <a:ext cx="85725" cy="55894"/>
            </a:xfrm>
            <a:custGeom>
              <a:avLst/>
              <a:gdLst>
                <a:gd name="T0" fmla="*/ 135 w 135"/>
                <a:gd name="T1" fmla="*/ 87 h 88"/>
                <a:gd name="T2" fmla="*/ 0 w 135"/>
                <a:gd name="T3" fmla="*/ 0 h 88"/>
              </a:gdLst>
              <a:ahLst/>
              <a:cxnLst>
                <a:cxn ang="0">
                  <a:pos x="T0" y="T1"/>
                </a:cxn>
                <a:cxn ang="0">
                  <a:pos x="T2" y="T3"/>
                </a:cxn>
              </a:cxnLst>
              <a:rect l="0" t="0" r="r" b="b"/>
              <a:pathLst>
                <a:path w="135" h="88">
                  <a:moveTo>
                    <a:pt x="135" y="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4" name="Freeform 559"/>
            <p:cNvSpPr>
              <a:spLocks/>
            </p:cNvSpPr>
            <p:nvPr/>
          </p:nvSpPr>
          <p:spPr bwMode="auto">
            <a:xfrm>
              <a:off x="4098854" y="5889808"/>
              <a:ext cx="88900" cy="49543"/>
            </a:xfrm>
            <a:custGeom>
              <a:avLst/>
              <a:gdLst>
                <a:gd name="T0" fmla="*/ 140 w 140"/>
                <a:gd name="T1" fmla="*/ 77 h 78"/>
                <a:gd name="T2" fmla="*/ 0 w 140"/>
                <a:gd name="T3" fmla="*/ 0 h 78"/>
              </a:gdLst>
              <a:ahLst/>
              <a:cxnLst>
                <a:cxn ang="0">
                  <a:pos x="T0" y="T1"/>
                </a:cxn>
                <a:cxn ang="0">
                  <a:pos x="T2" y="T3"/>
                </a:cxn>
              </a:cxnLst>
              <a:rect l="0" t="0" r="r" b="b"/>
              <a:pathLst>
                <a:path w="140" h="78">
                  <a:moveTo>
                    <a:pt x="140"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5" name="Freeform 558"/>
            <p:cNvSpPr>
              <a:spLocks/>
            </p:cNvSpPr>
            <p:nvPr/>
          </p:nvSpPr>
          <p:spPr bwMode="auto">
            <a:xfrm>
              <a:off x="4009954" y="5837724"/>
              <a:ext cx="88900" cy="52083"/>
            </a:xfrm>
            <a:custGeom>
              <a:avLst/>
              <a:gdLst>
                <a:gd name="T0" fmla="*/ 140 w 140"/>
                <a:gd name="T1" fmla="*/ 82 h 82"/>
                <a:gd name="T2" fmla="*/ 0 w 140"/>
                <a:gd name="T3" fmla="*/ 0 h 82"/>
              </a:gdLst>
              <a:ahLst/>
              <a:cxnLst>
                <a:cxn ang="0">
                  <a:pos x="T0" y="T1"/>
                </a:cxn>
                <a:cxn ang="0">
                  <a:pos x="T2" y="T3"/>
                </a:cxn>
              </a:cxnLst>
              <a:rect l="0" t="0" r="r" b="b"/>
              <a:pathLst>
                <a:path w="140" h="82">
                  <a:moveTo>
                    <a:pt x="140" y="82"/>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6" name="Freeform 557"/>
            <p:cNvSpPr>
              <a:spLocks/>
            </p:cNvSpPr>
            <p:nvPr/>
          </p:nvSpPr>
          <p:spPr bwMode="auto">
            <a:xfrm>
              <a:off x="3917879" y="5790087"/>
              <a:ext cx="92075" cy="47002"/>
            </a:xfrm>
            <a:custGeom>
              <a:avLst/>
              <a:gdLst>
                <a:gd name="T0" fmla="*/ 145 w 145"/>
                <a:gd name="T1" fmla="*/ 74 h 74"/>
                <a:gd name="T2" fmla="*/ 0 w 145"/>
                <a:gd name="T3" fmla="*/ 0 h 74"/>
              </a:gdLst>
              <a:ahLst/>
              <a:cxnLst>
                <a:cxn ang="0">
                  <a:pos x="T0" y="T1"/>
                </a:cxn>
                <a:cxn ang="0">
                  <a:pos x="T2" y="T3"/>
                </a:cxn>
              </a:cxnLst>
              <a:rect l="0" t="0" r="r" b="b"/>
              <a:pathLst>
                <a:path w="145" h="74">
                  <a:moveTo>
                    <a:pt x="145"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7" name="Freeform 556"/>
            <p:cNvSpPr>
              <a:spLocks/>
            </p:cNvSpPr>
            <p:nvPr/>
          </p:nvSpPr>
          <p:spPr bwMode="auto">
            <a:xfrm>
              <a:off x="3823264" y="5742450"/>
              <a:ext cx="93980" cy="47002"/>
            </a:xfrm>
            <a:custGeom>
              <a:avLst/>
              <a:gdLst>
                <a:gd name="T0" fmla="*/ 147 w 148"/>
                <a:gd name="T1" fmla="*/ 74 h 74"/>
                <a:gd name="T2" fmla="*/ 0 w 148"/>
                <a:gd name="T3" fmla="*/ 0 h 74"/>
              </a:gdLst>
              <a:ahLst/>
              <a:cxnLst>
                <a:cxn ang="0">
                  <a:pos x="T0" y="T1"/>
                </a:cxn>
                <a:cxn ang="0">
                  <a:pos x="T2" y="T3"/>
                </a:cxn>
              </a:cxnLst>
              <a:rect l="0" t="0" r="r" b="b"/>
              <a:pathLst>
                <a:path w="148" h="74">
                  <a:moveTo>
                    <a:pt x="147"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8" name="Freeform 555"/>
            <p:cNvSpPr>
              <a:spLocks/>
            </p:cNvSpPr>
            <p:nvPr/>
          </p:nvSpPr>
          <p:spPr bwMode="auto">
            <a:xfrm>
              <a:off x="3728014" y="5697988"/>
              <a:ext cx="95250" cy="43826"/>
            </a:xfrm>
            <a:custGeom>
              <a:avLst/>
              <a:gdLst>
                <a:gd name="T0" fmla="*/ 150 w 150"/>
                <a:gd name="T1" fmla="*/ 69 h 69"/>
                <a:gd name="T2" fmla="*/ 0 w 150"/>
                <a:gd name="T3" fmla="*/ 0 h 69"/>
              </a:gdLst>
              <a:ahLst/>
              <a:cxnLst>
                <a:cxn ang="0">
                  <a:pos x="T0" y="T1"/>
                </a:cxn>
                <a:cxn ang="0">
                  <a:pos x="T2" y="T3"/>
                </a:cxn>
              </a:cxnLst>
              <a:rect l="0" t="0" r="r" b="b"/>
              <a:pathLst>
                <a:path w="150" h="69">
                  <a:moveTo>
                    <a:pt x="150" y="6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9" name="Freeform 554"/>
            <p:cNvSpPr>
              <a:spLocks/>
            </p:cNvSpPr>
            <p:nvPr/>
          </p:nvSpPr>
          <p:spPr bwMode="auto">
            <a:xfrm>
              <a:off x="3629589" y="5656702"/>
              <a:ext cx="98425" cy="40650"/>
            </a:xfrm>
            <a:custGeom>
              <a:avLst/>
              <a:gdLst>
                <a:gd name="T0" fmla="*/ 155 w 155"/>
                <a:gd name="T1" fmla="*/ 64 h 64"/>
                <a:gd name="T2" fmla="*/ 0 w 155"/>
                <a:gd name="T3" fmla="*/ 0 h 64"/>
              </a:gdLst>
              <a:ahLst/>
              <a:cxnLst>
                <a:cxn ang="0">
                  <a:pos x="T0" y="T1"/>
                </a:cxn>
                <a:cxn ang="0">
                  <a:pos x="T2" y="T3"/>
                </a:cxn>
              </a:cxnLst>
              <a:rect l="0" t="0" r="r" b="b"/>
              <a:pathLst>
                <a:path w="155" h="64">
                  <a:moveTo>
                    <a:pt x="15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0" name="Freeform 553"/>
            <p:cNvSpPr>
              <a:spLocks/>
            </p:cNvSpPr>
            <p:nvPr/>
          </p:nvSpPr>
          <p:spPr bwMode="auto">
            <a:xfrm>
              <a:off x="3531164" y="5619228"/>
              <a:ext cx="98425" cy="35569"/>
            </a:xfrm>
            <a:custGeom>
              <a:avLst/>
              <a:gdLst>
                <a:gd name="T0" fmla="*/ 155 w 155"/>
                <a:gd name="T1" fmla="*/ 56 h 56"/>
                <a:gd name="T2" fmla="*/ 0 w 155"/>
                <a:gd name="T3" fmla="*/ 0 h 56"/>
              </a:gdLst>
              <a:ahLst/>
              <a:cxnLst>
                <a:cxn ang="0">
                  <a:pos x="T0" y="T1"/>
                </a:cxn>
                <a:cxn ang="0">
                  <a:pos x="T2" y="T3"/>
                </a:cxn>
              </a:cxnLst>
              <a:rect l="0" t="0" r="r" b="b"/>
              <a:pathLst>
                <a:path w="155" h="56">
                  <a:moveTo>
                    <a:pt x="155" y="5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1" name="Freeform 552"/>
            <p:cNvSpPr>
              <a:spLocks/>
            </p:cNvSpPr>
            <p:nvPr/>
          </p:nvSpPr>
          <p:spPr bwMode="auto">
            <a:xfrm>
              <a:off x="3426389" y="5584294"/>
              <a:ext cx="104775" cy="34299"/>
            </a:xfrm>
            <a:custGeom>
              <a:avLst/>
              <a:gdLst>
                <a:gd name="T0" fmla="*/ 165 w 165"/>
                <a:gd name="T1" fmla="*/ 53 h 54"/>
                <a:gd name="T2" fmla="*/ 0 w 165"/>
                <a:gd name="T3" fmla="*/ 0 h 54"/>
              </a:gdLst>
              <a:ahLst/>
              <a:cxnLst>
                <a:cxn ang="0">
                  <a:pos x="T0" y="T1"/>
                </a:cxn>
                <a:cxn ang="0">
                  <a:pos x="T2" y="T3"/>
                </a:cxn>
              </a:cxnLst>
              <a:rect l="0" t="0" r="r" b="b"/>
              <a:pathLst>
                <a:path w="165" h="54">
                  <a:moveTo>
                    <a:pt x="165" y="5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2" name="Freeform 551"/>
            <p:cNvSpPr>
              <a:spLocks/>
            </p:cNvSpPr>
            <p:nvPr/>
          </p:nvSpPr>
          <p:spPr bwMode="auto">
            <a:xfrm>
              <a:off x="3321614" y="5552536"/>
              <a:ext cx="104775" cy="31123"/>
            </a:xfrm>
            <a:custGeom>
              <a:avLst/>
              <a:gdLst>
                <a:gd name="T0" fmla="*/ 165 w 165"/>
                <a:gd name="T1" fmla="*/ 48 h 49"/>
                <a:gd name="T2" fmla="*/ 0 w 165"/>
                <a:gd name="T3" fmla="*/ 0 h 49"/>
              </a:gdLst>
              <a:ahLst/>
              <a:cxnLst>
                <a:cxn ang="0">
                  <a:pos x="T0" y="T1"/>
                </a:cxn>
                <a:cxn ang="0">
                  <a:pos x="T2" y="T3"/>
                </a:cxn>
              </a:cxnLst>
              <a:rect l="0" t="0" r="r" b="b"/>
              <a:pathLst>
                <a:path w="165" h="49">
                  <a:moveTo>
                    <a:pt x="165"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3" name="Freeform 550"/>
            <p:cNvSpPr>
              <a:spLocks/>
            </p:cNvSpPr>
            <p:nvPr/>
          </p:nvSpPr>
          <p:spPr bwMode="auto">
            <a:xfrm>
              <a:off x="3214299" y="5523953"/>
              <a:ext cx="106045" cy="27947"/>
            </a:xfrm>
            <a:custGeom>
              <a:avLst/>
              <a:gdLst>
                <a:gd name="T0" fmla="*/ 167 w 167"/>
                <a:gd name="T1" fmla="*/ 43 h 44"/>
                <a:gd name="T2" fmla="*/ 0 w 167"/>
                <a:gd name="T3" fmla="*/ 0 h 44"/>
              </a:gdLst>
              <a:ahLst/>
              <a:cxnLst>
                <a:cxn ang="0">
                  <a:pos x="T0" y="T1"/>
                </a:cxn>
                <a:cxn ang="0">
                  <a:pos x="T2" y="T3"/>
                </a:cxn>
              </a:cxnLst>
              <a:rect l="0" t="0" r="r" b="b"/>
              <a:pathLst>
                <a:path w="167" h="44">
                  <a:moveTo>
                    <a:pt x="16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4" name="Freeform 549"/>
            <p:cNvSpPr>
              <a:spLocks/>
            </p:cNvSpPr>
            <p:nvPr/>
          </p:nvSpPr>
          <p:spPr bwMode="auto">
            <a:xfrm>
              <a:off x="3106349" y="5498547"/>
              <a:ext cx="107950" cy="24771"/>
            </a:xfrm>
            <a:custGeom>
              <a:avLst/>
              <a:gdLst>
                <a:gd name="T0" fmla="*/ 170 w 170"/>
                <a:gd name="T1" fmla="*/ 38 h 39"/>
                <a:gd name="T2" fmla="*/ 0 w 170"/>
                <a:gd name="T3" fmla="*/ 0 h 39"/>
              </a:gdLst>
              <a:ahLst/>
              <a:cxnLst>
                <a:cxn ang="0">
                  <a:pos x="T0" y="T1"/>
                </a:cxn>
                <a:cxn ang="0">
                  <a:pos x="T2" y="T3"/>
                </a:cxn>
              </a:cxnLst>
              <a:rect l="0" t="0" r="r" b="b"/>
              <a:pathLst>
                <a:path w="170" h="39">
                  <a:moveTo>
                    <a:pt x="170"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5" name="Freeform 548"/>
            <p:cNvSpPr>
              <a:spLocks/>
            </p:cNvSpPr>
            <p:nvPr/>
          </p:nvSpPr>
          <p:spPr bwMode="auto">
            <a:xfrm>
              <a:off x="2992049" y="5476316"/>
              <a:ext cx="114300" cy="21596"/>
            </a:xfrm>
            <a:custGeom>
              <a:avLst/>
              <a:gdLst>
                <a:gd name="T0" fmla="*/ 180 w 180"/>
                <a:gd name="T1" fmla="*/ 33 h 34"/>
                <a:gd name="T2" fmla="*/ 0 w 180"/>
                <a:gd name="T3" fmla="*/ 0 h 34"/>
              </a:gdLst>
              <a:ahLst/>
              <a:cxnLst>
                <a:cxn ang="0">
                  <a:pos x="T0" y="T1"/>
                </a:cxn>
                <a:cxn ang="0">
                  <a:pos x="T2" y="T3"/>
                </a:cxn>
              </a:cxnLst>
              <a:rect l="0" t="0" r="r" b="b"/>
              <a:pathLst>
                <a:path w="180" h="34">
                  <a:moveTo>
                    <a:pt x="180"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6" name="Freeform 547"/>
            <p:cNvSpPr>
              <a:spLocks/>
            </p:cNvSpPr>
            <p:nvPr/>
          </p:nvSpPr>
          <p:spPr bwMode="auto">
            <a:xfrm>
              <a:off x="2877749" y="5457261"/>
              <a:ext cx="114300" cy="19055"/>
            </a:xfrm>
            <a:custGeom>
              <a:avLst/>
              <a:gdLst>
                <a:gd name="T0" fmla="*/ 179 w 180"/>
                <a:gd name="T1" fmla="*/ 30 h 30"/>
                <a:gd name="T2" fmla="*/ 0 w 180"/>
                <a:gd name="T3" fmla="*/ 0 h 30"/>
              </a:gdLst>
              <a:ahLst/>
              <a:cxnLst>
                <a:cxn ang="0">
                  <a:pos x="T0" y="T1"/>
                </a:cxn>
                <a:cxn ang="0">
                  <a:pos x="T2" y="T3"/>
                </a:cxn>
              </a:cxnLst>
              <a:rect l="0" t="0" r="r" b="b"/>
              <a:pathLst>
                <a:path w="180" h="30">
                  <a:moveTo>
                    <a:pt x="179"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7" name="Freeform 546"/>
            <p:cNvSpPr>
              <a:spLocks/>
            </p:cNvSpPr>
            <p:nvPr/>
          </p:nvSpPr>
          <p:spPr bwMode="auto">
            <a:xfrm>
              <a:off x="2760274" y="5444558"/>
              <a:ext cx="117475" cy="12703"/>
            </a:xfrm>
            <a:custGeom>
              <a:avLst/>
              <a:gdLst>
                <a:gd name="T0" fmla="*/ 185 w 185"/>
                <a:gd name="T1" fmla="*/ 20 h 20"/>
                <a:gd name="T2" fmla="*/ 0 w 185"/>
                <a:gd name="T3" fmla="*/ 0 h 20"/>
              </a:gdLst>
              <a:ahLst/>
              <a:cxnLst>
                <a:cxn ang="0">
                  <a:pos x="T0" y="T1"/>
                </a:cxn>
                <a:cxn ang="0">
                  <a:pos x="T2" y="T3"/>
                </a:cxn>
              </a:cxnLst>
              <a:rect l="0" t="0" r="r" b="b"/>
              <a:pathLst>
                <a:path w="185" h="20">
                  <a:moveTo>
                    <a:pt x="18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8" name="Freeform 545"/>
            <p:cNvSpPr>
              <a:spLocks/>
            </p:cNvSpPr>
            <p:nvPr/>
          </p:nvSpPr>
          <p:spPr bwMode="auto">
            <a:xfrm>
              <a:off x="2639624" y="5435030"/>
              <a:ext cx="119380" cy="12703"/>
            </a:xfrm>
            <a:custGeom>
              <a:avLst/>
              <a:gdLst>
                <a:gd name="T0" fmla="*/ 188 w 188"/>
                <a:gd name="T1" fmla="*/ 15 h 20"/>
                <a:gd name="T2" fmla="*/ 0 w 188"/>
                <a:gd name="T3" fmla="*/ 0 h 20"/>
              </a:gdLst>
              <a:ahLst/>
              <a:cxnLst>
                <a:cxn ang="0">
                  <a:pos x="T0" y="T1"/>
                </a:cxn>
                <a:cxn ang="0">
                  <a:pos x="T2" y="T3"/>
                </a:cxn>
              </a:cxnLst>
              <a:rect l="0" t="0" r="r" b="b"/>
              <a:pathLst>
                <a:path w="188" h="20">
                  <a:moveTo>
                    <a:pt x="188"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9" name="Freeform 544"/>
            <p:cNvSpPr>
              <a:spLocks/>
            </p:cNvSpPr>
            <p:nvPr/>
          </p:nvSpPr>
          <p:spPr bwMode="auto">
            <a:xfrm>
              <a:off x="2515799" y="5428679"/>
              <a:ext cx="123825" cy="12703"/>
            </a:xfrm>
            <a:custGeom>
              <a:avLst/>
              <a:gdLst>
                <a:gd name="T0" fmla="*/ 195 w 195"/>
                <a:gd name="T1" fmla="*/ 10 h 20"/>
                <a:gd name="T2" fmla="*/ 0 w 195"/>
                <a:gd name="T3" fmla="*/ 0 h 20"/>
              </a:gdLst>
              <a:ahLst/>
              <a:cxnLst>
                <a:cxn ang="0">
                  <a:pos x="T0" y="T1"/>
                </a:cxn>
                <a:cxn ang="0">
                  <a:pos x="T2" y="T3"/>
                </a:cxn>
              </a:cxnLst>
              <a:rect l="0" t="0" r="r" b="b"/>
              <a:pathLst>
                <a:path w="195" h="20">
                  <a:moveTo>
                    <a:pt x="195"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0" name="Freeform 543"/>
            <p:cNvSpPr>
              <a:spLocks/>
            </p:cNvSpPr>
            <p:nvPr/>
          </p:nvSpPr>
          <p:spPr bwMode="auto">
            <a:xfrm>
              <a:off x="2389434" y="5428679"/>
              <a:ext cx="127000" cy="12703"/>
            </a:xfrm>
            <a:custGeom>
              <a:avLst/>
              <a:gdLst>
                <a:gd name="T0" fmla="*/ 200 w 200"/>
                <a:gd name="T1" fmla="*/ 0 h 20"/>
                <a:gd name="T2" fmla="*/ 0 w 200"/>
                <a:gd name="T3" fmla="*/ 0 h 20"/>
              </a:gdLst>
              <a:ahLst/>
              <a:cxnLst>
                <a:cxn ang="0">
                  <a:pos x="T0" y="T1"/>
                </a:cxn>
                <a:cxn ang="0">
                  <a:pos x="T2" y="T3"/>
                </a:cxn>
              </a:cxnLst>
              <a:rect l="0" t="0" r="r" b="b"/>
              <a:pathLst>
                <a:path w="200" h="20">
                  <a:moveTo>
                    <a:pt x="20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1" name="Freeform 542"/>
            <p:cNvSpPr>
              <a:spLocks/>
            </p:cNvSpPr>
            <p:nvPr/>
          </p:nvSpPr>
          <p:spPr bwMode="auto">
            <a:xfrm>
              <a:off x="2259259" y="5428679"/>
              <a:ext cx="130175" cy="12703"/>
            </a:xfrm>
            <a:custGeom>
              <a:avLst/>
              <a:gdLst>
                <a:gd name="T0" fmla="*/ 205 w 205"/>
                <a:gd name="T1" fmla="*/ 0 h 20"/>
                <a:gd name="T2" fmla="*/ 0 w 205"/>
                <a:gd name="T3" fmla="*/ 5 h 20"/>
              </a:gdLst>
              <a:ahLst/>
              <a:cxnLst>
                <a:cxn ang="0">
                  <a:pos x="T0" y="T1"/>
                </a:cxn>
                <a:cxn ang="0">
                  <a:pos x="T2" y="T3"/>
                </a:cxn>
              </a:cxnLst>
              <a:rect l="0" t="0" r="r" b="b"/>
              <a:pathLst>
                <a:path w="205" h="20">
                  <a:moveTo>
                    <a:pt x="2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2" name="Freeform 541"/>
            <p:cNvSpPr>
              <a:spLocks/>
            </p:cNvSpPr>
            <p:nvPr/>
          </p:nvSpPr>
          <p:spPr bwMode="auto">
            <a:xfrm>
              <a:off x="2125909" y="5431854"/>
              <a:ext cx="133350" cy="12703"/>
            </a:xfrm>
            <a:custGeom>
              <a:avLst/>
              <a:gdLst>
                <a:gd name="T0" fmla="*/ 210 w 210"/>
                <a:gd name="T1" fmla="*/ 0 h 20"/>
                <a:gd name="T2" fmla="*/ 0 w 210"/>
                <a:gd name="T3" fmla="*/ 15 h 20"/>
              </a:gdLst>
              <a:ahLst/>
              <a:cxnLst>
                <a:cxn ang="0">
                  <a:pos x="T0" y="T1"/>
                </a:cxn>
                <a:cxn ang="0">
                  <a:pos x="T2" y="T3"/>
                </a:cxn>
              </a:cxnLst>
              <a:rect l="0" t="0" r="r" b="b"/>
              <a:pathLst>
                <a:path w="210" h="20">
                  <a:moveTo>
                    <a:pt x="210"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3" name="Freeform 540"/>
            <p:cNvSpPr>
              <a:spLocks/>
            </p:cNvSpPr>
            <p:nvPr/>
          </p:nvSpPr>
          <p:spPr bwMode="auto">
            <a:xfrm>
              <a:off x="1990019" y="5441382"/>
              <a:ext cx="133985" cy="12703"/>
            </a:xfrm>
            <a:custGeom>
              <a:avLst/>
              <a:gdLst>
                <a:gd name="T0" fmla="*/ 211 w 211"/>
                <a:gd name="T1" fmla="*/ 0 h 20"/>
                <a:gd name="T2" fmla="*/ 0 w 211"/>
                <a:gd name="T3" fmla="*/ 20 h 20"/>
              </a:gdLst>
              <a:ahLst/>
              <a:cxnLst>
                <a:cxn ang="0">
                  <a:pos x="T0" y="T1"/>
                </a:cxn>
                <a:cxn ang="0">
                  <a:pos x="T2" y="T3"/>
                </a:cxn>
              </a:cxnLst>
              <a:rect l="0" t="0" r="r" b="b"/>
              <a:pathLst>
                <a:path w="211" h="20">
                  <a:moveTo>
                    <a:pt x="211"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4" name="Freeform 539"/>
            <p:cNvSpPr>
              <a:spLocks/>
            </p:cNvSpPr>
            <p:nvPr/>
          </p:nvSpPr>
          <p:spPr bwMode="auto">
            <a:xfrm>
              <a:off x="1853494" y="5454085"/>
              <a:ext cx="136525" cy="19055"/>
            </a:xfrm>
            <a:custGeom>
              <a:avLst/>
              <a:gdLst>
                <a:gd name="T0" fmla="*/ 215 w 215"/>
                <a:gd name="T1" fmla="*/ 0 h 30"/>
                <a:gd name="T2" fmla="*/ 0 w 215"/>
                <a:gd name="T3" fmla="*/ 30 h 30"/>
              </a:gdLst>
              <a:ahLst/>
              <a:cxnLst>
                <a:cxn ang="0">
                  <a:pos x="T0" y="T1"/>
                </a:cxn>
                <a:cxn ang="0">
                  <a:pos x="T2" y="T3"/>
                </a:cxn>
              </a:cxnLst>
              <a:rect l="0" t="0" r="r" b="b"/>
              <a:pathLst>
                <a:path w="215" h="30">
                  <a:moveTo>
                    <a:pt x="215"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5" name="Freeform 538"/>
            <p:cNvSpPr>
              <a:spLocks/>
            </p:cNvSpPr>
            <p:nvPr/>
          </p:nvSpPr>
          <p:spPr bwMode="auto">
            <a:xfrm>
              <a:off x="1710619" y="5473140"/>
              <a:ext cx="142875" cy="21596"/>
            </a:xfrm>
            <a:custGeom>
              <a:avLst/>
              <a:gdLst>
                <a:gd name="T0" fmla="*/ 225 w 225"/>
                <a:gd name="T1" fmla="*/ 0 h 34"/>
                <a:gd name="T2" fmla="*/ 0 w 225"/>
                <a:gd name="T3" fmla="*/ 33 h 34"/>
              </a:gdLst>
              <a:ahLst/>
              <a:cxnLst>
                <a:cxn ang="0">
                  <a:pos x="T0" y="T1"/>
                </a:cxn>
                <a:cxn ang="0">
                  <a:pos x="T2" y="T3"/>
                </a:cxn>
              </a:cxnLst>
              <a:rect l="0" t="0" r="r" b="b"/>
              <a:pathLst>
                <a:path w="225" h="34">
                  <a:moveTo>
                    <a:pt x="225" y="0"/>
                  </a:moveTo>
                  <a:lnTo>
                    <a:pt x="0" y="3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6" name="Freeform 537"/>
            <p:cNvSpPr>
              <a:spLocks/>
            </p:cNvSpPr>
            <p:nvPr/>
          </p:nvSpPr>
          <p:spPr bwMode="auto">
            <a:xfrm>
              <a:off x="1624894" y="5495371"/>
              <a:ext cx="85725" cy="31123"/>
            </a:xfrm>
            <a:custGeom>
              <a:avLst/>
              <a:gdLst>
                <a:gd name="T0" fmla="*/ 135 w 135"/>
                <a:gd name="T1" fmla="*/ 0 h 49"/>
                <a:gd name="T2" fmla="*/ 0 w 135"/>
                <a:gd name="T3" fmla="*/ 48 h 49"/>
              </a:gdLst>
              <a:ahLst/>
              <a:cxnLst>
                <a:cxn ang="0">
                  <a:pos x="T0" y="T1"/>
                </a:cxn>
                <a:cxn ang="0">
                  <a:pos x="T2" y="T3"/>
                </a:cxn>
              </a:cxnLst>
              <a:rect l="0" t="0" r="r" b="b"/>
              <a:pathLst>
                <a:path w="135" h="49">
                  <a:moveTo>
                    <a:pt x="135" y="0"/>
                  </a:moveTo>
                  <a:lnTo>
                    <a:pt x="0" y="4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7" name="Freeform 536"/>
            <p:cNvSpPr>
              <a:spLocks/>
            </p:cNvSpPr>
            <p:nvPr/>
          </p:nvSpPr>
          <p:spPr bwMode="auto">
            <a:xfrm>
              <a:off x="1624894" y="552712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8" name="Freeform 535"/>
            <p:cNvSpPr>
              <a:spLocks/>
            </p:cNvSpPr>
            <p:nvPr/>
          </p:nvSpPr>
          <p:spPr bwMode="auto">
            <a:xfrm>
              <a:off x="1618544" y="5527129"/>
              <a:ext cx="12700" cy="12703"/>
            </a:xfrm>
            <a:custGeom>
              <a:avLst/>
              <a:gdLst>
                <a:gd name="T0" fmla="*/ 10 w 20"/>
                <a:gd name="T1" fmla="*/ 0 h 20"/>
                <a:gd name="T2" fmla="*/ 0 w 20"/>
                <a:gd name="T3" fmla="*/ 18 h 20"/>
              </a:gdLst>
              <a:ahLst/>
              <a:cxnLst>
                <a:cxn ang="0">
                  <a:pos x="T0" y="T1"/>
                </a:cxn>
                <a:cxn ang="0">
                  <a:pos x="T2" y="T3"/>
                </a:cxn>
              </a:cxnLst>
              <a:rect l="0" t="0" r="r" b="b"/>
              <a:pathLst>
                <a:path w="20" h="20">
                  <a:moveTo>
                    <a:pt x="10" y="0"/>
                  </a:moveTo>
                  <a:lnTo>
                    <a:pt x="0" y="1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9" name="Freeform 534"/>
            <p:cNvSpPr>
              <a:spLocks/>
            </p:cNvSpPr>
            <p:nvPr/>
          </p:nvSpPr>
          <p:spPr bwMode="auto">
            <a:xfrm>
              <a:off x="1612194" y="5539832"/>
              <a:ext cx="12700" cy="12703"/>
            </a:xfrm>
            <a:custGeom>
              <a:avLst/>
              <a:gdLst>
                <a:gd name="T0" fmla="*/ 10 w 20"/>
                <a:gd name="T1" fmla="*/ 0 h 20"/>
                <a:gd name="T2" fmla="*/ 0 w 20"/>
                <a:gd name="T3" fmla="*/ 13 h 20"/>
              </a:gdLst>
              <a:ahLst/>
              <a:cxnLst>
                <a:cxn ang="0">
                  <a:pos x="T0" y="T1"/>
                </a:cxn>
                <a:cxn ang="0">
                  <a:pos x="T2" y="T3"/>
                </a:cxn>
              </a:cxnLst>
              <a:rect l="0" t="0" r="r" b="b"/>
              <a:pathLst>
                <a:path w="20" h="20">
                  <a:moveTo>
                    <a:pt x="10" y="0"/>
                  </a:moveTo>
                  <a:lnTo>
                    <a:pt x="0" y="1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0" name="Freeform 533"/>
            <p:cNvSpPr>
              <a:spLocks/>
            </p:cNvSpPr>
            <p:nvPr/>
          </p:nvSpPr>
          <p:spPr bwMode="auto">
            <a:xfrm>
              <a:off x="1602669" y="5559522"/>
              <a:ext cx="19050" cy="12703"/>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1" name="Freeform 532"/>
            <p:cNvSpPr>
              <a:spLocks/>
            </p:cNvSpPr>
            <p:nvPr/>
          </p:nvSpPr>
          <p:spPr bwMode="auto">
            <a:xfrm>
              <a:off x="1612194" y="5571591"/>
              <a:ext cx="12700" cy="12703"/>
            </a:xfrm>
            <a:custGeom>
              <a:avLst/>
              <a:gdLst>
                <a:gd name="T0" fmla="*/ 0 w 20"/>
                <a:gd name="T1" fmla="*/ 0 h 20"/>
                <a:gd name="T2" fmla="*/ 10 w 20"/>
                <a:gd name="T3" fmla="*/ 8 h 20"/>
              </a:gdLst>
              <a:ahLst/>
              <a:cxnLst>
                <a:cxn ang="0">
                  <a:pos x="T0" y="T1"/>
                </a:cxn>
                <a:cxn ang="0">
                  <a:pos x="T2" y="T3"/>
                </a:cxn>
              </a:cxnLst>
              <a:rect l="0" t="0" r="r" b="b"/>
              <a:pathLst>
                <a:path w="20" h="20">
                  <a:moveTo>
                    <a:pt x="0" y="0"/>
                  </a:moveTo>
                  <a:lnTo>
                    <a:pt x="10" y="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2" name="Freeform 531"/>
            <p:cNvSpPr>
              <a:spLocks/>
            </p:cNvSpPr>
            <p:nvPr/>
          </p:nvSpPr>
          <p:spPr bwMode="auto">
            <a:xfrm>
              <a:off x="1618544" y="5577942"/>
              <a:ext cx="12700" cy="12703"/>
            </a:xfrm>
            <a:custGeom>
              <a:avLst/>
              <a:gdLst>
                <a:gd name="T0" fmla="*/ 0 w 20"/>
                <a:gd name="T1" fmla="*/ 0 h 20"/>
                <a:gd name="T2" fmla="*/ 5 w 20"/>
                <a:gd name="T3" fmla="*/ 8 h 20"/>
              </a:gdLst>
              <a:ahLst/>
              <a:cxnLst>
                <a:cxn ang="0">
                  <a:pos x="T0" y="T1"/>
                </a:cxn>
                <a:cxn ang="0">
                  <a:pos x="T2" y="T3"/>
                </a:cxn>
              </a:cxnLst>
              <a:rect l="0" t="0" r="r" b="b"/>
              <a:pathLst>
                <a:path w="20" h="20">
                  <a:moveTo>
                    <a:pt x="0" y="0"/>
                  </a:moveTo>
                  <a:lnTo>
                    <a:pt x="5" y="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3" name="Freeform 530"/>
            <p:cNvSpPr>
              <a:spLocks/>
            </p:cNvSpPr>
            <p:nvPr/>
          </p:nvSpPr>
          <p:spPr bwMode="auto">
            <a:xfrm>
              <a:off x="1621719" y="5584294"/>
              <a:ext cx="12700" cy="12703"/>
            </a:xfrm>
            <a:custGeom>
              <a:avLst/>
              <a:gdLst>
                <a:gd name="T0" fmla="*/ 0 w 20"/>
                <a:gd name="T1" fmla="*/ 0 h 20"/>
                <a:gd name="T2" fmla="*/ 10 w 20"/>
                <a:gd name="T3" fmla="*/ 3 h 20"/>
              </a:gdLst>
              <a:ahLst/>
              <a:cxnLst>
                <a:cxn ang="0">
                  <a:pos x="T0" y="T1"/>
                </a:cxn>
                <a:cxn ang="0">
                  <a:pos x="T2" y="T3"/>
                </a:cxn>
              </a:cxnLst>
              <a:rect l="0" t="0" r="r" b="b"/>
              <a:pathLst>
                <a:path w="20" h="20">
                  <a:moveTo>
                    <a:pt x="0" y="0"/>
                  </a:moveTo>
                  <a:lnTo>
                    <a:pt x="10" y="3"/>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4" name="Freeform 529"/>
            <p:cNvSpPr>
              <a:spLocks/>
            </p:cNvSpPr>
            <p:nvPr/>
          </p:nvSpPr>
          <p:spPr bwMode="auto">
            <a:xfrm>
              <a:off x="1631244" y="5577942"/>
              <a:ext cx="12700" cy="18420"/>
            </a:xfrm>
            <a:custGeom>
              <a:avLst/>
              <a:gdLst>
                <a:gd name="T0" fmla="*/ 0 w 20"/>
                <a:gd name="T1" fmla="*/ 0 h 29"/>
                <a:gd name="T2" fmla="*/ 0 w 20"/>
                <a:gd name="T3" fmla="*/ 28 h 29"/>
              </a:gdLst>
              <a:ahLst/>
              <a:cxnLst>
                <a:cxn ang="0">
                  <a:pos x="T0" y="T1"/>
                </a:cxn>
                <a:cxn ang="0">
                  <a:pos x="T2" y="T3"/>
                </a:cxn>
              </a:cxnLst>
              <a:rect l="0" t="0" r="r" b="b"/>
              <a:pathLst>
                <a:path w="20" h="29">
                  <a:moveTo>
                    <a:pt x="0" y="0"/>
                  </a:moveTo>
                  <a:lnTo>
                    <a:pt x="0" y="2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5" name="Freeform 528"/>
            <p:cNvSpPr>
              <a:spLocks/>
            </p:cNvSpPr>
            <p:nvPr/>
          </p:nvSpPr>
          <p:spPr bwMode="auto">
            <a:xfrm>
              <a:off x="1691569" y="550489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6" name="Freeform 527"/>
            <p:cNvSpPr>
              <a:spLocks/>
            </p:cNvSpPr>
            <p:nvPr/>
          </p:nvSpPr>
          <p:spPr bwMode="auto">
            <a:xfrm>
              <a:off x="1691569" y="5485843"/>
              <a:ext cx="12700" cy="18420"/>
            </a:xfrm>
            <a:custGeom>
              <a:avLst/>
              <a:gdLst>
                <a:gd name="T0" fmla="*/ 0 w 20"/>
                <a:gd name="T1" fmla="*/ 28 h 29"/>
                <a:gd name="T2" fmla="*/ 10 w 20"/>
                <a:gd name="T3" fmla="*/ 0 h 29"/>
              </a:gdLst>
              <a:ahLst/>
              <a:cxnLst>
                <a:cxn ang="0">
                  <a:pos x="T0" y="T1"/>
                </a:cxn>
                <a:cxn ang="0">
                  <a:pos x="T2" y="T3"/>
                </a:cxn>
              </a:cxnLst>
              <a:rect l="0" t="0" r="r" b="b"/>
              <a:pathLst>
                <a:path w="20" h="29">
                  <a:moveTo>
                    <a:pt x="0" y="28"/>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7" name="Freeform 526"/>
            <p:cNvSpPr>
              <a:spLocks/>
            </p:cNvSpPr>
            <p:nvPr/>
          </p:nvSpPr>
          <p:spPr bwMode="auto">
            <a:xfrm>
              <a:off x="1697919" y="5466789"/>
              <a:ext cx="12700" cy="19055"/>
            </a:xfrm>
            <a:custGeom>
              <a:avLst/>
              <a:gdLst>
                <a:gd name="T0" fmla="*/ 0 w 20"/>
                <a:gd name="T1" fmla="*/ 30 h 30"/>
                <a:gd name="T2" fmla="*/ 15 w 20"/>
                <a:gd name="T3" fmla="*/ 0 h 30"/>
              </a:gdLst>
              <a:ahLst/>
              <a:cxnLst>
                <a:cxn ang="0">
                  <a:pos x="T0" y="T1"/>
                </a:cxn>
                <a:cxn ang="0">
                  <a:pos x="T2" y="T3"/>
                </a:cxn>
              </a:cxnLst>
              <a:rect l="0" t="0" r="r" b="b"/>
              <a:pathLst>
                <a:path w="20" h="30">
                  <a:moveTo>
                    <a:pt x="0" y="3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8" name="Freeform 525"/>
            <p:cNvSpPr>
              <a:spLocks/>
            </p:cNvSpPr>
            <p:nvPr/>
          </p:nvSpPr>
          <p:spPr bwMode="auto">
            <a:xfrm>
              <a:off x="1707444" y="5447734"/>
              <a:ext cx="12700" cy="19055"/>
            </a:xfrm>
            <a:custGeom>
              <a:avLst/>
              <a:gdLst>
                <a:gd name="T0" fmla="*/ 0 w 20"/>
                <a:gd name="T1" fmla="*/ 30 h 30"/>
                <a:gd name="T2" fmla="*/ 20 w 20"/>
                <a:gd name="T3" fmla="*/ 0 h 30"/>
              </a:gdLst>
              <a:ahLst/>
              <a:cxnLst>
                <a:cxn ang="0">
                  <a:pos x="T0" y="T1"/>
                </a:cxn>
                <a:cxn ang="0">
                  <a:pos x="T2" y="T3"/>
                </a:cxn>
              </a:cxnLst>
              <a:rect l="0" t="0" r="r" b="b"/>
              <a:pathLst>
                <a:path w="20" h="30">
                  <a:moveTo>
                    <a:pt x="0" y="3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9" name="Freeform 524"/>
            <p:cNvSpPr>
              <a:spLocks/>
            </p:cNvSpPr>
            <p:nvPr/>
          </p:nvSpPr>
          <p:spPr bwMode="auto">
            <a:xfrm>
              <a:off x="1720144" y="5431854"/>
              <a:ext cx="12700" cy="15879"/>
            </a:xfrm>
            <a:custGeom>
              <a:avLst/>
              <a:gdLst>
                <a:gd name="T0" fmla="*/ 0 w 20"/>
                <a:gd name="T1" fmla="*/ 25 h 25"/>
                <a:gd name="T2" fmla="*/ 20 w 20"/>
                <a:gd name="T3" fmla="*/ 0 h 25"/>
              </a:gdLst>
              <a:ahLst/>
              <a:cxnLst>
                <a:cxn ang="0">
                  <a:pos x="T0" y="T1"/>
                </a:cxn>
                <a:cxn ang="0">
                  <a:pos x="T2" y="T3"/>
                </a:cxn>
              </a:cxnLst>
              <a:rect l="0" t="0" r="r" b="b"/>
              <a:pathLst>
                <a:path w="20" h="25">
                  <a:moveTo>
                    <a:pt x="0" y="25"/>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0" name="Freeform 523"/>
            <p:cNvSpPr>
              <a:spLocks/>
            </p:cNvSpPr>
            <p:nvPr/>
          </p:nvSpPr>
          <p:spPr bwMode="auto">
            <a:xfrm>
              <a:off x="1732844" y="5412800"/>
              <a:ext cx="15875" cy="19055"/>
            </a:xfrm>
            <a:custGeom>
              <a:avLst/>
              <a:gdLst>
                <a:gd name="T0" fmla="*/ 0 w 25"/>
                <a:gd name="T1" fmla="*/ 30 h 30"/>
                <a:gd name="T2" fmla="*/ 25 w 25"/>
                <a:gd name="T3" fmla="*/ 0 h 30"/>
              </a:gdLst>
              <a:ahLst/>
              <a:cxnLst>
                <a:cxn ang="0">
                  <a:pos x="T0" y="T1"/>
                </a:cxn>
                <a:cxn ang="0">
                  <a:pos x="T2" y="T3"/>
                </a:cxn>
              </a:cxnLst>
              <a:rect l="0" t="0" r="r" b="b"/>
              <a:pathLst>
                <a:path w="25" h="30">
                  <a:moveTo>
                    <a:pt x="0" y="3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1" name="Freeform 522"/>
            <p:cNvSpPr>
              <a:spLocks/>
            </p:cNvSpPr>
            <p:nvPr/>
          </p:nvSpPr>
          <p:spPr bwMode="auto">
            <a:xfrm>
              <a:off x="1748719" y="5397556"/>
              <a:ext cx="22225" cy="13974"/>
            </a:xfrm>
            <a:custGeom>
              <a:avLst/>
              <a:gdLst>
                <a:gd name="T0" fmla="*/ 0 w 35"/>
                <a:gd name="T1" fmla="*/ 22 h 22"/>
                <a:gd name="T2" fmla="*/ 35 w 35"/>
                <a:gd name="T3" fmla="*/ 0 h 22"/>
              </a:gdLst>
              <a:ahLst/>
              <a:cxnLst>
                <a:cxn ang="0">
                  <a:pos x="T0" y="T1"/>
                </a:cxn>
                <a:cxn ang="0">
                  <a:pos x="T2" y="T3"/>
                </a:cxn>
              </a:cxnLst>
              <a:rect l="0" t="0" r="r" b="b"/>
              <a:pathLst>
                <a:path w="35" h="22">
                  <a:moveTo>
                    <a:pt x="0" y="22"/>
                  </a:moveTo>
                  <a:lnTo>
                    <a:pt x="3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2" name="Freeform 521"/>
            <p:cNvSpPr>
              <a:spLocks/>
            </p:cNvSpPr>
            <p:nvPr/>
          </p:nvSpPr>
          <p:spPr bwMode="auto">
            <a:xfrm>
              <a:off x="1770944" y="5365797"/>
              <a:ext cx="44450" cy="31758"/>
            </a:xfrm>
            <a:custGeom>
              <a:avLst/>
              <a:gdLst>
                <a:gd name="T0" fmla="*/ 0 w 70"/>
                <a:gd name="T1" fmla="*/ 50 h 50"/>
                <a:gd name="T2" fmla="*/ 70 w 70"/>
                <a:gd name="T3" fmla="*/ 0 h 50"/>
              </a:gdLst>
              <a:ahLst/>
              <a:cxnLst>
                <a:cxn ang="0">
                  <a:pos x="T0" y="T1"/>
                </a:cxn>
                <a:cxn ang="0">
                  <a:pos x="T2" y="T3"/>
                </a:cxn>
              </a:cxnLst>
              <a:rect l="0" t="0" r="r" b="b"/>
              <a:pathLst>
                <a:path w="70" h="50">
                  <a:moveTo>
                    <a:pt x="0" y="5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3" name="Freeform 520"/>
            <p:cNvSpPr>
              <a:spLocks/>
            </p:cNvSpPr>
            <p:nvPr/>
          </p:nvSpPr>
          <p:spPr bwMode="auto">
            <a:xfrm>
              <a:off x="1815394" y="5337215"/>
              <a:ext cx="57150" cy="28582"/>
            </a:xfrm>
            <a:custGeom>
              <a:avLst/>
              <a:gdLst>
                <a:gd name="T0" fmla="*/ 0 w 90"/>
                <a:gd name="T1" fmla="*/ 45 h 45"/>
                <a:gd name="T2" fmla="*/ 90 w 90"/>
                <a:gd name="T3" fmla="*/ 0 h 45"/>
              </a:gdLst>
              <a:ahLst/>
              <a:cxnLst>
                <a:cxn ang="0">
                  <a:pos x="T0" y="T1"/>
                </a:cxn>
                <a:cxn ang="0">
                  <a:pos x="T2" y="T3"/>
                </a:cxn>
              </a:cxnLst>
              <a:rect l="0" t="0" r="r" b="b"/>
              <a:pathLst>
                <a:path w="90" h="45">
                  <a:moveTo>
                    <a:pt x="0" y="45"/>
                  </a:moveTo>
                  <a:lnTo>
                    <a:pt x="9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4" name="Freeform 519"/>
            <p:cNvSpPr>
              <a:spLocks/>
            </p:cNvSpPr>
            <p:nvPr/>
          </p:nvSpPr>
          <p:spPr bwMode="auto">
            <a:xfrm>
              <a:off x="1872544" y="5308633"/>
              <a:ext cx="60325" cy="28582"/>
            </a:xfrm>
            <a:custGeom>
              <a:avLst/>
              <a:gdLst>
                <a:gd name="T0" fmla="*/ 0 w 95"/>
                <a:gd name="T1" fmla="*/ 45 h 45"/>
                <a:gd name="T2" fmla="*/ 95 w 95"/>
                <a:gd name="T3" fmla="*/ 0 h 45"/>
              </a:gdLst>
              <a:ahLst/>
              <a:cxnLst>
                <a:cxn ang="0">
                  <a:pos x="T0" y="T1"/>
                </a:cxn>
                <a:cxn ang="0">
                  <a:pos x="T2" y="T3"/>
                </a:cxn>
              </a:cxnLst>
              <a:rect l="0" t="0" r="r" b="b"/>
              <a:pathLst>
                <a:path w="95" h="45">
                  <a:moveTo>
                    <a:pt x="0" y="45"/>
                  </a:moveTo>
                  <a:lnTo>
                    <a:pt x="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5" name="Freeform 518"/>
            <p:cNvSpPr>
              <a:spLocks/>
            </p:cNvSpPr>
            <p:nvPr/>
          </p:nvSpPr>
          <p:spPr bwMode="auto">
            <a:xfrm>
              <a:off x="1932869" y="5283226"/>
              <a:ext cx="69850" cy="25407"/>
            </a:xfrm>
            <a:custGeom>
              <a:avLst/>
              <a:gdLst>
                <a:gd name="T0" fmla="*/ 0 w 110"/>
                <a:gd name="T1" fmla="*/ 40 h 40"/>
                <a:gd name="T2" fmla="*/ 110 w 110"/>
                <a:gd name="T3" fmla="*/ 0 h 40"/>
              </a:gdLst>
              <a:ahLst/>
              <a:cxnLst>
                <a:cxn ang="0">
                  <a:pos x="T0" y="T1"/>
                </a:cxn>
                <a:cxn ang="0">
                  <a:pos x="T2" y="T3"/>
                </a:cxn>
              </a:cxnLst>
              <a:rect l="0" t="0" r="r" b="b"/>
              <a:pathLst>
                <a:path w="110" h="40">
                  <a:moveTo>
                    <a:pt x="0" y="40"/>
                  </a:moveTo>
                  <a:lnTo>
                    <a:pt x="1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6" name="Freeform 517"/>
            <p:cNvSpPr>
              <a:spLocks/>
            </p:cNvSpPr>
            <p:nvPr/>
          </p:nvSpPr>
          <p:spPr bwMode="auto">
            <a:xfrm>
              <a:off x="2002719" y="5260995"/>
              <a:ext cx="73660" cy="22231"/>
            </a:xfrm>
            <a:custGeom>
              <a:avLst/>
              <a:gdLst>
                <a:gd name="T0" fmla="*/ 0 w 116"/>
                <a:gd name="T1" fmla="*/ 35 h 35"/>
                <a:gd name="T2" fmla="*/ 116 w 116"/>
                <a:gd name="T3" fmla="*/ 0 h 35"/>
              </a:gdLst>
              <a:ahLst/>
              <a:cxnLst>
                <a:cxn ang="0">
                  <a:pos x="T0" y="T1"/>
                </a:cxn>
                <a:cxn ang="0">
                  <a:pos x="T2" y="T3"/>
                </a:cxn>
              </a:cxnLst>
              <a:rect l="0" t="0" r="r" b="b"/>
              <a:pathLst>
                <a:path w="116" h="35">
                  <a:moveTo>
                    <a:pt x="0" y="35"/>
                  </a:moveTo>
                  <a:lnTo>
                    <a:pt x="116"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7" name="Freeform 516"/>
            <p:cNvSpPr>
              <a:spLocks/>
            </p:cNvSpPr>
            <p:nvPr/>
          </p:nvSpPr>
          <p:spPr bwMode="auto">
            <a:xfrm>
              <a:off x="2078284" y="5241941"/>
              <a:ext cx="82550" cy="19055"/>
            </a:xfrm>
            <a:custGeom>
              <a:avLst/>
              <a:gdLst>
                <a:gd name="T0" fmla="*/ 0 w 130"/>
                <a:gd name="T1" fmla="*/ 30 h 30"/>
                <a:gd name="T2" fmla="*/ 130 w 130"/>
                <a:gd name="T3" fmla="*/ 0 h 30"/>
              </a:gdLst>
              <a:ahLst/>
              <a:cxnLst>
                <a:cxn ang="0">
                  <a:pos x="T0" y="T1"/>
                </a:cxn>
                <a:cxn ang="0">
                  <a:pos x="T2" y="T3"/>
                </a:cxn>
              </a:cxnLst>
              <a:rect l="0" t="0" r="r" b="b"/>
              <a:pathLst>
                <a:path w="130" h="30">
                  <a:moveTo>
                    <a:pt x="0" y="30"/>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8" name="Freeform 515"/>
            <p:cNvSpPr>
              <a:spLocks/>
            </p:cNvSpPr>
            <p:nvPr/>
          </p:nvSpPr>
          <p:spPr bwMode="auto">
            <a:xfrm>
              <a:off x="2160834" y="5226061"/>
              <a:ext cx="82550" cy="15879"/>
            </a:xfrm>
            <a:custGeom>
              <a:avLst/>
              <a:gdLst>
                <a:gd name="T0" fmla="*/ 0 w 130"/>
                <a:gd name="T1" fmla="*/ 25 h 25"/>
                <a:gd name="T2" fmla="*/ 130 w 130"/>
                <a:gd name="T3" fmla="*/ 0 h 25"/>
              </a:gdLst>
              <a:ahLst/>
              <a:cxnLst>
                <a:cxn ang="0">
                  <a:pos x="T0" y="T1"/>
                </a:cxn>
                <a:cxn ang="0">
                  <a:pos x="T2" y="T3"/>
                </a:cxn>
              </a:cxnLst>
              <a:rect l="0" t="0" r="r" b="b"/>
              <a:pathLst>
                <a:path w="130" h="25">
                  <a:moveTo>
                    <a:pt x="0" y="25"/>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9" name="Freeform 514"/>
            <p:cNvSpPr>
              <a:spLocks/>
            </p:cNvSpPr>
            <p:nvPr/>
          </p:nvSpPr>
          <p:spPr bwMode="auto">
            <a:xfrm>
              <a:off x="2243384" y="5213358"/>
              <a:ext cx="85725" cy="12703"/>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0" name="Freeform 513"/>
            <p:cNvSpPr>
              <a:spLocks/>
            </p:cNvSpPr>
            <p:nvPr/>
          </p:nvSpPr>
          <p:spPr bwMode="auto">
            <a:xfrm>
              <a:off x="2329109" y="5200655"/>
              <a:ext cx="88900" cy="12703"/>
            </a:xfrm>
            <a:custGeom>
              <a:avLst/>
              <a:gdLst>
                <a:gd name="T0" fmla="*/ 0 w 140"/>
                <a:gd name="T1" fmla="*/ 20 h 20"/>
                <a:gd name="T2" fmla="*/ 140 w 140"/>
                <a:gd name="T3" fmla="*/ 0 h 20"/>
              </a:gdLst>
              <a:ahLst/>
              <a:cxnLst>
                <a:cxn ang="0">
                  <a:pos x="T0" y="T1"/>
                </a:cxn>
                <a:cxn ang="0">
                  <a:pos x="T2" y="T3"/>
                </a:cxn>
              </a:cxnLst>
              <a:rect l="0" t="0" r="r" b="b"/>
              <a:pathLst>
                <a:path w="140" h="20">
                  <a:moveTo>
                    <a:pt x="0" y="2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1" name="Freeform 512"/>
            <p:cNvSpPr>
              <a:spLocks/>
            </p:cNvSpPr>
            <p:nvPr/>
          </p:nvSpPr>
          <p:spPr bwMode="auto">
            <a:xfrm>
              <a:off x="2417374" y="5194303"/>
              <a:ext cx="88900" cy="12703"/>
            </a:xfrm>
            <a:custGeom>
              <a:avLst/>
              <a:gdLst>
                <a:gd name="T0" fmla="*/ 0 w 140"/>
                <a:gd name="T1" fmla="*/ 10 h 20"/>
                <a:gd name="T2" fmla="*/ 140 w 140"/>
                <a:gd name="T3" fmla="*/ 0 h 20"/>
              </a:gdLst>
              <a:ahLst/>
              <a:cxnLst>
                <a:cxn ang="0">
                  <a:pos x="T0" y="T1"/>
                </a:cxn>
                <a:cxn ang="0">
                  <a:pos x="T2" y="T3"/>
                </a:cxn>
              </a:cxnLst>
              <a:rect l="0" t="0" r="r" b="b"/>
              <a:pathLst>
                <a:path w="140" h="20">
                  <a:moveTo>
                    <a:pt x="0" y="1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2" name="Freeform 511"/>
            <p:cNvSpPr>
              <a:spLocks/>
            </p:cNvSpPr>
            <p:nvPr/>
          </p:nvSpPr>
          <p:spPr bwMode="auto">
            <a:xfrm>
              <a:off x="2506274" y="5191127"/>
              <a:ext cx="88900" cy="12703"/>
            </a:xfrm>
            <a:custGeom>
              <a:avLst/>
              <a:gdLst>
                <a:gd name="T0" fmla="*/ 0 w 140"/>
                <a:gd name="T1" fmla="*/ 5 h 20"/>
                <a:gd name="T2" fmla="*/ 140 w 140"/>
                <a:gd name="T3" fmla="*/ 0 h 20"/>
              </a:gdLst>
              <a:ahLst/>
              <a:cxnLst>
                <a:cxn ang="0">
                  <a:pos x="T0" y="T1"/>
                </a:cxn>
                <a:cxn ang="0">
                  <a:pos x="T2" y="T3"/>
                </a:cxn>
              </a:cxnLst>
              <a:rect l="0" t="0" r="r" b="b"/>
              <a:pathLst>
                <a:path w="140" h="20">
                  <a:moveTo>
                    <a:pt x="0" y="5"/>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3" name="Freeform 510"/>
            <p:cNvSpPr>
              <a:spLocks/>
            </p:cNvSpPr>
            <p:nvPr/>
          </p:nvSpPr>
          <p:spPr bwMode="auto">
            <a:xfrm>
              <a:off x="2595174" y="5191127"/>
              <a:ext cx="84455" cy="12703"/>
            </a:xfrm>
            <a:custGeom>
              <a:avLst/>
              <a:gdLst>
                <a:gd name="T0" fmla="*/ 0 w 133"/>
                <a:gd name="T1" fmla="*/ 0 h 20"/>
                <a:gd name="T2" fmla="*/ 133 w 133"/>
                <a:gd name="T3" fmla="*/ 0 h 20"/>
              </a:gdLst>
              <a:ahLst/>
              <a:cxnLst>
                <a:cxn ang="0">
                  <a:pos x="T0" y="T1"/>
                </a:cxn>
                <a:cxn ang="0">
                  <a:pos x="T2" y="T3"/>
                </a:cxn>
              </a:cxnLst>
              <a:rect l="0" t="0" r="r" b="b"/>
              <a:pathLst>
                <a:path w="133" h="20">
                  <a:moveTo>
                    <a:pt x="0" y="0"/>
                  </a:moveTo>
                  <a:lnTo>
                    <a:pt x="133"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4" name="Freeform 509"/>
            <p:cNvSpPr>
              <a:spLocks/>
            </p:cNvSpPr>
            <p:nvPr/>
          </p:nvSpPr>
          <p:spPr bwMode="auto">
            <a:xfrm>
              <a:off x="2680899" y="5191127"/>
              <a:ext cx="85725" cy="12703"/>
            </a:xfrm>
            <a:custGeom>
              <a:avLst/>
              <a:gdLst>
                <a:gd name="T0" fmla="*/ 0 w 135"/>
                <a:gd name="T1" fmla="*/ 0 h 20"/>
                <a:gd name="T2" fmla="*/ 135 w 135"/>
                <a:gd name="T3" fmla="*/ 5 h 20"/>
              </a:gdLst>
              <a:ahLst/>
              <a:cxnLst>
                <a:cxn ang="0">
                  <a:pos x="T0" y="T1"/>
                </a:cxn>
                <a:cxn ang="0">
                  <a:pos x="T2" y="T3"/>
                </a:cxn>
              </a:cxnLst>
              <a:rect l="0" t="0" r="r" b="b"/>
              <a:pathLst>
                <a:path w="135" h="20">
                  <a:moveTo>
                    <a:pt x="0" y="0"/>
                  </a:moveTo>
                  <a:lnTo>
                    <a:pt x="13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5" name="Freeform 508"/>
            <p:cNvSpPr>
              <a:spLocks/>
            </p:cNvSpPr>
            <p:nvPr/>
          </p:nvSpPr>
          <p:spPr bwMode="auto">
            <a:xfrm>
              <a:off x="2766624" y="5194303"/>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6" name="Freeform 507"/>
            <p:cNvSpPr>
              <a:spLocks/>
            </p:cNvSpPr>
            <p:nvPr/>
          </p:nvSpPr>
          <p:spPr bwMode="auto">
            <a:xfrm>
              <a:off x="2766624" y="5194303"/>
              <a:ext cx="158750" cy="12703"/>
            </a:xfrm>
            <a:custGeom>
              <a:avLst/>
              <a:gdLst>
                <a:gd name="T0" fmla="*/ 0 w 250"/>
                <a:gd name="T1" fmla="*/ 0 h 20"/>
                <a:gd name="T2" fmla="*/ 250 w 250"/>
                <a:gd name="T3" fmla="*/ 20 h 20"/>
              </a:gdLst>
              <a:ahLst/>
              <a:cxnLst>
                <a:cxn ang="0">
                  <a:pos x="T0" y="T1"/>
                </a:cxn>
                <a:cxn ang="0">
                  <a:pos x="T2" y="T3"/>
                </a:cxn>
              </a:cxnLst>
              <a:rect l="0" t="0" r="r" b="b"/>
              <a:pathLst>
                <a:path w="250" h="20">
                  <a:moveTo>
                    <a:pt x="0" y="0"/>
                  </a:moveTo>
                  <a:lnTo>
                    <a:pt x="25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7" name="Freeform 506"/>
            <p:cNvSpPr>
              <a:spLocks/>
            </p:cNvSpPr>
            <p:nvPr/>
          </p:nvSpPr>
          <p:spPr bwMode="auto">
            <a:xfrm>
              <a:off x="2925374" y="5207007"/>
              <a:ext cx="152400" cy="15879"/>
            </a:xfrm>
            <a:custGeom>
              <a:avLst/>
              <a:gdLst>
                <a:gd name="T0" fmla="*/ 0 w 240"/>
                <a:gd name="T1" fmla="*/ 0 h 25"/>
                <a:gd name="T2" fmla="*/ 239 w 240"/>
                <a:gd name="T3" fmla="*/ 25 h 25"/>
              </a:gdLst>
              <a:ahLst/>
              <a:cxnLst>
                <a:cxn ang="0">
                  <a:pos x="T0" y="T1"/>
                </a:cxn>
                <a:cxn ang="0">
                  <a:pos x="T2" y="T3"/>
                </a:cxn>
              </a:cxnLst>
              <a:rect l="0" t="0" r="r" b="b"/>
              <a:pathLst>
                <a:path w="240" h="25">
                  <a:moveTo>
                    <a:pt x="0" y="0"/>
                  </a:moveTo>
                  <a:lnTo>
                    <a:pt x="239"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8" name="Freeform 505"/>
            <p:cNvSpPr>
              <a:spLocks/>
            </p:cNvSpPr>
            <p:nvPr/>
          </p:nvSpPr>
          <p:spPr bwMode="auto">
            <a:xfrm>
              <a:off x="3077774" y="5222886"/>
              <a:ext cx="146050" cy="22231"/>
            </a:xfrm>
            <a:custGeom>
              <a:avLst/>
              <a:gdLst>
                <a:gd name="T0" fmla="*/ 0 w 230"/>
                <a:gd name="T1" fmla="*/ 0 h 35"/>
                <a:gd name="T2" fmla="*/ 230 w 230"/>
                <a:gd name="T3" fmla="*/ 35 h 35"/>
              </a:gdLst>
              <a:ahLst/>
              <a:cxnLst>
                <a:cxn ang="0">
                  <a:pos x="T0" y="T1"/>
                </a:cxn>
                <a:cxn ang="0">
                  <a:pos x="T2" y="T3"/>
                </a:cxn>
              </a:cxnLst>
              <a:rect l="0" t="0" r="r" b="b"/>
              <a:pathLst>
                <a:path w="230" h="35">
                  <a:moveTo>
                    <a:pt x="0" y="0"/>
                  </a:moveTo>
                  <a:lnTo>
                    <a:pt x="23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9" name="Freeform 504"/>
            <p:cNvSpPr>
              <a:spLocks/>
            </p:cNvSpPr>
            <p:nvPr/>
          </p:nvSpPr>
          <p:spPr bwMode="auto">
            <a:xfrm>
              <a:off x="3223189" y="5245116"/>
              <a:ext cx="144145" cy="28582"/>
            </a:xfrm>
            <a:custGeom>
              <a:avLst/>
              <a:gdLst>
                <a:gd name="T0" fmla="*/ 0 w 227"/>
                <a:gd name="T1" fmla="*/ 0 h 45"/>
                <a:gd name="T2" fmla="*/ 226 w 227"/>
                <a:gd name="T3" fmla="*/ 45 h 45"/>
              </a:gdLst>
              <a:ahLst/>
              <a:cxnLst>
                <a:cxn ang="0">
                  <a:pos x="T0" y="T1"/>
                </a:cxn>
                <a:cxn ang="0">
                  <a:pos x="T2" y="T3"/>
                </a:cxn>
              </a:cxnLst>
              <a:rect l="0" t="0" r="r" b="b"/>
              <a:pathLst>
                <a:path w="227" h="45">
                  <a:moveTo>
                    <a:pt x="0" y="0"/>
                  </a:moveTo>
                  <a:lnTo>
                    <a:pt x="226"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0" name="Freeform 503"/>
            <p:cNvSpPr>
              <a:spLocks/>
            </p:cNvSpPr>
            <p:nvPr/>
          </p:nvSpPr>
          <p:spPr bwMode="auto">
            <a:xfrm>
              <a:off x="3369239" y="5273699"/>
              <a:ext cx="139700" cy="31758"/>
            </a:xfrm>
            <a:custGeom>
              <a:avLst/>
              <a:gdLst>
                <a:gd name="T0" fmla="*/ 0 w 220"/>
                <a:gd name="T1" fmla="*/ 0 h 50"/>
                <a:gd name="T2" fmla="*/ 220 w 220"/>
                <a:gd name="T3" fmla="*/ 50 h 50"/>
              </a:gdLst>
              <a:ahLst/>
              <a:cxnLst>
                <a:cxn ang="0">
                  <a:pos x="T0" y="T1"/>
                </a:cxn>
                <a:cxn ang="0">
                  <a:pos x="T2" y="T3"/>
                </a:cxn>
              </a:cxnLst>
              <a:rect l="0" t="0" r="r" b="b"/>
              <a:pathLst>
                <a:path w="220" h="50">
                  <a:moveTo>
                    <a:pt x="0" y="0"/>
                  </a:moveTo>
                  <a:lnTo>
                    <a:pt x="220" y="5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1" name="Freeform 502"/>
            <p:cNvSpPr>
              <a:spLocks/>
            </p:cNvSpPr>
            <p:nvPr/>
          </p:nvSpPr>
          <p:spPr bwMode="auto">
            <a:xfrm>
              <a:off x="3508939" y="5305457"/>
              <a:ext cx="133350" cy="38110"/>
            </a:xfrm>
            <a:custGeom>
              <a:avLst/>
              <a:gdLst>
                <a:gd name="T0" fmla="*/ 0 w 210"/>
                <a:gd name="T1" fmla="*/ 0 h 60"/>
                <a:gd name="T2" fmla="*/ 210 w 210"/>
                <a:gd name="T3" fmla="*/ 60 h 60"/>
              </a:gdLst>
              <a:ahLst/>
              <a:cxnLst>
                <a:cxn ang="0">
                  <a:pos x="T0" y="T1"/>
                </a:cxn>
                <a:cxn ang="0">
                  <a:pos x="T2" y="T3"/>
                </a:cxn>
              </a:cxnLst>
              <a:rect l="0" t="0" r="r" b="b"/>
              <a:pathLst>
                <a:path w="210" h="60">
                  <a:moveTo>
                    <a:pt x="0" y="0"/>
                  </a:moveTo>
                  <a:lnTo>
                    <a:pt x="210" y="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2" name="Freeform 501"/>
            <p:cNvSpPr>
              <a:spLocks/>
            </p:cNvSpPr>
            <p:nvPr/>
          </p:nvSpPr>
          <p:spPr bwMode="auto">
            <a:xfrm>
              <a:off x="3642289" y="5343567"/>
              <a:ext cx="130175" cy="41286"/>
            </a:xfrm>
            <a:custGeom>
              <a:avLst/>
              <a:gdLst>
                <a:gd name="T0" fmla="*/ 0 w 205"/>
                <a:gd name="T1" fmla="*/ 0 h 65"/>
                <a:gd name="T2" fmla="*/ 205 w 205"/>
                <a:gd name="T3" fmla="*/ 65 h 65"/>
              </a:gdLst>
              <a:ahLst/>
              <a:cxnLst>
                <a:cxn ang="0">
                  <a:pos x="T0" y="T1"/>
                </a:cxn>
                <a:cxn ang="0">
                  <a:pos x="T2" y="T3"/>
                </a:cxn>
              </a:cxnLst>
              <a:rect l="0" t="0" r="r" b="b"/>
              <a:pathLst>
                <a:path w="205" h="65">
                  <a:moveTo>
                    <a:pt x="0" y="0"/>
                  </a:moveTo>
                  <a:lnTo>
                    <a:pt x="205"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3" name="Freeform 500"/>
            <p:cNvSpPr>
              <a:spLocks/>
            </p:cNvSpPr>
            <p:nvPr/>
          </p:nvSpPr>
          <p:spPr bwMode="auto">
            <a:xfrm>
              <a:off x="3772464" y="5384852"/>
              <a:ext cx="125730" cy="45732"/>
            </a:xfrm>
            <a:custGeom>
              <a:avLst/>
              <a:gdLst>
                <a:gd name="T0" fmla="*/ 0 w 198"/>
                <a:gd name="T1" fmla="*/ 0 h 72"/>
                <a:gd name="T2" fmla="*/ 197 w 198"/>
                <a:gd name="T3" fmla="*/ 72 h 72"/>
              </a:gdLst>
              <a:ahLst/>
              <a:cxnLst>
                <a:cxn ang="0">
                  <a:pos x="T0" y="T1"/>
                </a:cxn>
                <a:cxn ang="0">
                  <a:pos x="T2" y="T3"/>
                </a:cxn>
              </a:cxnLst>
              <a:rect l="0" t="0" r="r" b="b"/>
              <a:pathLst>
                <a:path w="198" h="72">
                  <a:moveTo>
                    <a:pt x="0" y="0"/>
                  </a:moveTo>
                  <a:lnTo>
                    <a:pt x="197"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4" name="Freeform 499"/>
            <p:cNvSpPr>
              <a:spLocks/>
            </p:cNvSpPr>
            <p:nvPr/>
          </p:nvSpPr>
          <p:spPr bwMode="auto">
            <a:xfrm>
              <a:off x="3898829" y="5431854"/>
              <a:ext cx="120650" cy="50813"/>
            </a:xfrm>
            <a:custGeom>
              <a:avLst/>
              <a:gdLst>
                <a:gd name="T0" fmla="*/ 0 w 190"/>
                <a:gd name="T1" fmla="*/ 0 h 80"/>
                <a:gd name="T2" fmla="*/ 190 w 190"/>
                <a:gd name="T3" fmla="*/ 80 h 80"/>
              </a:gdLst>
              <a:ahLst/>
              <a:cxnLst>
                <a:cxn ang="0">
                  <a:pos x="T0" y="T1"/>
                </a:cxn>
                <a:cxn ang="0">
                  <a:pos x="T2" y="T3"/>
                </a:cxn>
              </a:cxnLst>
              <a:rect l="0" t="0" r="r" b="b"/>
              <a:pathLst>
                <a:path w="190" h="80">
                  <a:moveTo>
                    <a:pt x="0" y="0"/>
                  </a:moveTo>
                  <a:lnTo>
                    <a:pt x="19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5" name="Freeform 498"/>
            <p:cNvSpPr>
              <a:spLocks/>
            </p:cNvSpPr>
            <p:nvPr/>
          </p:nvSpPr>
          <p:spPr bwMode="auto">
            <a:xfrm>
              <a:off x="4019479" y="5482668"/>
              <a:ext cx="114300" cy="50178"/>
            </a:xfrm>
            <a:custGeom>
              <a:avLst/>
              <a:gdLst>
                <a:gd name="T0" fmla="*/ 0 w 180"/>
                <a:gd name="T1" fmla="*/ 0 h 79"/>
                <a:gd name="T2" fmla="*/ 180 w 180"/>
                <a:gd name="T3" fmla="*/ 78 h 79"/>
              </a:gdLst>
              <a:ahLst/>
              <a:cxnLst>
                <a:cxn ang="0">
                  <a:pos x="T0" y="T1"/>
                </a:cxn>
                <a:cxn ang="0">
                  <a:pos x="T2" y="T3"/>
                </a:cxn>
              </a:cxnLst>
              <a:rect l="0" t="0" r="r" b="b"/>
              <a:pathLst>
                <a:path w="180" h="79">
                  <a:moveTo>
                    <a:pt x="0" y="0"/>
                  </a:moveTo>
                  <a:lnTo>
                    <a:pt x="180"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6" name="Freeform 497"/>
            <p:cNvSpPr>
              <a:spLocks/>
            </p:cNvSpPr>
            <p:nvPr/>
          </p:nvSpPr>
          <p:spPr bwMode="auto">
            <a:xfrm>
              <a:off x="4133779" y="5533481"/>
              <a:ext cx="111125" cy="56530"/>
            </a:xfrm>
            <a:custGeom>
              <a:avLst/>
              <a:gdLst>
                <a:gd name="T0" fmla="*/ 0 w 175"/>
                <a:gd name="T1" fmla="*/ 0 h 89"/>
                <a:gd name="T2" fmla="*/ 175 w 175"/>
                <a:gd name="T3" fmla="*/ 88 h 89"/>
              </a:gdLst>
              <a:ahLst/>
              <a:cxnLst>
                <a:cxn ang="0">
                  <a:pos x="T0" y="T1"/>
                </a:cxn>
                <a:cxn ang="0">
                  <a:pos x="T2" y="T3"/>
                </a:cxn>
              </a:cxnLst>
              <a:rect l="0" t="0" r="r" b="b"/>
              <a:pathLst>
                <a:path w="175" h="89">
                  <a:moveTo>
                    <a:pt x="0" y="0"/>
                  </a:moveTo>
                  <a:lnTo>
                    <a:pt x="17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7" name="Freeform 496"/>
            <p:cNvSpPr>
              <a:spLocks/>
            </p:cNvSpPr>
            <p:nvPr/>
          </p:nvSpPr>
          <p:spPr bwMode="auto">
            <a:xfrm>
              <a:off x="4244904" y="5590645"/>
              <a:ext cx="107950" cy="57800"/>
            </a:xfrm>
            <a:custGeom>
              <a:avLst/>
              <a:gdLst>
                <a:gd name="T0" fmla="*/ 0 w 170"/>
                <a:gd name="T1" fmla="*/ 0 h 91"/>
                <a:gd name="T2" fmla="*/ 170 w 170"/>
                <a:gd name="T3" fmla="*/ 91 h 91"/>
              </a:gdLst>
              <a:ahLst/>
              <a:cxnLst>
                <a:cxn ang="0">
                  <a:pos x="T0" y="T1"/>
                </a:cxn>
                <a:cxn ang="0">
                  <a:pos x="T2" y="T3"/>
                </a:cxn>
              </a:cxnLst>
              <a:rect l="0" t="0" r="r" b="b"/>
              <a:pathLst>
                <a:path w="170" h="91">
                  <a:moveTo>
                    <a:pt x="0" y="0"/>
                  </a:moveTo>
                  <a:lnTo>
                    <a:pt x="170" y="9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8" name="Freeform 495"/>
            <p:cNvSpPr>
              <a:spLocks/>
            </p:cNvSpPr>
            <p:nvPr/>
          </p:nvSpPr>
          <p:spPr bwMode="auto">
            <a:xfrm>
              <a:off x="4352854" y="5650351"/>
              <a:ext cx="99695" cy="59705"/>
            </a:xfrm>
            <a:custGeom>
              <a:avLst/>
              <a:gdLst>
                <a:gd name="T0" fmla="*/ 0 w 157"/>
                <a:gd name="T1" fmla="*/ 0 h 94"/>
                <a:gd name="T2" fmla="*/ 156 w 157"/>
                <a:gd name="T3" fmla="*/ 94 h 94"/>
              </a:gdLst>
              <a:ahLst/>
              <a:cxnLst>
                <a:cxn ang="0">
                  <a:pos x="T0" y="T1"/>
                </a:cxn>
                <a:cxn ang="0">
                  <a:pos x="T2" y="T3"/>
                </a:cxn>
              </a:cxnLst>
              <a:rect l="0" t="0" r="r" b="b"/>
              <a:pathLst>
                <a:path w="157" h="94">
                  <a:moveTo>
                    <a:pt x="0" y="0"/>
                  </a:moveTo>
                  <a:lnTo>
                    <a:pt x="156" y="9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9" name="Freeform 494"/>
            <p:cNvSpPr>
              <a:spLocks/>
            </p:cNvSpPr>
            <p:nvPr/>
          </p:nvSpPr>
          <p:spPr bwMode="auto">
            <a:xfrm>
              <a:off x="4453819" y="5710691"/>
              <a:ext cx="98425" cy="62881"/>
            </a:xfrm>
            <a:custGeom>
              <a:avLst/>
              <a:gdLst>
                <a:gd name="T0" fmla="*/ 0 w 155"/>
                <a:gd name="T1" fmla="*/ 0 h 99"/>
                <a:gd name="T2" fmla="*/ 155 w 155"/>
                <a:gd name="T3" fmla="*/ 99 h 99"/>
              </a:gdLst>
              <a:ahLst/>
              <a:cxnLst>
                <a:cxn ang="0">
                  <a:pos x="T0" y="T1"/>
                </a:cxn>
                <a:cxn ang="0">
                  <a:pos x="T2" y="T3"/>
                </a:cxn>
              </a:cxnLst>
              <a:rect l="0" t="0" r="r" b="b"/>
              <a:pathLst>
                <a:path w="155" h="99">
                  <a:moveTo>
                    <a:pt x="0" y="0"/>
                  </a:moveTo>
                  <a:lnTo>
                    <a:pt x="1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0" name="Freeform 493"/>
            <p:cNvSpPr>
              <a:spLocks/>
            </p:cNvSpPr>
            <p:nvPr/>
          </p:nvSpPr>
          <p:spPr bwMode="auto">
            <a:xfrm>
              <a:off x="4552244" y="5774208"/>
              <a:ext cx="92075" cy="66057"/>
            </a:xfrm>
            <a:custGeom>
              <a:avLst/>
              <a:gdLst>
                <a:gd name="T0" fmla="*/ 0 w 145"/>
                <a:gd name="T1" fmla="*/ 0 h 104"/>
                <a:gd name="T2" fmla="*/ 145 w 145"/>
                <a:gd name="T3" fmla="*/ 104 h 104"/>
              </a:gdLst>
              <a:ahLst/>
              <a:cxnLst>
                <a:cxn ang="0">
                  <a:pos x="T0" y="T1"/>
                </a:cxn>
                <a:cxn ang="0">
                  <a:pos x="T2" y="T3"/>
                </a:cxn>
              </a:cxnLst>
              <a:rect l="0" t="0" r="r" b="b"/>
              <a:pathLst>
                <a:path w="145" h="104">
                  <a:moveTo>
                    <a:pt x="0" y="0"/>
                  </a:moveTo>
                  <a:lnTo>
                    <a:pt x="145" y="10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1" name="Freeform 492"/>
            <p:cNvSpPr>
              <a:spLocks/>
            </p:cNvSpPr>
            <p:nvPr/>
          </p:nvSpPr>
          <p:spPr bwMode="auto">
            <a:xfrm>
              <a:off x="4644319" y="5840900"/>
              <a:ext cx="88900" cy="64787"/>
            </a:xfrm>
            <a:custGeom>
              <a:avLst/>
              <a:gdLst>
                <a:gd name="T0" fmla="*/ 0 w 140"/>
                <a:gd name="T1" fmla="*/ 0 h 102"/>
                <a:gd name="T2" fmla="*/ 140 w 140"/>
                <a:gd name="T3" fmla="*/ 102 h 102"/>
              </a:gdLst>
              <a:ahLst/>
              <a:cxnLst>
                <a:cxn ang="0">
                  <a:pos x="T0" y="T1"/>
                </a:cxn>
                <a:cxn ang="0">
                  <a:pos x="T2" y="T3"/>
                </a:cxn>
              </a:cxnLst>
              <a:rect l="0" t="0" r="r" b="b"/>
              <a:pathLst>
                <a:path w="140" h="102">
                  <a:moveTo>
                    <a:pt x="0" y="0"/>
                  </a:moveTo>
                  <a:lnTo>
                    <a:pt x="140"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2" name="Freeform 491"/>
            <p:cNvSpPr>
              <a:spLocks/>
            </p:cNvSpPr>
            <p:nvPr/>
          </p:nvSpPr>
          <p:spPr bwMode="auto">
            <a:xfrm>
              <a:off x="4733219" y="5905687"/>
              <a:ext cx="85725" cy="65422"/>
            </a:xfrm>
            <a:custGeom>
              <a:avLst/>
              <a:gdLst>
                <a:gd name="T0" fmla="*/ 0 w 135"/>
                <a:gd name="T1" fmla="*/ 0 h 103"/>
                <a:gd name="T2" fmla="*/ 135 w 135"/>
                <a:gd name="T3" fmla="*/ 102 h 103"/>
              </a:gdLst>
              <a:ahLst/>
              <a:cxnLst>
                <a:cxn ang="0">
                  <a:pos x="T0" y="T1"/>
                </a:cxn>
                <a:cxn ang="0">
                  <a:pos x="T2" y="T3"/>
                </a:cxn>
              </a:cxnLst>
              <a:rect l="0" t="0" r="r" b="b"/>
              <a:pathLst>
                <a:path w="135" h="103">
                  <a:moveTo>
                    <a:pt x="0" y="0"/>
                  </a:moveTo>
                  <a:lnTo>
                    <a:pt x="135" y="102"/>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3" name="Freeform 490"/>
            <p:cNvSpPr>
              <a:spLocks/>
            </p:cNvSpPr>
            <p:nvPr/>
          </p:nvSpPr>
          <p:spPr bwMode="auto">
            <a:xfrm>
              <a:off x="4818944" y="5972379"/>
              <a:ext cx="76200" cy="68598"/>
            </a:xfrm>
            <a:custGeom>
              <a:avLst/>
              <a:gdLst>
                <a:gd name="T0" fmla="*/ 0 w 120"/>
                <a:gd name="T1" fmla="*/ 0 h 108"/>
                <a:gd name="T2" fmla="*/ 120 w 120"/>
                <a:gd name="T3" fmla="*/ 107 h 108"/>
              </a:gdLst>
              <a:ahLst/>
              <a:cxnLst>
                <a:cxn ang="0">
                  <a:pos x="T0" y="T1"/>
                </a:cxn>
                <a:cxn ang="0">
                  <a:pos x="T2" y="T3"/>
                </a:cxn>
              </a:cxnLst>
              <a:rect l="0" t="0" r="r" b="b"/>
              <a:pathLst>
                <a:path w="120" h="108">
                  <a:moveTo>
                    <a:pt x="0" y="0"/>
                  </a:moveTo>
                  <a:lnTo>
                    <a:pt x="12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4" name="Freeform 489"/>
            <p:cNvSpPr>
              <a:spLocks/>
            </p:cNvSpPr>
            <p:nvPr/>
          </p:nvSpPr>
          <p:spPr bwMode="auto">
            <a:xfrm>
              <a:off x="4895144" y="6042882"/>
              <a:ext cx="76200" cy="67327"/>
            </a:xfrm>
            <a:custGeom>
              <a:avLst/>
              <a:gdLst>
                <a:gd name="T0" fmla="*/ 0 w 120"/>
                <a:gd name="T1" fmla="*/ 0 h 106"/>
                <a:gd name="T2" fmla="*/ 120 w 120"/>
                <a:gd name="T3" fmla="*/ 106 h 106"/>
              </a:gdLst>
              <a:ahLst/>
              <a:cxnLst>
                <a:cxn ang="0">
                  <a:pos x="T0" y="T1"/>
                </a:cxn>
                <a:cxn ang="0">
                  <a:pos x="T2" y="T3"/>
                </a:cxn>
              </a:cxnLst>
              <a:rect l="0" t="0" r="r" b="b"/>
              <a:pathLst>
                <a:path w="120" h="106">
                  <a:moveTo>
                    <a:pt x="0" y="0"/>
                  </a:moveTo>
                  <a:lnTo>
                    <a:pt x="120" y="106"/>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5" name="Freeform 488"/>
            <p:cNvSpPr>
              <a:spLocks/>
            </p:cNvSpPr>
            <p:nvPr/>
          </p:nvSpPr>
          <p:spPr bwMode="auto">
            <a:xfrm>
              <a:off x="4971344" y="6112750"/>
              <a:ext cx="69850" cy="68598"/>
            </a:xfrm>
            <a:custGeom>
              <a:avLst/>
              <a:gdLst>
                <a:gd name="T0" fmla="*/ 0 w 110"/>
                <a:gd name="T1" fmla="*/ 0 h 108"/>
                <a:gd name="T2" fmla="*/ 110 w 110"/>
                <a:gd name="T3" fmla="*/ 107 h 108"/>
              </a:gdLst>
              <a:ahLst/>
              <a:cxnLst>
                <a:cxn ang="0">
                  <a:pos x="T0" y="T1"/>
                </a:cxn>
                <a:cxn ang="0">
                  <a:pos x="T2" y="T3"/>
                </a:cxn>
              </a:cxnLst>
              <a:rect l="0" t="0" r="r" b="b"/>
              <a:pathLst>
                <a:path w="110" h="108">
                  <a:moveTo>
                    <a:pt x="0" y="0"/>
                  </a:moveTo>
                  <a:lnTo>
                    <a:pt x="11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6" name="Freeform 487"/>
            <p:cNvSpPr>
              <a:spLocks/>
            </p:cNvSpPr>
            <p:nvPr/>
          </p:nvSpPr>
          <p:spPr bwMode="auto">
            <a:xfrm>
              <a:off x="5041194" y="6182618"/>
              <a:ext cx="60960" cy="65422"/>
            </a:xfrm>
            <a:custGeom>
              <a:avLst/>
              <a:gdLst>
                <a:gd name="T0" fmla="*/ 0 w 96"/>
                <a:gd name="T1" fmla="*/ 0 h 103"/>
                <a:gd name="T2" fmla="*/ 96 w 96"/>
                <a:gd name="T3" fmla="*/ 102 h 103"/>
              </a:gdLst>
              <a:ahLst/>
              <a:cxnLst>
                <a:cxn ang="0">
                  <a:pos x="T0" y="T1"/>
                </a:cxn>
                <a:cxn ang="0">
                  <a:pos x="T2" y="T3"/>
                </a:cxn>
              </a:cxnLst>
              <a:rect l="0" t="0" r="r" b="b"/>
              <a:pathLst>
                <a:path w="96" h="103">
                  <a:moveTo>
                    <a:pt x="0" y="0"/>
                  </a:moveTo>
                  <a:lnTo>
                    <a:pt x="96"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7" name="Freeform 486"/>
            <p:cNvSpPr>
              <a:spLocks/>
            </p:cNvSpPr>
            <p:nvPr/>
          </p:nvSpPr>
          <p:spPr bwMode="auto">
            <a:xfrm>
              <a:off x="5104059" y="6249310"/>
              <a:ext cx="60325" cy="67963"/>
            </a:xfrm>
            <a:custGeom>
              <a:avLst/>
              <a:gdLst>
                <a:gd name="T0" fmla="*/ 0 w 95"/>
                <a:gd name="T1" fmla="*/ 0 h 107"/>
                <a:gd name="T2" fmla="*/ 95 w 95"/>
                <a:gd name="T3" fmla="*/ 107 h 107"/>
              </a:gdLst>
              <a:ahLst/>
              <a:cxnLst>
                <a:cxn ang="0">
                  <a:pos x="T0" y="T1"/>
                </a:cxn>
                <a:cxn ang="0">
                  <a:pos x="T2" y="T3"/>
                </a:cxn>
              </a:cxnLst>
              <a:rect l="0" t="0" r="r" b="b"/>
              <a:pathLst>
                <a:path w="95" h="107">
                  <a:moveTo>
                    <a:pt x="0" y="0"/>
                  </a:moveTo>
                  <a:lnTo>
                    <a:pt x="95"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8" name="Freeform 485"/>
            <p:cNvSpPr>
              <a:spLocks/>
            </p:cNvSpPr>
            <p:nvPr/>
          </p:nvSpPr>
          <p:spPr bwMode="auto">
            <a:xfrm>
              <a:off x="5164384" y="6318543"/>
              <a:ext cx="57150" cy="68598"/>
            </a:xfrm>
            <a:custGeom>
              <a:avLst/>
              <a:gdLst>
                <a:gd name="T0" fmla="*/ 0 w 90"/>
                <a:gd name="T1" fmla="*/ 0 h 108"/>
                <a:gd name="T2" fmla="*/ 90 w 90"/>
                <a:gd name="T3" fmla="*/ 107 h 108"/>
              </a:gdLst>
              <a:ahLst/>
              <a:cxnLst>
                <a:cxn ang="0">
                  <a:pos x="T0" y="T1"/>
                </a:cxn>
                <a:cxn ang="0">
                  <a:pos x="T2" y="T3"/>
                </a:cxn>
              </a:cxnLst>
              <a:rect l="0" t="0" r="r" b="b"/>
              <a:pathLst>
                <a:path w="90" h="108">
                  <a:moveTo>
                    <a:pt x="0" y="0"/>
                  </a:moveTo>
                  <a:lnTo>
                    <a:pt x="9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9" name="Freeform 484"/>
            <p:cNvSpPr>
              <a:spLocks/>
            </p:cNvSpPr>
            <p:nvPr/>
          </p:nvSpPr>
          <p:spPr bwMode="auto">
            <a:xfrm>
              <a:off x="5221534" y="6388411"/>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0" name="Freeform 483"/>
            <p:cNvSpPr>
              <a:spLocks/>
            </p:cNvSpPr>
            <p:nvPr/>
          </p:nvSpPr>
          <p:spPr bwMode="auto">
            <a:xfrm>
              <a:off x="5269159" y="6455103"/>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1" name="Freeform 482"/>
            <p:cNvSpPr>
              <a:spLocks/>
            </p:cNvSpPr>
            <p:nvPr/>
          </p:nvSpPr>
          <p:spPr bwMode="auto">
            <a:xfrm>
              <a:off x="5316784" y="6521795"/>
              <a:ext cx="41275" cy="62246"/>
            </a:xfrm>
            <a:custGeom>
              <a:avLst/>
              <a:gdLst>
                <a:gd name="T0" fmla="*/ 0 w 65"/>
                <a:gd name="T1" fmla="*/ 0 h 98"/>
                <a:gd name="T2" fmla="*/ 65 w 65"/>
                <a:gd name="T3" fmla="*/ 98 h 98"/>
              </a:gdLst>
              <a:ahLst/>
              <a:cxnLst>
                <a:cxn ang="0">
                  <a:pos x="T0" y="T1"/>
                </a:cxn>
                <a:cxn ang="0">
                  <a:pos x="T2" y="T3"/>
                </a:cxn>
              </a:cxnLst>
              <a:rect l="0" t="0" r="r" b="b"/>
              <a:pathLst>
                <a:path w="65" h="98">
                  <a:moveTo>
                    <a:pt x="0" y="0"/>
                  </a:moveTo>
                  <a:lnTo>
                    <a:pt x="65"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2" name="Freeform 481"/>
            <p:cNvSpPr>
              <a:spLocks/>
            </p:cNvSpPr>
            <p:nvPr/>
          </p:nvSpPr>
          <p:spPr bwMode="auto">
            <a:xfrm>
              <a:off x="5358059" y="6584041"/>
              <a:ext cx="34925" cy="62881"/>
            </a:xfrm>
            <a:custGeom>
              <a:avLst/>
              <a:gdLst>
                <a:gd name="T0" fmla="*/ 0 w 55"/>
                <a:gd name="T1" fmla="*/ 0 h 99"/>
                <a:gd name="T2" fmla="*/ 55 w 55"/>
                <a:gd name="T3" fmla="*/ 99 h 99"/>
              </a:gdLst>
              <a:ahLst/>
              <a:cxnLst>
                <a:cxn ang="0">
                  <a:pos x="T0" y="T1"/>
                </a:cxn>
                <a:cxn ang="0">
                  <a:pos x="T2" y="T3"/>
                </a:cxn>
              </a:cxnLst>
              <a:rect l="0" t="0" r="r" b="b"/>
              <a:pathLst>
                <a:path w="55" h="99">
                  <a:moveTo>
                    <a:pt x="0" y="0"/>
                  </a:moveTo>
                  <a:lnTo>
                    <a:pt x="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3" name="Freeform 480"/>
            <p:cNvSpPr>
              <a:spLocks/>
            </p:cNvSpPr>
            <p:nvPr/>
          </p:nvSpPr>
          <p:spPr bwMode="auto">
            <a:xfrm>
              <a:off x="5392984" y="6647558"/>
              <a:ext cx="31750" cy="56530"/>
            </a:xfrm>
            <a:custGeom>
              <a:avLst/>
              <a:gdLst>
                <a:gd name="T0" fmla="*/ 0 w 50"/>
                <a:gd name="T1" fmla="*/ 0 h 89"/>
                <a:gd name="T2" fmla="*/ 50 w 50"/>
                <a:gd name="T3" fmla="*/ 89 h 89"/>
              </a:gdLst>
              <a:ahLst/>
              <a:cxnLst>
                <a:cxn ang="0">
                  <a:pos x="T0" y="T1"/>
                </a:cxn>
                <a:cxn ang="0">
                  <a:pos x="T2" y="T3"/>
                </a:cxn>
              </a:cxnLst>
              <a:rect l="0" t="0" r="r" b="b"/>
              <a:pathLst>
                <a:path w="50" h="89">
                  <a:moveTo>
                    <a:pt x="0" y="0"/>
                  </a:moveTo>
                  <a:lnTo>
                    <a:pt x="50" y="8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4" name="Freeform 479"/>
            <p:cNvSpPr>
              <a:spLocks/>
            </p:cNvSpPr>
            <p:nvPr/>
          </p:nvSpPr>
          <p:spPr bwMode="auto">
            <a:xfrm>
              <a:off x="5424734" y="6704723"/>
              <a:ext cx="28575" cy="55894"/>
            </a:xfrm>
            <a:custGeom>
              <a:avLst/>
              <a:gdLst>
                <a:gd name="T0" fmla="*/ 0 w 45"/>
                <a:gd name="T1" fmla="*/ 0 h 88"/>
                <a:gd name="T2" fmla="*/ 45 w 45"/>
                <a:gd name="T3" fmla="*/ 88 h 88"/>
              </a:gdLst>
              <a:ahLst/>
              <a:cxnLst>
                <a:cxn ang="0">
                  <a:pos x="T0" y="T1"/>
                </a:cxn>
                <a:cxn ang="0">
                  <a:pos x="T2" y="T3"/>
                </a:cxn>
              </a:cxnLst>
              <a:rect l="0" t="0" r="r" b="b"/>
              <a:pathLst>
                <a:path w="45" h="88">
                  <a:moveTo>
                    <a:pt x="0" y="0"/>
                  </a:moveTo>
                  <a:lnTo>
                    <a:pt x="4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5" name="Freeform 478"/>
            <p:cNvSpPr>
              <a:spLocks/>
            </p:cNvSpPr>
            <p:nvPr/>
          </p:nvSpPr>
          <p:spPr bwMode="auto">
            <a:xfrm>
              <a:off x="5453309" y="6761887"/>
              <a:ext cx="22225" cy="56530"/>
            </a:xfrm>
            <a:custGeom>
              <a:avLst/>
              <a:gdLst>
                <a:gd name="T0" fmla="*/ 0 w 35"/>
                <a:gd name="T1" fmla="*/ 0 h 89"/>
                <a:gd name="T2" fmla="*/ 35 w 35"/>
                <a:gd name="T3" fmla="*/ 89 h 89"/>
              </a:gdLst>
              <a:ahLst/>
              <a:cxnLst>
                <a:cxn ang="0">
                  <a:pos x="T0" y="T1"/>
                </a:cxn>
                <a:cxn ang="0">
                  <a:pos x="T2" y="T3"/>
                </a:cxn>
              </a:cxnLst>
              <a:rect l="0" t="0" r="r" b="b"/>
              <a:pathLst>
                <a:path w="35" h="89">
                  <a:moveTo>
                    <a:pt x="0" y="0"/>
                  </a:moveTo>
                  <a:lnTo>
                    <a:pt x="35" y="8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6" name="Freeform 477"/>
            <p:cNvSpPr>
              <a:spLocks/>
            </p:cNvSpPr>
            <p:nvPr/>
          </p:nvSpPr>
          <p:spPr bwMode="auto">
            <a:xfrm>
              <a:off x="5475534" y="6818417"/>
              <a:ext cx="15875" cy="50178"/>
            </a:xfrm>
            <a:custGeom>
              <a:avLst/>
              <a:gdLst>
                <a:gd name="T0" fmla="*/ 0 w 25"/>
                <a:gd name="T1" fmla="*/ 0 h 79"/>
                <a:gd name="T2" fmla="*/ 25 w 25"/>
                <a:gd name="T3" fmla="*/ 78 h 79"/>
              </a:gdLst>
              <a:ahLst/>
              <a:cxnLst>
                <a:cxn ang="0">
                  <a:pos x="T0" y="T1"/>
                </a:cxn>
                <a:cxn ang="0">
                  <a:pos x="T2" y="T3"/>
                </a:cxn>
              </a:cxnLst>
              <a:rect l="0" t="0" r="r" b="b"/>
              <a:pathLst>
                <a:path w="25" h="79">
                  <a:moveTo>
                    <a:pt x="0" y="0"/>
                  </a:moveTo>
                  <a:lnTo>
                    <a:pt x="25"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7" name="Freeform 476"/>
            <p:cNvSpPr>
              <a:spLocks/>
            </p:cNvSpPr>
            <p:nvPr/>
          </p:nvSpPr>
          <p:spPr bwMode="auto">
            <a:xfrm>
              <a:off x="5491409" y="6869230"/>
              <a:ext cx="12700" cy="43826"/>
            </a:xfrm>
            <a:custGeom>
              <a:avLst/>
              <a:gdLst>
                <a:gd name="T0" fmla="*/ 0 w 20"/>
                <a:gd name="T1" fmla="*/ 0 h 69"/>
                <a:gd name="T2" fmla="*/ 20 w 20"/>
                <a:gd name="T3" fmla="*/ 68 h 69"/>
              </a:gdLst>
              <a:ahLst/>
              <a:cxnLst>
                <a:cxn ang="0">
                  <a:pos x="T0" y="T1"/>
                </a:cxn>
                <a:cxn ang="0">
                  <a:pos x="T2" y="T3"/>
                </a:cxn>
              </a:cxnLst>
              <a:rect l="0" t="0" r="r" b="b"/>
              <a:pathLst>
                <a:path w="20" h="69">
                  <a:moveTo>
                    <a:pt x="0" y="0"/>
                  </a:moveTo>
                  <a:lnTo>
                    <a:pt x="20" y="6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39" name="Rectangle 453"/>
            <p:cNvSpPr>
              <a:spLocks noChangeArrowheads="1"/>
            </p:cNvSpPr>
            <p:nvPr/>
          </p:nvSpPr>
          <p:spPr bwMode="auto">
            <a:xfrm>
              <a:off x="1840794" y="5487114"/>
              <a:ext cx="762000" cy="11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2" name="Rectangle 448"/>
            <p:cNvSpPr>
              <a:spLocks noChangeArrowheads="1"/>
            </p:cNvSpPr>
            <p:nvPr/>
          </p:nvSpPr>
          <p:spPr bwMode="auto">
            <a:xfrm>
              <a:off x="1927154" y="5708151"/>
              <a:ext cx="533400" cy="5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72" name="TextBox 671"/>
            <p:cNvSpPr txBox="1"/>
            <p:nvPr/>
          </p:nvSpPr>
          <p:spPr>
            <a:xfrm>
              <a:off x="1544291" y="5905150"/>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674" name="Straight Arrow Connector 673"/>
            <p:cNvCxnSpPr>
              <a:cxnSpLocks/>
            </p:cNvCxnSpPr>
            <p:nvPr/>
          </p:nvCxnSpPr>
          <p:spPr>
            <a:xfrm>
              <a:off x="1679119" y="6194365"/>
              <a:ext cx="346898" cy="12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a:cxnSpLocks/>
            </p:cNvCxnSpPr>
            <p:nvPr/>
          </p:nvCxnSpPr>
          <p:spPr>
            <a:xfrm>
              <a:off x="2280913" y="6300651"/>
              <a:ext cx="0" cy="21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a:cxnSpLocks/>
            </p:cNvCxnSpPr>
            <p:nvPr/>
          </p:nvCxnSpPr>
          <p:spPr>
            <a:xfrm flipV="1">
              <a:off x="2278274" y="5487860"/>
              <a:ext cx="6419" cy="1876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0" name="Picture 29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711" y="6000326"/>
              <a:ext cx="1562100" cy="296862"/>
            </a:xfrm>
            <a:prstGeom prst="rect">
              <a:avLst/>
            </a:prstGeom>
            <a:noFill/>
            <a:extLst>
              <a:ext uri="{909E8E84-426E-40DD-AFC4-6F175D3DCCD1}">
                <a14:hiddenFill xmlns:a14="http://schemas.microsoft.com/office/drawing/2010/main">
                  <a:solidFill>
                    <a:srgbClr val="FFFFFF"/>
                  </a:solidFill>
                </a14:hiddenFill>
              </a:ext>
            </a:extLst>
          </p:spPr>
        </p:pic>
      </p:grpSp>
      <p:sp>
        <p:nvSpPr>
          <p:cNvPr id="681" name="TextBox 680"/>
          <p:cNvSpPr txBox="1"/>
          <p:nvPr/>
        </p:nvSpPr>
        <p:spPr>
          <a:xfrm>
            <a:off x="685800" y="4648200"/>
            <a:ext cx="5334000" cy="615553"/>
          </a:xfrm>
          <a:prstGeom prst="rect">
            <a:avLst/>
          </a:prstGeom>
          <a:noFill/>
        </p:spPr>
        <p:txBody>
          <a:bodyPr wrap="square" rtlCol="0">
            <a:spAutoFit/>
          </a:bodyPr>
          <a:lstStyle/>
          <a:p>
            <a:r>
              <a:rPr lang="en-US" sz="1100" dirty="0">
                <a:cs typeface="Times New Roman" pitchFamily="18" charset="0"/>
              </a:rPr>
              <a:t>Service Cap - Solid d</a:t>
            </a:r>
            <a:r>
              <a:rPr lang="en-US" sz="1100" dirty="0"/>
              <a:t>ark Air Force blue color only. </a:t>
            </a:r>
            <a:r>
              <a:rPr lang="en-US" sz="1100" dirty="0">
                <a:cs typeface="Times New Roman" pitchFamily="18" charset="0"/>
              </a:rPr>
              <a:t>Cadet officers may wear the AFJROTC officer hat insignia or the large Hap Arnold Wings insignia.  Enlisted cadets may only wear the large Hap Arnold Wings insignia.</a:t>
            </a:r>
          </a:p>
        </p:txBody>
      </p:sp>
      <p:sp>
        <p:nvSpPr>
          <p:cNvPr id="683" name="Text Box 2928"/>
          <p:cNvSpPr txBox="1">
            <a:spLocks noChangeArrowheads="1"/>
          </p:cNvSpPr>
          <p:nvPr/>
        </p:nvSpPr>
        <p:spPr bwMode="auto">
          <a:xfrm>
            <a:off x="374701" y="7788256"/>
            <a:ext cx="3885177" cy="5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Enlisted Ranks will have no hat insignia on the flight cap. </a:t>
            </a:r>
          </a:p>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former officer flight cap emblem will not be worn on the flight cap.  </a:t>
            </a:r>
          </a:p>
        </p:txBody>
      </p:sp>
      <p:sp>
        <p:nvSpPr>
          <p:cNvPr id="684" name="TextBox 683"/>
          <p:cNvSpPr txBox="1"/>
          <p:nvPr/>
        </p:nvSpPr>
        <p:spPr>
          <a:xfrm>
            <a:off x="1711948" y="5308659"/>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 </a:t>
            </a:r>
          </a:p>
        </p:txBody>
      </p:sp>
      <p:pic>
        <p:nvPicPr>
          <p:cNvPr id="628" name="Picture 627">
            <a:extLst>
              <a:ext uri="{FF2B5EF4-FFF2-40B4-BE49-F238E27FC236}">
                <a16:creationId xmlns:a16="http://schemas.microsoft.com/office/drawing/2014/main" id="{D418CBC3-0499-4D83-AC2A-1E6791404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666" y="6427172"/>
            <a:ext cx="371702" cy="580704"/>
          </a:xfrm>
          <a:prstGeom prst="rect">
            <a:avLst/>
          </a:prstGeom>
        </p:spPr>
      </p:pic>
      <p:sp>
        <p:nvSpPr>
          <p:cNvPr id="2" name="TextBox 1"/>
          <p:cNvSpPr txBox="1"/>
          <p:nvPr/>
        </p:nvSpPr>
        <p:spPr>
          <a:xfrm>
            <a:off x="142395" y="1992944"/>
            <a:ext cx="2439963" cy="276999"/>
          </a:xfrm>
          <a:prstGeom prst="rect">
            <a:avLst/>
          </a:prstGeom>
          <a:noFill/>
        </p:spPr>
        <p:txBody>
          <a:bodyPr wrap="none" rtlCol="0">
            <a:spAutoFit/>
          </a:bodyPr>
          <a:lstStyle/>
          <a:p>
            <a:r>
              <a:rPr lang="en-US" sz="1200" dirty="0"/>
              <a:t>Solid Blue Color with no embroidery</a:t>
            </a:r>
          </a:p>
        </p:txBody>
      </p:sp>
      <p:cxnSp>
        <p:nvCxnSpPr>
          <p:cNvPr id="10625" name="Straight Arrow Connector 10624"/>
          <p:cNvCxnSpPr>
            <a:stCxn id="2" idx="2"/>
          </p:cNvCxnSpPr>
          <p:nvPr/>
        </p:nvCxnSpPr>
        <p:spPr>
          <a:xfrm>
            <a:off x="1362377" y="2269943"/>
            <a:ext cx="568781" cy="4530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3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BERET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7-5</a:t>
            </a:r>
          </a:p>
        </p:txBody>
      </p:sp>
      <p:sp>
        <p:nvSpPr>
          <p:cNvPr id="450" name="TextBox 449"/>
          <p:cNvSpPr txBox="1"/>
          <p:nvPr/>
        </p:nvSpPr>
        <p:spPr>
          <a:xfrm>
            <a:off x="1926882" y="1622022"/>
            <a:ext cx="3097360"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BERET</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83" name="Text Box 2928"/>
          <p:cNvSpPr txBox="1">
            <a:spLocks noChangeArrowheads="1"/>
          </p:cNvSpPr>
          <p:nvPr/>
        </p:nvSpPr>
        <p:spPr bwMode="auto">
          <a:xfrm>
            <a:off x="374701" y="7788256"/>
            <a:ext cx="3885177" cy="5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pic>
        <p:nvPicPr>
          <p:cNvPr id="10624" name="Picture 106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640" y="2763369"/>
            <a:ext cx="2152249" cy="3343920"/>
          </a:xfrm>
          <a:prstGeom prst="rect">
            <a:avLst/>
          </a:prstGeom>
        </p:spPr>
      </p:pic>
      <p:pic>
        <p:nvPicPr>
          <p:cNvPr id="10626" name="Picture 106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76480" y="3320689"/>
            <a:ext cx="3343920" cy="2229280"/>
          </a:xfrm>
          <a:prstGeom prst="rect">
            <a:avLst/>
          </a:prstGeom>
        </p:spPr>
      </p:pic>
      <p:sp>
        <p:nvSpPr>
          <p:cNvPr id="10627" name="TextBox 10626"/>
          <p:cNvSpPr txBox="1"/>
          <p:nvPr/>
        </p:nvSpPr>
        <p:spPr>
          <a:xfrm>
            <a:off x="250821" y="6251074"/>
            <a:ext cx="6477000" cy="2800767"/>
          </a:xfrm>
          <a:prstGeom prst="rect">
            <a:avLst/>
          </a:prstGeom>
          <a:noFill/>
        </p:spPr>
        <p:txBody>
          <a:bodyPr wrap="square" rtlCol="0">
            <a:spAutoFit/>
          </a:bodyPr>
          <a:lstStyle/>
          <a:p>
            <a:r>
              <a:rPr lang="en-US" sz="1600" dirty="0"/>
              <a:t>Berets.   </a:t>
            </a:r>
          </a:p>
          <a:p>
            <a:r>
              <a:rPr lang="en-US" sz="1600" dirty="0"/>
              <a:t>1. Solid Color white, dark blue or black ONLY, with AFJROTC officer rank  insignia or mini-Hap Arnold Insignia pin.  The former officer/enlisted flight cap emblems will not be worn on the beret.  The wear of a “Beret Flash” or mini unit patch is not authorized.    </a:t>
            </a:r>
          </a:p>
          <a:p>
            <a:r>
              <a:rPr lang="en-US" sz="1600" dirty="0"/>
              <a:t>2. Position headband straight across the forehead, 1 inch above the eyebrows. Drape the top over the right ear.  Wear the stiffener with the aligned insignia above the left eye. Adjust ribbon for comfort, tie in a knot, and tuck inside or cut-off.   The insignia will be centered, ¼ inch above and parallel to the headband.</a:t>
            </a:r>
          </a:p>
          <a:p>
            <a:r>
              <a:rPr lang="en-US" sz="1600" dirty="0"/>
              <a:t>3.  The wear of a “Beret Flash” is not authorized.  </a:t>
            </a:r>
          </a:p>
        </p:txBody>
      </p:sp>
    </p:spTree>
    <p:extLst>
      <p:ext uri="{BB962C8B-B14F-4D97-AF65-F5344CB8AC3E}">
        <p14:creationId xmlns:p14="http://schemas.microsoft.com/office/powerpoint/2010/main" val="332879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793750"/>
            <a:ext cx="5613400" cy="74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8800" y="801469"/>
            <a:ext cx="56134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a:t>
            </a:r>
          </a:p>
          <a:p>
            <a:pPr algn="ctr"/>
            <a:r>
              <a:rPr lang="en-US" b="1" dirty="0">
                <a:solidFill>
                  <a:schemeClr val="bg1"/>
                </a:solidFill>
                <a:latin typeface="Times New Roman" pitchFamily="18" charset="0"/>
                <a:cs typeface="Times New Roman" pitchFamily="18" charset="0"/>
              </a:rPr>
              <a:t>Male and Female</a:t>
            </a:r>
          </a:p>
        </p:txBody>
      </p:sp>
      <p:sp>
        <p:nvSpPr>
          <p:cNvPr id="2" name="TextBox 1"/>
          <p:cNvSpPr txBox="1"/>
          <p:nvPr/>
        </p:nvSpPr>
        <p:spPr>
          <a:xfrm>
            <a:off x="304800" y="6477000"/>
            <a:ext cx="6248400" cy="2308324"/>
          </a:xfrm>
          <a:prstGeom prst="rect">
            <a:avLst/>
          </a:prstGeom>
          <a:solidFill>
            <a:schemeClr val="bg1"/>
          </a:solidFill>
          <a:ln>
            <a:solidFill>
              <a:schemeClr val="tx1"/>
            </a:solidFill>
          </a:ln>
        </p:spPr>
        <p:txBody>
          <a:bodyPr wrap="square" rtlCol="0">
            <a:spAutoFit/>
          </a:bodyPr>
          <a:lstStyle/>
          <a:p>
            <a:pPr marL="228600" indent="-228600">
              <a:buFontTx/>
              <a:buAutoNum type="arabicPeriod"/>
            </a:pPr>
            <a:r>
              <a:rPr lang="en-US" sz="1200" dirty="0">
                <a:cs typeface="Times New Roman" pitchFamily="18" charset="0"/>
              </a:rPr>
              <a:t>Unit patch (optional).  If worn, will be placed on right pocket and centered.  </a:t>
            </a:r>
          </a:p>
          <a:p>
            <a:pPr marL="228600" indent="-228600">
              <a:buAutoNum type="arabicPeriod"/>
            </a:pPr>
            <a:r>
              <a:rPr lang="en-US" sz="1200" dirty="0">
                <a:cs typeface="Times New Roman" pitchFamily="18" charset="0"/>
              </a:rPr>
              <a:t>Last Name and AFJROTC tapes.  Letters are dark blue on digital camo background (mandatory).  Tapes are grounded and centered on pockets.  Name tape only may be held with Velcro to enable reuse/reissue to a different cadet.</a:t>
            </a:r>
          </a:p>
          <a:p>
            <a:pPr marL="228600" indent="-228600">
              <a:buAutoNum type="arabicPeriod"/>
            </a:pPr>
            <a:r>
              <a:rPr lang="en-US" sz="1200" dirty="0">
                <a:cs typeface="Times New Roman" pitchFamily="18" charset="0"/>
              </a:rPr>
              <a:t>Grade insignia (officer or enlisted) (mandatory). Will be worn on the left and right collars, centered 1-inch up from the bottom of the collar </a:t>
            </a:r>
            <a:r>
              <a:rPr lang="en-US" sz="1200" dirty="0">
                <a:highlight>
                  <a:srgbClr val="FFFF00"/>
                </a:highlight>
                <a:cs typeface="Times New Roman" pitchFamily="18" charset="0"/>
              </a:rPr>
              <a:t>and parallel </a:t>
            </a:r>
            <a:r>
              <a:rPr lang="en-US" sz="1200" dirty="0">
                <a:solidFill>
                  <a:srgbClr val="000000"/>
                </a:solidFill>
                <a:effectLst/>
                <a:highlight>
                  <a:srgbClr val="FFFF00"/>
                </a:highlight>
                <a:ea typeface="Calibri" panose="020F0502020204030204" pitchFamily="34" charset="0"/>
              </a:rPr>
              <a:t> to the ground while remaining centered on the collar</a:t>
            </a:r>
            <a:endParaRPr lang="en-US" sz="1200" dirty="0">
              <a:highlight>
                <a:srgbClr val="FFFF00"/>
              </a:highlight>
              <a:cs typeface="Times New Roman" pitchFamily="18" charset="0"/>
            </a:endParaRPr>
          </a:p>
          <a:p>
            <a:pPr marL="228600" indent="-228600">
              <a:buAutoNum type="arabicPeriod"/>
            </a:pPr>
            <a:r>
              <a:rPr lang="en-US" sz="1200" dirty="0"/>
              <a:t>AFJROTC Patch (white, Lamp of Knowledge)</a:t>
            </a:r>
            <a:r>
              <a:rPr lang="en-US" sz="1200" dirty="0">
                <a:cs typeface="Times New Roman" pitchFamily="18" charset="0"/>
              </a:rPr>
              <a:t>:  </a:t>
            </a:r>
            <a:r>
              <a:rPr lang="en-US" sz="1200" b="1" dirty="0">
                <a:cs typeface="Times New Roman" pitchFamily="18" charset="0"/>
              </a:rPr>
              <a:t>WHITE patch only (mandatory).  </a:t>
            </a:r>
            <a:r>
              <a:rPr lang="en-US" sz="1200" dirty="0">
                <a:cs typeface="Times New Roman" pitchFamily="18" charset="0"/>
              </a:rPr>
              <a:t>Will be worn on left pocket and centered.</a:t>
            </a:r>
          </a:p>
          <a:p>
            <a:pPr marL="228600" indent="-228600">
              <a:buAutoNum type="arabicPeriod"/>
            </a:pPr>
            <a:r>
              <a:rPr lang="en-US" sz="1200" b="1" dirty="0">
                <a:cs typeface="Times New Roman" pitchFamily="18" charset="0"/>
              </a:rPr>
              <a:t>Berets, ascots, and shoulder cords will not be worn with ABUs</a:t>
            </a:r>
            <a:r>
              <a:rPr lang="en-US" sz="1200" dirty="0">
                <a:cs typeface="Times New Roman" pitchFamily="18" charset="0"/>
              </a:rPr>
              <a:t>.  </a:t>
            </a:r>
          </a:p>
          <a:p>
            <a:pPr marL="228600" indent="-228600">
              <a:buFontTx/>
              <a:buAutoNum type="arabicPeriod"/>
            </a:pPr>
            <a:r>
              <a:rPr lang="en-US" sz="1200" dirty="0">
                <a:cs typeface="Times New Roman" pitchFamily="18" charset="0"/>
              </a:rPr>
              <a:t>ABU sage green boots </a:t>
            </a:r>
            <a:r>
              <a:rPr lang="en-US" sz="1200" dirty="0">
                <a:highlight>
                  <a:srgbClr val="FFFF00"/>
                </a:highlight>
                <a:cs typeface="Times New Roman" pitchFamily="18" charset="0"/>
              </a:rPr>
              <a:t>and Coyote brown boots </a:t>
            </a:r>
            <a:r>
              <a:rPr lang="en-US" sz="1200" dirty="0">
                <a:cs typeface="Times New Roman" pitchFamily="18" charset="0"/>
              </a:rPr>
              <a:t>may be reissued to cadets.  Spray boots with disinfectant spray before reissuing ABU boots.</a:t>
            </a:r>
            <a:r>
              <a:rPr lang="en-US" sz="1200" dirty="0">
                <a:latin typeface="+mj-lt"/>
                <a:cs typeface="Times New Roman" pitchFamily="18" charset="0"/>
              </a:rPr>
              <a:t>  (Black boots will not be worn with ABUs)</a:t>
            </a:r>
            <a:endParaRPr lang="en-US" sz="1200" dirty="0">
              <a:cs typeface="Times New Roman" pitchFamily="18" charset="0"/>
            </a:endParaRPr>
          </a:p>
        </p:txBody>
      </p:sp>
      <p:sp>
        <p:nvSpPr>
          <p:cNvPr id="5" name="TextBox 4"/>
          <p:cNvSpPr txBox="1"/>
          <p:nvPr/>
        </p:nvSpPr>
        <p:spPr>
          <a:xfrm>
            <a:off x="558800" y="381000"/>
            <a:ext cx="1729961" cy="369332"/>
          </a:xfrm>
          <a:prstGeom prst="rect">
            <a:avLst/>
          </a:prstGeom>
          <a:noFill/>
        </p:spPr>
        <p:txBody>
          <a:bodyPr wrap="none" rtlCol="0">
            <a:spAutoFit/>
          </a:bodyPr>
          <a:lstStyle/>
          <a:p>
            <a:r>
              <a:rPr lang="en-US" dirty="0">
                <a:latin typeface="Times New Roman" pitchFamily="18" charset="0"/>
                <a:cs typeface="Times New Roman" pitchFamily="18" charset="0"/>
              </a:rPr>
              <a:t>Attachment 7-6a</a:t>
            </a:r>
          </a:p>
        </p:txBody>
      </p:sp>
    </p:spTree>
    <p:extLst>
      <p:ext uri="{BB962C8B-B14F-4D97-AF65-F5344CB8AC3E}">
        <p14:creationId xmlns:p14="http://schemas.microsoft.com/office/powerpoint/2010/main" val="415633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8800" y="801469"/>
            <a:ext cx="56134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OCP</a:t>
            </a:r>
          </a:p>
          <a:p>
            <a:pPr algn="ctr"/>
            <a:r>
              <a:rPr lang="en-US" b="1" dirty="0">
                <a:solidFill>
                  <a:schemeClr val="bg1"/>
                </a:solidFill>
                <a:latin typeface="Times New Roman" pitchFamily="18" charset="0"/>
                <a:cs typeface="Times New Roman" pitchFamily="18" charset="0"/>
              </a:rPr>
              <a:t>Male and Female</a:t>
            </a:r>
          </a:p>
        </p:txBody>
      </p:sp>
      <p:sp>
        <p:nvSpPr>
          <p:cNvPr id="2" name="TextBox 1"/>
          <p:cNvSpPr txBox="1"/>
          <p:nvPr/>
        </p:nvSpPr>
        <p:spPr>
          <a:xfrm>
            <a:off x="276232" y="6019801"/>
            <a:ext cx="6248400" cy="2631490"/>
          </a:xfrm>
          <a:prstGeom prst="rect">
            <a:avLst/>
          </a:prstGeom>
          <a:solidFill>
            <a:schemeClr val="bg1"/>
          </a:solidFill>
          <a:ln>
            <a:solidFill>
              <a:schemeClr val="tx1"/>
            </a:solidFill>
          </a:ln>
        </p:spPr>
        <p:txBody>
          <a:bodyPr wrap="square" rtlCol="0">
            <a:spAutoFit/>
          </a:bodyPr>
          <a:lstStyle/>
          <a:p>
            <a:pPr marL="228600" indent="-228600">
              <a:buFontTx/>
              <a:buAutoNum type="arabicPeriod"/>
            </a:pPr>
            <a:r>
              <a:rPr lang="en-US" sz="1100" b="0" i="0" u="none" strike="noStrike" baseline="0" dirty="0">
                <a:solidFill>
                  <a:srgbClr val="000000"/>
                </a:solidFill>
              </a:rPr>
              <a:t>T-Shirt. T-Shirt will be Desert Sand, Tan or Coyote Brown color.</a:t>
            </a:r>
          </a:p>
          <a:p>
            <a:pPr marL="228600" indent="-228600">
              <a:buFontTx/>
              <a:buAutoNum type="arabicPeriod"/>
            </a:pPr>
            <a:r>
              <a:rPr lang="en-US" sz="1100" b="0" i="0" u="none" strike="noStrike" baseline="0" dirty="0">
                <a:solidFill>
                  <a:srgbClr val="000000"/>
                </a:solidFill>
              </a:rPr>
              <a:t>The </a:t>
            </a:r>
            <a:r>
              <a:rPr lang="en-US" sz="1100" b="1" i="0" u="none" strike="noStrike" baseline="0" dirty="0">
                <a:solidFill>
                  <a:srgbClr val="000000"/>
                </a:solidFill>
              </a:rPr>
              <a:t>American Flag patch (mandatory) </a:t>
            </a:r>
            <a:r>
              <a:rPr lang="en-US" sz="1100" b="0" i="0" u="none" strike="noStrike" baseline="0" dirty="0">
                <a:solidFill>
                  <a:srgbClr val="000000"/>
                </a:solidFill>
              </a:rPr>
              <a:t>and will be </a:t>
            </a:r>
            <a:r>
              <a:rPr lang="en-US" sz="1100" b="1" i="0" u="none" strike="noStrike" baseline="0" dirty="0">
                <a:solidFill>
                  <a:srgbClr val="000000"/>
                </a:solidFill>
              </a:rPr>
              <a:t>full color </a:t>
            </a:r>
            <a:r>
              <a:rPr lang="en-US" sz="1100" b="0" i="0" u="none" strike="noStrike" baseline="0" dirty="0">
                <a:solidFill>
                  <a:srgbClr val="000000"/>
                </a:solidFill>
              </a:rPr>
              <a:t>(cloth), </a:t>
            </a:r>
            <a:r>
              <a:rPr lang="en-US" sz="1100" dirty="0">
                <a:cs typeface="Times New Roman" pitchFamily="18" charset="0"/>
              </a:rPr>
              <a:t>will be </a:t>
            </a:r>
            <a:r>
              <a:rPr lang="en-US" sz="1100" dirty="0">
                <a:latin typeface="+mj-lt"/>
                <a:cs typeface="Times New Roman" pitchFamily="18" charset="0"/>
              </a:rPr>
              <a:t>placed on right sleeve using Velcro attachment (</a:t>
            </a:r>
            <a:r>
              <a:rPr lang="en-US" sz="1100" b="0" i="0" u="none" strike="noStrike" baseline="0" dirty="0">
                <a:solidFill>
                  <a:srgbClr val="000000"/>
                </a:solidFill>
                <a:latin typeface="+mj-lt"/>
              </a:rPr>
              <a:t>centered at the top of the Velcro area)</a:t>
            </a:r>
            <a:r>
              <a:rPr lang="en-US" sz="1100" dirty="0">
                <a:latin typeface="+mj-lt"/>
                <a:cs typeface="Times New Roman" pitchFamily="18" charset="0"/>
              </a:rPr>
              <a:t>.</a:t>
            </a:r>
          </a:p>
          <a:p>
            <a:pPr marL="228600" indent="-228600">
              <a:buFontTx/>
              <a:buAutoNum type="arabicPeriod"/>
            </a:pPr>
            <a:r>
              <a:rPr lang="en-US" sz="1100" dirty="0">
                <a:cs typeface="Times New Roman" pitchFamily="18" charset="0"/>
              </a:rPr>
              <a:t>Unit patch (optional) </a:t>
            </a:r>
            <a:r>
              <a:rPr lang="en-US" sz="1100" b="1" dirty="0">
                <a:cs typeface="Times New Roman" pitchFamily="18" charset="0"/>
              </a:rPr>
              <a:t>full color</a:t>
            </a:r>
            <a:r>
              <a:rPr lang="en-US" sz="1100" dirty="0">
                <a:cs typeface="Times New Roman" pitchFamily="18" charset="0"/>
              </a:rPr>
              <a:t>.  If worn, will be </a:t>
            </a:r>
            <a:r>
              <a:rPr lang="en-US" sz="1100" dirty="0">
                <a:latin typeface="+mj-lt"/>
                <a:cs typeface="Times New Roman" pitchFamily="18" charset="0"/>
              </a:rPr>
              <a:t>placed on right sleeve using Velcro attachment (</a:t>
            </a:r>
            <a:r>
              <a:rPr lang="en-US" sz="1100" b="0" i="0" u="none" strike="noStrike" baseline="0" dirty="0">
                <a:solidFill>
                  <a:srgbClr val="000000"/>
                </a:solidFill>
                <a:latin typeface="+mj-lt"/>
              </a:rPr>
              <a:t>centered in the middle of the Velcro area)</a:t>
            </a:r>
            <a:r>
              <a:rPr lang="en-US" sz="1100" dirty="0">
                <a:latin typeface="+mj-lt"/>
                <a:cs typeface="Times New Roman" pitchFamily="18" charset="0"/>
              </a:rPr>
              <a:t>.</a:t>
            </a:r>
          </a:p>
          <a:p>
            <a:pPr marL="228600" indent="-228600">
              <a:buAutoNum type="arabicPeriod"/>
            </a:pPr>
            <a:r>
              <a:rPr lang="en-US" sz="1100" dirty="0">
                <a:latin typeface="+mj-lt"/>
                <a:cs typeface="Times New Roman" pitchFamily="18" charset="0"/>
              </a:rPr>
              <a:t>Last Name and AFJROTC tapes.  Letters are </a:t>
            </a:r>
            <a:r>
              <a:rPr lang="en-US" sz="1100" b="0" i="0" u="none" strike="noStrike" baseline="0" dirty="0">
                <a:solidFill>
                  <a:srgbClr val="000000"/>
                </a:solidFill>
                <a:latin typeface="+mj-lt"/>
              </a:rPr>
              <a:t>Spice Brown color </a:t>
            </a:r>
            <a:r>
              <a:rPr lang="en-US" sz="1100" dirty="0">
                <a:latin typeface="+mj-lt"/>
                <a:cs typeface="Times New Roman" pitchFamily="18" charset="0"/>
              </a:rPr>
              <a:t>(mandatory using Velcro attachment.</a:t>
            </a:r>
          </a:p>
          <a:p>
            <a:pPr marL="228600" indent="-228600">
              <a:buAutoNum type="arabicPeriod"/>
            </a:pPr>
            <a:r>
              <a:rPr lang="en-US" sz="1100" dirty="0">
                <a:latin typeface="+mj-lt"/>
                <a:cs typeface="Times New Roman" pitchFamily="18" charset="0"/>
              </a:rPr>
              <a:t>Grade insignia (officer or enlisted) (mandatory).  The standard miniature blue/silver AFJROTC rank will be worn.   </a:t>
            </a:r>
          </a:p>
          <a:p>
            <a:pPr marL="228600" indent="-228600">
              <a:buAutoNum type="arabicPeriod"/>
            </a:pPr>
            <a:r>
              <a:rPr lang="en-US" sz="1100" dirty="0">
                <a:latin typeface="+mj-lt"/>
              </a:rPr>
              <a:t>AFJROTC Patch (white, Lamp of Knowledge)</a:t>
            </a:r>
            <a:r>
              <a:rPr lang="en-US" sz="1100" dirty="0">
                <a:latin typeface="+mj-lt"/>
                <a:cs typeface="Times New Roman" pitchFamily="18" charset="0"/>
              </a:rPr>
              <a:t>:  </a:t>
            </a:r>
            <a:r>
              <a:rPr lang="en-US" sz="1100" b="1" dirty="0">
                <a:latin typeface="+mj-lt"/>
                <a:cs typeface="Times New Roman" pitchFamily="18" charset="0"/>
              </a:rPr>
              <a:t>WHITE patch only (mandatory).  </a:t>
            </a:r>
            <a:r>
              <a:rPr lang="en-US" sz="1100" dirty="0">
                <a:latin typeface="+mj-lt"/>
                <a:cs typeface="Times New Roman" pitchFamily="18" charset="0"/>
              </a:rPr>
              <a:t>Will be worn on left shoulder using Velcro attachment (</a:t>
            </a:r>
            <a:r>
              <a:rPr lang="en-US" sz="1100" b="0" i="0" u="none" strike="noStrike" baseline="0" dirty="0">
                <a:solidFill>
                  <a:srgbClr val="000000"/>
                </a:solidFill>
                <a:latin typeface="+mj-lt"/>
              </a:rPr>
              <a:t>centered in the middle of the Velcro area). </a:t>
            </a:r>
            <a:endParaRPr lang="en-US" sz="1100" dirty="0">
              <a:latin typeface="+mj-lt"/>
              <a:cs typeface="Times New Roman" pitchFamily="18" charset="0"/>
            </a:endParaRPr>
          </a:p>
          <a:p>
            <a:pPr marL="228600" indent="-228600">
              <a:buAutoNum type="arabicPeriod"/>
            </a:pPr>
            <a:r>
              <a:rPr lang="en-US" sz="1100" b="1" dirty="0">
                <a:latin typeface="+mj-lt"/>
                <a:cs typeface="Times New Roman" pitchFamily="18" charset="0"/>
              </a:rPr>
              <a:t>Berets, ascots, and shoulder cords will not be worn with OCPs</a:t>
            </a:r>
            <a:r>
              <a:rPr lang="en-US" sz="1100" dirty="0">
                <a:latin typeface="+mj-lt"/>
                <a:cs typeface="Times New Roman" pitchFamily="18" charset="0"/>
              </a:rPr>
              <a:t>.  </a:t>
            </a:r>
          </a:p>
          <a:p>
            <a:pPr marL="228600" indent="-228600">
              <a:buAutoNum type="arabicPeriod"/>
            </a:pPr>
            <a:r>
              <a:rPr lang="en-US" sz="1100" dirty="0">
                <a:latin typeface="+mj-lt"/>
                <a:cs typeface="Times New Roman" pitchFamily="18" charset="0"/>
              </a:rPr>
              <a:t>OCP Coyote Brown boots may be reissued to cadets.  Spray boots with disinfectant spray before reissuing OCP boots.  (Black boots will not be worn with OCPs)</a:t>
            </a:r>
          </a:p>
          <a:p>
            <a:pPr marL="228600" indent="-228600">
              <a:buAutoNum type="arabicPeriod"/>
            </a:pPr>
            <a:r>
              <a:rPr lang="en-US" sz="1100" dirty="0">
                <a:latin typeface="+mj-lt"/>
                <a:cs typeface="Times New Roman" pitchFamily="18" charset="0"/>
              </a:rPr>
              <a:t>Tan Rigger Belts maybe worn with OCPs.</a:t>
            </a:r>
          </a:p>
          <a:p>
            <a:pPr marL="228600" indent="-228600">
              <a:buAutoNum type="arabicPeriod"/>
            </a:pPr>
            <a:r>
              <a:rPr lang="en-US" sz="1100" b="0" i="0" u="none" strike="noStrike" baseline="0" dirty="0">
                <a:solidFill>
                  <a:srgbClr val="000000"/>
                </a:solidFill>
                <a:latin typeface="+mj-lt"/>
              </a:rPr>
              <a:t>OCPs may be bloused; the trousers will not extend below the third eyelet from the top of the boot.</a:t>
            </a:r>
            <a:endParaRPr lang="en-US" sz="1100" dirty="0">
              <a:latin typeface="+mj-lt"/>
              <a:cs typeface="Times New Roman" pitchFamily="18" charset="0"/>
            </a:endParaRPr>
          </a:p>
        </p:txBody>
      </p:sp>
      <p:sp>
        <p:nvSpPr>
          <p:cNvPr id="5" name="TextBox 4"/>
          <p:cNvSpPr txBox="1"/>
          <p:nvPr/>
        </p:nvSpPr>
        <p:spPr>
          <a:xfrm>
            <a:off x="558800" y="381000"/>
            <a:ext cx="1742785" cy="369332"/>
          </a:xfrm>
          <a:prstGeom prst="rect">
            <a:avLst/>
          </a:prstGeom>
          <a:noFill/>
        </p:spPr>
        <p:txBody>
          <a:bodyPr wrap="none" rtlCol="0">
            <a:spAutoFit/>
          </a:bodyPr>
          <a:lstStyle/>
          <a:p>
            <a:r>
              <a:rPr lang="en-US" dirty="0">
                <a:latin typeface="Times New Roman" pitchFamily="18" charset="0"/>
                <a:cs typeface="Times New Roman" pitchFamily="18" charset="0"/>
              </a:rPr>
              <a:t>Attachment 7-6b</a:t>
            </a:r>
          </a:p>
        </p:txBody>
      </p:sp>
      <p:pic>
        <p:nvPicPr>
          <p:cNvPr id="6" name="Picture 5">
            <a:extLst>
              <a:ext uri="{FF2B5EF4-FFF2-40B4-BE49-F238E27FC236}">
                <a16:creationId xmlns:a16="http://schemas.microsoft.com/office/drawing/2014/main" id="{E16B0CA8-E883-429E-A4E2-9A3C79EC9DC7}"/>
              </a:ext>
            </a:extLst>
          </p:cNvPr>
          <p:cNvPicPr>
            <a:picLocks noChangeAspect="1"/>
          </p:cNvPicPr>
          <p:nvPr/>
        </p:nvPicPr>
        <p:blipFill>
          <a:blip r:embed="rId2"/>
          <a:stretch>
            <a:fillRect/>
          </a:stretch>
        </p:blipFill>
        <p:spPr>
          <a:xfrm>
            <a:off x="1295400" y="2094411"/>
            <a:ext cx="3918857" cy="3735977"/>
          </a:xfrm>
          <a:prstGeom prst="rect">
            <a:avLst/>
          </a:prstGeom>
        </p:spPr>
      </p:pic>
      <p:sp>
        <p:nvSpPr>
          <p:cNvPr id="7" name="TextBox 6">
            <a:extLst>
              <a:ext uri="{FF2B5EF4-FFF2-40B4-BE49-F238E27FC236}">
                <a16:creationId xmlns:a16="http://schemas.microsoft.com/office/drawing/2014/main" id="{6D7B6289-CC01-4A29-942C-A02622864CA7}"/>
              </a:ext>
            </a:extLst>
          </p:cNvPr>
          <p:cNvSpPr txBox="1"/>
          <p:nvPr/>
        </p:nvSpPr>
        <p:spPr>
          <a:xfrm>
            <a:off x="152400" y="2110770"/>
            <a:ext cx="990600" cy="1785104"/>
          </a:xfrm>
          <a:prstGeom prst="rect">
            <a:avLst/>
          </a:prstGeom>
          <a:noFill/>
          <a:ln w="12700">
            <a:solidFill>
              <a:schemeClr val="tx1"/>
            </a:solidFill>
          </a:ln>
        </p:spPr>
        <p:txBody>
          <a:bodyPr wrap="square" rtlCol="0">
            <a:spAutoFit/>
          </a:bodyPr>
          <a:lstStyle/>
          <a:p>
            <a:pPr algn="ctr"/>
            <a:r>
              <a:rPr lang="en-US" sz="1100" dirty="0"/>
              <a:t>Full Color American Flag will be worn centered at the top and the Unit Patch may be worn below flag on the right sleeve.</a:t>
            </a:r>
          </a:p>
        </p:txBody>
      </p:sp>
      <p:cxnSp>
        <p:nvCxnSpPr>
          <p:cNvPr id="9" name="Straight Arrow Connector 8">
            <a:extLst>
              <a:ext uri="{FF2B5EF4-FFF2-40B4-BE49-F238E27FC236}">
                <a16:creationId xmlns:a16="http://schemas.microsoft.com/office/drawing/2014/main" id="{5BE59699-D631-450A-BF41-7730B9DFF9E1}"/>
              </a:ext>
            </a:extLst>
          </p:cNvPr>
          <p:cNvCxnSpPr>
            <a:stCxn id="7" idx="3"/>
          </p:cNvCxnSpPr>
          <p:nvPr/>
        </p:nvCxnSpPr>
        <p:spPr>
          <a:xfrm>
            <a:off x="1143000" y="3003322"/>
            <a:ext cx="287192" cy="120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40B6342-27D1-45EA-9A4C-8A3D3873F10E}"/>
              </a:ext>
            </a:extLst>
          </p:cNvPr>
          <p:cNvSpPr txBox="1"/>
          <p:nvPr/>
        </p:nvSpPr>
        <p:spPr>
          <a:xfrm>
            <a:off x="5486400" y="2150361"/>
            <a:ext cx="1038232" cy="938719"/>
          </a:xfrm>
          <a:prstGeom prst="rect">
            <a:avLst/>
          </a:prstGeom>
          <a:noFill/>
          <a:ln w="12700">
            <a:solidFill>
              <a:schemeClr val="tx1"/>
            </a:solidFill>
          </a:ln>
        </p:spPr>
        <p:txBody>
          <a:bodyPr wrap="square">
            <a:spAutoFit/>
          </a:bodyPr>
          <a:lstStyle/>
          <a:p>
            <a:pPr algn="ctr"/>
            <a:r>
              <a:rPr lang="en-US" sz="1100" dirty="0"/>
              <a:t>White Lamp of Knowledge Patch will worn be on left sleeve</a:t>
            </a:r>
          </a:p>
        </p:txBody>
      </p:sp>
      <p:cxnSp>
        <p:nvCxnSpPr>
          <p:cNvPr id="17" name="Straight Arrow Connector 16">
            <a:extLst>
              <a:ext uri="{FF2B5EF4-FFF2-40B4-BE49-F238E27FC236}">
                <a16:creationId xmlns:a16="http://schemas.microsoft.com/office/drawing/2014/main" id="{060A1FDF-0A33-416A-B38C-B5925B3BD4FB}"/>
              </a:ext>
            </a:extLst>
          </p:cNvPr>
          <p:cNvCxnSpPr>
            <a:cxnSpLocks/>
          </p:cNvCxnSpPr>
          <p:nvPr/>
        </p:nvCxnSpPr>
        <p:spPr>
          <a:xfrm flipH="1">
            <a:off x="4876800" y="2438400"/>
            <a:ext cx="609600" cy="371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23E5B5A-60CA-4AD6-9CD3-7464E2BD843B}"/>
              </a:ext>
            </a:extLst>
          </p:cNvPr>
          <p:cNvSpPr/>
          <p:nvPr/>
        </p:nvSpPr>
        <p:spPr>
          <a:xfrm>
            <a:off x="3810000" y="2590800"/>
            <a:ext cx="990600" cy="14690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6B473D"/>
                </a:solidFill>
              </a:rPr>
              <a:t>AFJROTC</a:t>
            </a:r>
          </a:p>
        </p:txBody>
      </p:sp>
      <p:pic>
        <p:nvPicPr>
          <p:cNvPr id="22" name="Picture 21">
            <a:extLst>
              <a:ext uri="{FF2B5EF4-FFF2-40B4-BE49-F238E27FC236}">
                <a16:creationId xmlns:a16="http://schemas.microsoft.com/office/drawing/2014/main" id="{A0850AA5-3C99-46C2-AD86-AD8641077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374" y="3124200"/>
            <a:ext cx="201121" cy="369332"/>
          </a:xfrm>
          <a:prstGeom prst="rect">
            <a:avLst/>
          </a:prstGeom>
        </p:spPr>
      </p:pic>
      <p:sp>
        <p:nvSpPr>
          <p:cNvPr id="4" name="TextBox 3">
            <a:extLst>
              <a:ext uri="{FF2B5EF4-FFF2-40B4-BE49-F238E27FC236}">
                <a16:creationId xmlns:a16="http://schemas.microsoft.com/office/drawing/2014/main" id="{0B407AAB-C73B-4B0C-91B6-F7F93A60C8D2}"/>
              </a:ext>
            </a:extLst>
          </p:cNvPr>
          <p:cNvSpPr txBox="1"/>
          <p:nvPr/>
        </p:nvSpPr>
        <p:spPr>
          <a:xfrm rot="19607186">
            <a:off x="813640" y="4611480"/>
            <a:ext cx="5854298" cy="369332"/>
          </a:xfrm>
          <a:prstGeom prst="rect">
            <a:avLst/>
          </a:prstGeom>
          <a:solidFill>
            <a:srgbClr val="FFFF00"/>
          </a:solidFill>
        </p:spPr>
        <p:txBody>
          <a:bodyPr wrap="square" rtlCol="0">
            <a:spAutoFit/>
          </a:bodyPr>
          <a:lstStyle/>
          <a:p>
            <a:pPr algn="ctr"/>
            <a:r>
              <a:rPr lang="en-US" b="1" dirty="0">
                <a:solidFill>
                  <a:srgbClr val="FF0000"/>
                </a:solidFill>
              </a:rPr>
              <a:t>OCPs are Not Authorized for Cadet Wear At This Time</a:t>
            </a:r>
          </a:p>
        </p:txBody>
      </p:sp>
    </p:spTree>
    <p:extLst>
      <p:ext uri="{BB962C8B-B14F-4D97-AF65-F5344CB8AC3E}">
        <p14:creationId xmlns:p14="http://schemas.microsoft.com/office/powerpoint/2010/main" val="352742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 and OCP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7-7</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27" name="Picture 626">
            <a:extLst>
              <a:ext uri="{FF2B5EF4-FFF2-40B4-BE49-F238E27FC236}">
                <a16:creationId xmlns:a16="http://schemas.microsoft.com/office/drawing/2014/main" id="{112F4039-817F-49E8-B128-2819D0434F54}"/>
              </a:ext>
            </a:extLst>
          </p:cNvPr>
          <p:cNvPicPr/>
          <p:nvPr/>
        </p:nvPicPr>
        <p:blipFill rotWithShape="1">
          <a:blip r:embed="rId2"/>
          <a:srcRect l="66250" t="15812" r="6534" b="16486"/>
          <a:stretch/>
        </p:blipFill>
        <p:spPr bwMode="auto">
          <a:xfrm>
            <a:off x="2262822" y="1981200"/>
            <a:ext cx="2941955" cy="4191000"/>
          </a:xfrm>
          <a:prstGeom prst="rect">
            <a:avLst/>
          </a:prstGeom>
          <a:ln>
            <a:noFill/>
          </a:ln>
          <a:extLst>
            <a:ext uri="{53640926-AAD7-44D8-BBD7-CCE9431645EC}">
              <a14:shadowObscured xmlns:a14="http://schemas.microsoft.com/office/drawing/2010/main"/>
            </a:ext>
          </a:extLst>
        </p:spPr>
      </p:pic>
      <p:sp>
        <p:nvSpPr>
          <p:cNvPr id="10624" name="TextBox 10623">
            <a:extLst>
              <a:ext uri="{FF2B5EF4-FFF2-40B4-BE49-F238E27FC236}">
                <a16:creationId xmlns:a16="http://schemas.microsoft.com/office/drawing/2014/main" id="{BD75C527-8D1F-49C9-B7DD-0D358A559D28}"/>
              </a:ext>
            </a:extLst>
          </p:cNvPr>
          <p:cNvSpPr txBox="1"/>
          <p:nvPr/>
        </p:nvSpPr>
        <p:spPr>
          <a:xfrm>
            <a:off x="3352800" y="2438400"/>
            <a:ext cx="533400" cy="445532"/>
          </a:xfrm>
          <a:prstGeom prst="rect">
            <a:avLst/>
          </a:prstGeom>
          <a:solidFill>
            <a:schemeClr val="bg1"/>
          </a:solidFill>
        </p:spPr>
        <p:txBody>
          <a:bodyPr wrap="square" rtlCol="0">
            <a:spAutoFit/>
          </a:bodyPr>
          <a:lstStyle/>
          <a:p>
            <a:endParaRPr lang="en-US" dirty="0"/>
          </a:p>
        </p:txBody>
      </p:sp>
      <p:sp>
        <p:nvSpPr>
          <p:cNvPr id="10625" name="TextBox 10624">
            <a:extLst>
              <a:ext uri="{FF2B5EF4-FFF2-40B4-BE49-F238E27FC236}">
                <a16:creationId xmlns:a16="http://schemas.microsoft.com/office/drawing/2014/main" id="{01EE445C-B163-4304-98AA-CF53B79C1F0A}"/>
              </a:ext>
            </a:extLst>
          </p:cNvPr>
          <p:cNvSpPr txBox="1"/>
          <p:nvPr/>
        </p:nvSpPr>
        <p:spPr>
          <a:xfrm>
            <a:off x="3429000" y="4648200"/>
            <a:ext cx="304800" cy="369332"/>
          </a:xfrm>
          <a:prstGeom prst="rect">
            <a:avLst/>
          </a:prstGeom>
          <a:solidFill>
            <a:schemeClr val="bg1"/>
          </a:solidFill>
        </p:spPr>
        <p:txBody>
          <a:bodyPr wrap="square" rtlCol="0">
            <a:spAutoFit/>
          </a:bodyPr>
          <a:lstStyle/>
          <a:p>
            <a:endParaRPr lang="en-US" dirty="0"/>
          </a:p>
        </p:txBody>
      </p:sp>
      <p:pic>
        <p:nvPicPr>
          <p:cNvPr id="10627" name="Picture 10626">
            <a:extLst>
              <a:ext uri="{FF2B5EF4-FFF2-40B4-BE49-F238E27FC236}">
                <a16:creationId xmlns:a16="http://schemas.microsoft.com/office/drawing/2014/main" id="{8AE6A5C8-49E5-4517-911D-C78E46FA1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629" y="4648200"/>
            <a:ext cx="201121" cy="369332"/>
          </a:xfrm>
          <a:prstGeom prst="rect">
            <a:avLst/>
          </a:prstGeom>
        </p:spPr>
      </p:pic>
      <p:sp>
        <p:nvSpPr>
          <p:cNvPr id="10628" name="TextBox 10627">
            <a:extLst>
              <a:ext uri="{FF2B5EF4-FFF2-40B4-BE49-F238E27FC236}">
                <a16:creationId xmlns:a16="http://schemas.microsoft.com/office/drawing/2014/main" id="{AF451F36-C98D-40F2-8DAB-19F07D2B0D3F}"/>
              </a:ext>
            </a:extLst>
          </p:cNvPr>
          <p:cNvSpPr txBox="1"/>
          <p:nvPr/>
        </p:nvSpPr>
        <p:spPr>
          <a:xfrm>
            <a:off x="1782726" y="3990201"/>
            <a:ext cx="3657601" cy="276999"/>
          </a:xfrm>
          <a:prstGeom prst="rect">
            <a:avLst/>
          </a:prstGeom>
          <a:noFill/>
          <a:ln>
            <a:solidFill>
              <a:srgbClr val="16263A"/>
            </a:solidFill>
          </a:ln>
        </p:spPr>
        <p:txBody>
          <a:bodyPr wrap="square" rtlCol="0">
            <a:spAutoFit/>
          </a:bodyPr>
          <a:lstStyle/>
          <a:p>
            <a:r>
              <a:rPr lang="en-US" sz="1200" dirty="0"/>
              <a:t>Enlisted Cadets will not wear rank on the ABU/OCP cap.</a:t>
            </a:r>
          </a:p>
        </p:txBody>
      </p:sp>
      <p:sp>
        <p:nvSpPr>
          <p:cNvPr id="633" name="TextBox 632">
            <a:extLst>
              <a:ext uri="{FF2B5EF4-FFF2-40B4-BE49-F238E27FC236}">
                <a16:creationId xmlns:a16="http://schemas.microsoft.com/office/drawing/2014/main" id="{BE8B771E-C17D-416C-8C42-22A14FF0ABFE}"/>
              </a:ext>
            </a:extLst>
          </p:cNvPr>
          <p:cNvSpPr txBox="1"/>
          <p:nvPr/>
        </p:nvSpPr>
        <p:spPr>
          <a:xfrm>
            <a:off x="2007710" y="6208251"/>
            <a:ext cx="3452178" cy="276999"/>
          </a:xfrm>
          <a:prstGeom prst="rect">
            <a:avLst/>
          </a:prstGeom>
          <a:noFill/>
          <a:ln>
            <a:solidFill>
              <a:srgbClr val="16263A"/>
            </a:solidFill>
          </a:ln>
        </p:spPr>
        <p:txBody>
          <a:bodyPr wrap="square" rtlCol="0">
            <a:spAutoFit/>
          </a:bodyPr>
          <a:lstStyle/>
          <a:p>
            <a:r>
              <a:rPr lang="en-US" sz="1200" dirty="0"/>
              <a:t>Officers will wear rank insignia on the ABU/OCP cap.</a:t>
            </a:r>
          </a:p>
        </p:txBody>
      </p:sp>
      <p:sp>
        <p:nvSpPr>
          <p:cNvPr id="2" name="TextBox 1"/>
          <p:cNvSpPr txBox="1"/>
          <p:nvPr/>
        </p:nvSpPr>
        <p:spPr>
          <a:xfrm>
            <a:off x="507996" y="6629400"/>
            <a:ext cx="6273804" cy="1107996"/>
          </a:xfrm>
          <a:prstGeom prst="rect">
            <a:avLst/>
          </a:prstGeom>
          <a:noFill/>
        </p:spPr>
        <p:txBody>
          <a:bodyPr wrap="square" rtlCol="0">
            <a:spAutoFit/>
          </a:bodyPr>
          <a:lstStyle/>
          <a:p>
            <a:r>
              <a:rPr lang="en-US" sz="1600" b="1" dirty="0">
                <a:latin typeface="+mj-lt"/>
              </a:rPr>
              <a:t>No other style of head gear is authorized for wear with ABUs/OCPs. </a:t>
            </a:r>
          </a:p>
          <a:p>
            <a:endParaRPr lang="en-US" sz="1600" b="1" dirty="0">
              <a:latin typeface="+mj-lt"/>
            </a:endParaRPr>
          </a:p>
          <a:p>
            <a:r>
              <a:rPr lang="en-US" sz="1600" b="1">
                <a:latin typeface="+mj-lt"/>
              </a:rPr>
              <a:t>Exception </a:t>
            </a:r>
            <a:r>
              <a:rPr lang="en-US" sz="1600" b="1" dirty="0">
                <a:latin typeface="+mj-lt"/>
              </a:rPr>
              <a:t>is for Cadet Leadership Course (CLC) specific headgear that will ONLY be worn during the period of the CLC course.</a:t>
            </a:r>
            <a:r>
              <a:rPr lang="en-US" b="1" dirty="0"/>
              <a:t>  </a:t>
            </a:r>
          </a:p>
        </p:txBody>
      </p:sp>
    </p:spTree>
    <p:extLst>
      <p:ext uri="{BB962C8B-B14F-4D97-AF65-F5344CB8AC3E}">
        <p14:creationId xmlns:p14="http://schemas.microsoft.com/office/powerpoint/2010/main" val="124785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10708</TotalTime>
  <Words>4698</Words>
  <Application>Microsoft Office PowerPoint</Application>
  <PresentationFormat>On-screen Show (4:3)</PresentationFormat>
  <Paragraphs>293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Rounded MT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1103027930C</dc:creator>
  <cp:lastModifiedBy>D'Amico, Peter</cp:lastModifiedBy>
  <cp:revision>326</cp:revision>
  <cp:lastPrinted>2019-05-17T13:32:50Z</cp:lastPrinted>
  <dcterms:created xsi:type="dcterms:W3CDTF">2015-06-15T17:02:14Z</dcterms:created>
  <dcterms:modified xsi:type="dcterms:W3CDTF">2022-01-13T21:18:48Z</dcterms:modified>
</cp:coreProperties>
</file>