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7" r:id="rId6"/>
    <p:sldId id="258" r:id="rId7"/>
    <p:sldId id="259" r:id="rId8"/>
    <p:sldId id="260" r:id="rId9"/>
    <p:sldId id="268" r:id="rId10"/>
    <p:sldId id="261" r:id="rId11"/>
    <p:sldId id="267" r:id="rId12"/>
    <p:sldId id="276" r:id="rId13"/>
    <p:sldId id="277" r:id="rId14"/>
    <p:sldId id="278" r:id="rId15"/>
    <p:sldId id="282" r:id="rId16"/>
    <p:sldId id="279" r:id="rId17"/>
    <p:sldId id="283" r:id="rId18"/>
    <p:sldId id="269" r:id="rId19"/>
    <p:sldId id="270" r:id="rId20"/>
    <p:sldId id="273" r:id="rId21"/>
    <p:sldId id="287" r:id="rId22"/>
    <p:sldId id="288" r:id="rId23"/>
    <p:sldId id="289" r:id="rId24"/>
    <p:sldId id="290" r:id="rId25"/>
    <p:sldId id="293" r:id="rId26"/>
    <p:sldId id="291" r:id="rId27"/>
    <p:sldId id="294" r:id="rId28"/>
    <p:sldId id="298" r:id="rId29"/>
    <p:sldId id="297" r:id="rId30"/>
    <p:sldId id="295" r:id="rId31"/>
    <p:sldId id="299" r:id="rId32"/>
    <p:sldId id="301" r:id="rId33"/>
    <p:sldId id="302" r:id="rId34"/>
    <p:sldId id="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FFFEF-C919-08D0-DC29-9B0DDE68C09C}" v="1" dt="2023-09-13T20:09:02.971"/>
    <p1510:client id="{B847ADE0-2CE6-4987-94A0-94F25841ABF3}" v="1" dt="2023-08-04T23:02:03.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55"/>
    <p:restoredTop sz="83417" autoAdjust="0"/>
  </p:normalViewPr>
  <p:slideViewPr>
    <p:cSldViewPr snapToGrid="0">
      <p:cViewPr varScale="1">
        <p:scale>
          <a:sx n="95" d="100"/>
          <a:sy n="95" d="100"/>
        </p:scale>
        <p:origin x="1410" y="84"/>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525B5-4310-46AC-93FA-E9546C35957D}"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20B518-0D96-41B8-BFB4-13D47E686D62}" type="slidenum">
              <a:rPr lang="en-US" smtClean="0"/>
              <a:t>‹#›</a:t>
            </a:fld>
            <a:endParaRPr lang="en-US"/>
          </a:p>
        </p:txBody>
      </p:sp>
    </p:spTree>
    <p:extLst>
      <p:ext uri="{BB962C8B-B14F-4D97-AF65-F5344CB8AC3E}">
        <p14:creationId xmlns:p14="http://schemas.microsoft.com/office/powerpoint/2010/main" val="1076728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a:t>
            </a:fld>
            <a:endParaRPr lang="en-US"/>
          </a:p>
        </p:txBody>
      </p:sp>
    </p:spTree>
    <p:extLst>
      <p:ext uri="{BB962C8B-B14F-4D97-AF65-F5344CB8AC3E}">
        <p14:creationId xmlns:p14="http://schemas.microsoft.com/office/powerpoint/2010/main" val="359486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Legislative update: mutual disagreement or conflict is not bullying</a:t>
            </a:r>
          </a:p>
          <a:p>
            <a:endParaRPr lang="en-US" dirty="0"/>
          </a:p>
          <a:p>
            <a:r>
              <a:rPr lang="en-US" dirty="0"/>
              <a:t>Look for imbalances of power (older vs. younger student or many students vs. one student)</a:t>
            </a:r>
          </a:p>
        </p:txBody>
      </p:sp>
      <p:sp>
        <p:nvSpPr>
          <p:cNvPr id="4" name="Slide Number Placeholder 3"/>
          <p:cNvSpPr>
            <a:spLocks noGrp="1"/>
          </p:cNvSpPr>
          <p:nvPr>
            <p:ph type="sldNum" sz="quarter" idx="5"/>
          </p:nvPr>
        </p:nvSpPr>
        <p:spPr/>
        <p:txBody>
          <a:bodyPr/>
          <a:lstStyle/>
          <a:p>
            <a:fld id="{BD20B518-0D96-41B8-BFB4-13D47E686D62}" type="slidenum">
              <a:rPr lang="en-US" smtClean="0"/>
              <a:t>10</a:t>
            </a:fld>
            <a:endParaRPr lang="en-US"/>
          </a:p>
        </p:txBody>
      </p:sp>
    </p:spTree>
    <p:extLst>
      <p:ext uri="{BB962C8B-B14F-4D97-AF65-F5344CB8AC3E}">
        <p14:creationId xmlns:p14="http://schemas.microsoft.com/office/powerpoint/2010/main" val="3730311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want them to spot issues:</a:t>
            </a:r>
          </a:p>
          <a:p>
            <a:pPr marL="232943" marR="0" lvl="0" indent="-232943"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John is a member of protected class;</a:t>
            </a:r>
          </a:p>
          <a:p>
            <a:pPr marL="232943" marR="0" lvl="0" indent="-232943"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Information regarding young men is unclear, so move forward;</a:t>
            </a:r>
          </a:p>
          <a:p>
            <a:pPr marL="232943" marR="0" lvl="0" indent="-232943"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Is information regarding Jane unclear, if so proceed, or is it severe? Only one time?;</a:t>
            </a:r>
          </a:p>
          <a:p>
            <a:pPr marL="232943" marR="0" lvl="0" indent="-232943" algn="l" defTabSz="4572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What steps do you take?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12</a:t>
            </a:fld>
            <a:endParaRPr lang="en-US" dirty="0"/>
          </a:p>
        </p:txBody>
      </p:sp>
    </p:spTree>
    <p:extLst>
      <p:ext uri="{BB962C8B-B14F-4D97-AF65-F5344CB8AC3E}">
        <p14:creationId xmlns:p14="http://schemas.microsoft.com/office/powerpoint/2010/main" val="1758366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of young men = Harmful (related to protected class), unwelcome and persistent/pervasive. One racial slur would be severe</a:t>
            </a:r>
          </a:p>
          <a:p>
            <a:r>
              <a:rPr lang="en-US" dirty="0"/>
              <a:t>Jane =  is one comment severe enough to be bullying?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13</a:t>
            </a:fld>
            <a:endParaRPr lang="en-US"/>
          </a:p>
        </p:txBody>
      </p:sp>
    </p:spTree>
    <p:extLst>
      <p:ext uri="{BB962C8B-B14F-4D97-AF65-F5344CB8AC3E}">
        <p14:creationId xmlns:p14="http://schemas.microsoft.com/office/powerpoint/2010/main" val="3523638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single severe act related to John’s race/religion.</a:t>
            </a:r>
          </a:p>
          <a:p>
            <a:endParaRPr lang="en-US" dirty="0"/>
          </a:p>
          <a:p>
            <a:r>
              <a:rPr lang="en-US" dirty="0"/>
              <a:t>This is bullying even though James did not know John. This is discrimination based on race under State law.</a:t>
            </a:r>
          </a:p>
          <a:p>
            <a:endParaRPr lang="en-US" dirty="0"/>
          </a:p>
          <a:p>
            <a:r>
              <a:rPr lang="en-US" dirty="0"/>
              <a:t>May also be a Title VI racial harassment situation</a:t>
            </a:r>
          </a:p>
        </p:txBody>
      </p:sp>
      <p:sp>
        <p:nvSpPr>
          <p:cNvPr id="4" name="Slide Number Placeholder 3"/>
          <p:cNvSpPr>
            <a:spLocks noGrp="1"/>
          </p:cNvSpPr>
          <p:nvPr>
            <p:ph type="sldNum" sz="quarter" idx="5"/>
          </p:nvPr>
        </p:nvSpPr>
        <p:spPr/>
        <p:txBody>
          <a:bodyPr/>
          <a:lstStyle/>
          <a:p>
            <a:fld id="{BD20B518-0D96-41B8-BFB4-13D47E686D62}" type="slidenum">
              <a:rPr lang="en-US" smtClean="0"/>
              <a:t>14</a:t>
            </a:fld>
            <a:endParaRPr lang="en-US" dirty="0"/>
          </a:p>
        </p:txBody>
      </p:sp>
    </p:spTree>
    <p:extLst>
      <p:ext uri="{BB962C8B-B14F-4D97-AF65-F5344CB8AC3E}">
        <p14:creationId xmlns:p14="http://schemas.microsoft.com/office/powerpoint/2010/main" val="18940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3 Possible outcomes of screening continued:​</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If allegations meet 3-Point Criteria, move forward with investigation, or​</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If allegations are unclear, move forward with investigation.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Stress Safety Plan in place immediately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What are some common elements of a safety plan?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If moving forward with investigation, notify parents of all involved students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7375E"/>
                </a:solidFill>
                <a:effectLst/>
                <a:uLnTx/>
                <a:uFillTx/>
                <a:latin typeface="Calibri" panose="020F0502020204030204" pitchFamily="34" charset="0"/>
                <a:ea typeface="+mn-ea"/>
                <a:cs typeface="+mn-cs"/>
              </a:rPr>
              <a:t>Notify on same day, if complaint occurs before school day ends; or Notify next school day, if after school or during off hours.​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Open administrative investigation in IC and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documentsafety</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plan/notice</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15</a:t>
            </a:fld>
            <a:endParaRPr lang="en-US" dirty="0"/>
          </a:p>
        </p:txBody>
      </p:sp>
    </p:spTree>
    <p:extLst>
      <p:ext uri="{BB962C8B-B14F-4D97-AF65-F5344CB8AC3E}">
        <p14:creationId xmlns:p14="http://schemas.microsoft.com/office/powerpoint/2010/main" val="701997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Discuss what sexual misconduct looks like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Law Enforcement delays administrative investigation – Usually law enforcement investigation is complete before administrative investigation.</a:t>
            </a:r>
          </a:p>
          <a:p>
            <a:pPr marL="640594" marR="0" lvl="1"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Note in IC request to delay</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16</a:t>
            </a:fld>
            <a:endParaRPr lang="en-US" dirty="0"/>
          </a:p>
        </p:txBody>
      </p:sp>
    </p:spTree>
    <p:extLst>
      <p:ext uri="{BB962C8B-B14F-4D97-AF65-F5344CB8AC3E}">
        <p14:creationId xmlns:p14="http://schemas.microsoft.com/office/powerpoint/2010/main" val="310407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17</a:t>
            </a:fld>
            <a:endParaRPr lang="en-US" dirty="0"/>
          </a:p>
        </p:txBody>
      </p:sp>
    </p:spTree>
    <p:extLst>
      <p:ext uri="{BB962C8B-B14F-4D97-AF65-F5344CB8AC3E}">
        <p14:creationId xmlns:p14="http://schemas.microsoft.com/office/powerpoint/2010/main" val="232947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19</a:t>
            </a:fld>
            <a:endParaRPr lang="en-US" dirty="0"/>
          </a:p>
        </p:txBody>
      </p:sp>
    </p:spTree>
    <p:extLst>
      <p:ext uri="{BB962C8B-B14F-4D97-AF65-F5344CB8AC3E}">
        <p14:creationId xmlns:p14="http://schemas.microsoft.com/office/powerpoint/2010/main" val="386272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Big different here is the OP (staff) member gets interviewed last because of the IDP.  Do not talk to them before hand.</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20</a:t>
            </a:fld>
            <a:endParaRPr lang="en-US" dirty="0"/>
          </a:p>
        </p:txBody>
      </p:sp>
    </p:spTree>
    <p:extLst>
      <p:ext uri="{BB962C8B-B14F-4D97-AF65-F5344CB8AC3E}">
        <p14:creationId xmlns:p14="http://schemas.microsoft.com/office/powerpoint/2010/main" val="2233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22</a:t>
            </a:fld>
            <a:endParaRPr lang="en-US"/>
          </a:p>
        </p:txBody>
      </p:sp>
    </p:spTree>
    <p:extLst>
      <p:ext uri="{BB962C8B-B14F-4D97-AF65-F5344CB8AC3E}">
        <p14:creationId xmlns:p14="http://schemas.microsoft.com/office/powerpoint/2010/main" val="121087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a:t>
            </a:fld>
            <a:endParaRPr lang="en-US"/>
          </a:p>
        </p:txBody>
      </p:sp>
    </p:spTree>
    <p:extLst>
      <p:ext uri="{BB962C8B-B14F-4D97-AF65-F5344CB8AC3E}">
        <p14:creationId xmlns:p14="http://schemas.microsoft.com/office/powerpoint/2010/main" val="4000465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want them to spot issues related screening:</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Complaint does not need to mention bullying for it to be bullying;</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Cyberbullying;</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Even if unsure, must start investigation;</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Who would they interview? (Teacher) What evidence would they collect?</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What questions would they ask?  Are Huey, Dewey, and Louie friends?  Shows they may have planned together.</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How did Louie get the tape?</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How did Huey know to record it?</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What did Dewey see when Donald fell?</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What was the purpose of putting on Tik Tok? </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What steps would they take?</a:t>
            </a:r>
          </a:p>
          <a:p>
            <a:pPr marL="174708" marR="0" lvl="0" indent="-174708" algn="l" defTabSz="4658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How would they screen it?  Run through 3-Point Criteria.</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23</a:t>
            </a:fld>
            <a:endParaRPr lang="en-US"/>
          </a:p>
        </p:txBody>
      </p:sp>
    </p:spTree>
    <p:extLst>
      <p:ext uri="{BB962C8B-B14F-4D97-AF65-F5344CB8AC3E}">
        <p14:creationId xmlns:p14="http://schemas.microsoft.com/office/powerpoint/2010/main" val="1229289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Remind them not to label something as mutual aggression and yet name an aggressor and a victim.  If there is an aggressor and a victim, then bullying protocol must be followed.  It can also be battery or something else and still be bullying.  THEY ARE NOT MUTUALLY EXCLUSIVE.</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25</a:t>
            </a:fld>
            <a:endParaRPr lang="en-US"/>
          </a:p>
        </p:txBody>
      </p:sp>
    </p:spTree>
    <p:extLst>
      <p:ext uri="{BB962C8B-B14F-4D97-AF65-F5344CB8AC3E}">
        <p14:creationId xmlns:p14="http://schemas.microsoft.com/office/powerpoint/2010/main" val="1490892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26</a:t>
            </a:fld>
            <a:endParaRPr lang="en-US"/>
          </a:p>
        </p:txBody>
      </p:sp>
    </p:spTree>
    <p:extLst>
      <p:ext uri="{BB962C8B-B14F-4D97-AF65-F5344CB8AC3E}">
        <p14:creationId xmlns:p14="http://schemas.microsoft.com/office/powerpoint/2010/main" val="1729285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Remind them they must be signed into website.</a:t>
            </a:r>
          </a:p>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Remind them of witness statement for bullying.</a:t>
            </a:r>
          </a:p>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Remind them of bullying checklist/report that they can use.</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29</a:t>
            </a:fld>
            <a:endParaRPr lang="en-US"/>
          </a:p>
        </p:txBody>
      </p:sp>
    </p:spTree>
    <p:extLst>
      <p:ext uri="{BB962C8B-B14F-4D97-AF65-F5344CB8AC3E}">
        <p14:creationId xmlns:p14="http://schemas.microsoft.com/office/powerpoint/2010/main" val="33708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are new APs?</a:t>
            </a:r>
          </a:p>
          <a:p>
            <a:endParaRPr lang="en-US" dirty="0"/>
          </a:p>
          <a:p>
            <a:r>
              <a:rPr lang="en-US" dirty="0"/>
              <a:t>How many of you have been an AP for a year?</a:t>
            </a:r>
          </a:p>
          <a:p>
            <a:endParaRPr lang="en-US" dirty="0"/>
          </a:p>
          <a:p>
            <a:r>
              <a:rPr lang="en-US" dirty="0"/>
              <a:t>2-5 years?</a:t>
            </a:r>
          </a:p>
          <a:p>
            <a:endParaRPr lang="en-US" dirty="0"/>
          </a:p>
          <a:p>
            <a:r>
              <a:rPr lang="en-US" dirty="0"/>
              <a:t>More than 5 years?</a:t>
            </a:r>
          </a:p>
          <a:p>
            <a:endParaRPr lang="en-US" dirty="0"/>
          </a:p>
          <a:p>
            <a:r>
              <a:rPr lang="en-US" dirty="0"/>
              <a:t>More than 10 years?</a:t>
            </a:r>
          </a:p>
        </p:txBody>
      </p:sp>
      <p:sp>
        <p:nvSpPr>
          <p:cNvPr id="4" name="Slide Number Placeholder 3"/>
          <p:cNvSpPr>
            <a:spLocks noGrp="1"/>
          </p:cNvSpPr>
          <p:nvPr>
            <p:ph type="sldNum" sz="quarter" idx="5"/>
          </p:nvPr>
        </p:nvSpPr>
        <p:spPr/>
        <p:txBody>
          <a:bodyPr/>
          <a:lstStyle/>
          <a:p>
            <a:fld id="{BD20B518-0D96-41B8-BFB4-13D47E686D62}" type="slidenum">
              <a:rPr lang="en-US" smtClean="0"/>
              <a:t>3</a:t>
            </a:fld>
            <a:endParaRPr lang="en-US" dirty="0"/>
          </a:p>
        </p:txBody>
      </p:sp>
    </p:spTree>
    <p:extLst>
      <p:ext uri="{BB962C8B-B14F-4D97-AF65-F5344CB8AC3E}">
        <p14:creationId xmlns:p14="http://schemas.microsoft.com/office/powerpoint/2010/main" val="89897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Outline for Course:  3 Point Criteria Application; Investigations, Analysis, evidence, and conclusions; and Documentation.</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4</a:t>
            </a:fld>
            <a:endParaRPr lang="en-US" dirty="0"/>
          </a:p>
        </p:txBody>
      </p:sp>
    </p:spTree>
    <p:extLst>
      <p:ext uri="{BB962C8B-B14F-4D97-AF65-F5344CB8AC3E}">
        <p14:creationId xmlns:p14="http://schemas.microsoft.com/office/powerpoint/2010/main" val="378331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we have to. It’s required by law: NRS Chapter 388 is Nevada’s anti-bullying law first passed in 2009. The requirements for how a school responds to bullying were expanded in 2015 </a:t>
            </a:r>
          </a:p>
          <a:p>
            <a:endParaRPr lang="en-US" dirty="0"/>
          </a:p>
          <a:p>
            <a:r>
              <a:rPr lang="en-US" dirty="0"/>
              <a:t>Better student learning outcomes</a:t>
            </a:r>
          </a:p>
          <a:p>
            <a:endParaRPr lang="en-US" dirty="0"/>
          </a:p>
          <a:p>
            <a:r>
              <a:rPr lang="en-US" dirty="0"/>
              <a:t>WCSD Strategic Plan Goal 3: Safety and Belonging</a:t>
            </a:r>
          </a:p>
          <a:p>
            <a:endParaRPr lang="en-US" dirty="0"/>
          </a:p>
          <a:p>
            <a:r>
              <a:rPr lang="en-US" dirty="0"/>
              <a:t>Protect the District and staff from liability (mention Hailee Lambert in CCSD and recent $9 million settlement)</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5</a:t>
            </a:fld>
            <a:endParaRPr lang="en-US" dirty="0"/>
          </a:p>
        </p:txBody>
      </p:sp>
    </p:spTree>
    <p:extLst>
      <p:ext uri="{BB962C8B-B14F-4D97-AF65-F5344CB8AC3E}">
        <p14:creationId xmlns:p14="http://schemas.microsoft.com/office/powerpoint/2010/main" val="3466056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Regulations contain specific definitions of discrimination based on race, bullying and cyber-bullying that mirror Nevada’s anti-bullying law, and also define “harassment”</a:t>
            </a:r>
          </a:p>
          <a:p>
            <a:endParaRPr lang="en-US" dirty="0"/>
          </a:p>
          <a:p>
            <a:r>
              <a:rPr lang="en-US" dirty="0"/>
              <a:t>Step-by-step procedures for handling reports of bullying</a:t>
            </a:r>
          </a:p>
        </p:txBody>
      </p:sp>
      <p:sp>
        <p:nvSpPr>
          <p:cNvPr id="4" name="Slide Number Placeholder 3"/>
          <p:cNvSpPr>
            <a:spLocks noGrp="1"/>
          </p:cNvSpPr>
          <p:nvPr>
            <p:ph type="sldNum" sz="quarter" idx="5"/>
          </p:nvPr>
        </p:nvSpPr>
        <p:spPr/>
        <p:txBody>
          <a:bodyPr/>
          <a:lstStyle/>
          <a:p>
            <a:fld id="{BD20B518-0D96-41B8-BFB4-13D47E686D62}" type="slidenum">
              <a:rPr lang="en-US" smtClean="0"/>
              <a:t>6</a:t>
            </a:fld>
            <a:endParaRPr lang="en-US" dirty="0"/>
          </a:p>
        </p:txBody>
      </p:sp>
    </p:spTree>
    <p:extLst>
      <p:ext uri="{BB962C8B-B14F-4D97-AF65-F5344CB8AC3E}">
        <p14:creationId xmlns:p14="http://schemas.microsoft.com/office/powerpoint/2010/main" val="98455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bullying behavior will implicate other laws</a:t>
            </a:r>
          </a:p>
          <a:p>
            <a:endParaRPr lang="en-US" dirty="0"/>
          </a:p>
          <a:p>
            <a:r>
              <a:rPr lang="en-US" dirty="0"/>
              <a:t>If Title IX sexual harassment involved, AR 9201 applies</a:t>
            </a:r>
          </a:p>
          <a:p>
            <a:pPr marL="171450" indent="-171450">
              <a:buFont typeface="Arial" panose="020B0604020202020204" pitchFamily="34" charset="0"/>
              <a:buChar char="•"/>
            </a:pPr>
            <a:r>
              <a:rPr lang="en-US" dirty="0"/>
              <a:t>Quid pro quo</a:t>
            </a:r>
          </a:p>
          <a:p>
            <a:pPr marL="171450" indent="-171450">
              <a:buFont typeface="Arial" panose="020B0604020202020204" pitchFamily="34" charset="0"/>
              <a:buChar char="•"/>
            </a:pPr>
            <a:r>
              <a:rPr lang="en-US" dirty="0"/>
              <a:t>Unwelcome conduct that is SPOO</a:t>
            </a:r>
          </a:p>
          <a:p>
            <a:pPr marL="171450" indent="-171450">
              <a:buFont typeface="Arial" panose="020B0604020202020204" pitchFamily="34" charset="0"/>
              <a:buChar char="•"/>
            </a:pPr>
            <a:r>
              <a:rPr lang="en-US" dirty="0"/>
              <a:t>Sexual assault (rape, fondling, incest, dating violence, domestic violence, stalking)</a:t>
            </a:r>
          </a:p>
        </p:txBody>
      </p:sp>
      <p:sp>
        <p:nvSpPr>
          <p:cNvPr id="4" name="Slide Number Placeholder 3"/>
          <p:cNvSpPr>
            <a:spLocks noGrp="1"/>
          </p:cNvSpPr>
          <p:nvPr>
            <p:ph type="sldNum" sz="quarter" idx="5"/>
          </p:nvPr>
        </p:nvSpPr>
        <p:spPr/>
        <p:txBody>
          <a:bodyPr/>
          <a:lstStyle/>
          <a:p>
            <a:fld id="{BD20B518-0D96-41B8-BFB4-13D47E686D62}" type="slidenum">
              <a:rPr lang="en-US" smtClean="0"/>
              <a:t>7</a:t>
            </a:fld>
            <a:endParaRPr lang="en-US" dirty="0"/>
          </a:p>
        </p:txBody>
      </p:sp>
    </p:spTree>
    <p:extLst>
      <p:ext uri="{BB962C8B-B14F-4D97-AF65-F5344CB8AC3E}">
        <p14:creationId xmlns:p14="http://schemas.microsoft.com/office/powerpoint/2010/main" val="82492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3-point criteria is the District’s way to simplify the State’s definition of bullying</a:t>
            </a:r>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8</a:t>
            </a:fld>
            <a:endParaRPr lang="en-US" dirty="0"/>
          </a:p>
        </p:txBody>
      </p:sp>
    </p:spTree>
    <p:extLst>
      <p:ext uri="{BB962C8B-B14F-4D97-AF65-F5344CB8AC3E}">
        <p14:creationId xmlns:p14="http://schemas.microsoft.com/office/powerpoint/2010/main" val="343261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can cause harm even if not directed at a student if the conduct intimidates or creates a hostile learning environment for the student</a:t>
            </a:r>
          </a:p>
          <a:p>
            <a:endParaRPr lang="en-US" dirty="0"/>
          </a:p>
          <a:p>
            <a:endParaRPr lang="en-US" dirty="0"/>
          </a:p>
        </p:txBody>
      </p:sp>
      <p:sp>
        <p:nvSpPr>
          <p:cNvPr id="4" name="Slide Number Placeholder 3"/>
          <p:cNvSpPr>
            <a:spLocks noGrp="1"/>
          </p:cNvSpPr>
          <p:nvPr>
            <p:ph type="sldNum" sz="quarter" idx="5"/>
          </p:nvPr>
        </p:nvSpPr>
        <p:spPr/>
        <p:txBody>
          <a:bodyPr/>
          <a:lstStyle/>
          <a:p>
            <a:fld id="{BD20B518-0D96-41B8-BFB4-13D47E686D62}" type="slidenum">
              <a:rPr lang="en-US" smtClean="0"/>
              <a:t>9</a:t>
            </a:fld>
            <a:endParaRPr lang="en-US"/>
          </a:p>
        </p:txBody>
      </p:sp>
    </p:spTree>
    <p:extLst>
      <p:ext uri="{BB962C8B-B14F-4D97-AF65-F5344CB8AC3E}">
        <p14:creationId xmlns:p14="http://schemas.microsoft.com/office/powerpoint/2010/main" val="361691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D60CF-DBA0-E675-2860-EB73C4ED54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69E20-2902-C861-7435-284CF5E77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893F4-7908-2074-56D1-7C83A7046D79}"/>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5" name="Footer Placeholder 4">
            <a:extLst>
              <a:ext uri="{FF2B5EF4-FFF2-40B4-BE49-F238E27FC236}">
                <a16:creationId xmlns:a16="http://schemas.microsoft.com/office/drawing/2014/main" id="{1B9D689D-3B27-0CAE-92DD-5C465C9B6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1C245-ADD7-0DB6-CFA8-4B3994E701FE}"/>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278722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37051-49DA-2381-50D5-2876D0E67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DA9F1A-439D-E776-E8D3-9AB879B8E5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702FE-5DF3-1DEF-1509-B7269CD9B64F}"/>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5" name="Footer Placeholder 4">
            <a:extLst>
              <a:ext uri="{FF2B5EF4-FFF2-40B4-BE49-F238E27FC236}">
                <a16:creationId xmlns:a16="http://schemas.microsoft.com/office/drawing/2014/main" id="{F310F078-3D54-6F9B-EBBE-2F52F5FED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FF071-7D30-0A67-C28C-E38243C544BC}"/>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2778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C80F3-F3EE-4B33-D289-91FDCF88E9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4E46EC-F230-193A-FA8B-87E2A46892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8D7FC-5CD5-30AB-5502-5D5DE72FBDED}"/>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5" name="Footer Placeholder 4">
            <a:extLst>
              <a:ext uri="{FF2B5EF4-FFF2-40B4-BE49-F238E27FC236}">
                <a16:creationId xmlns:a16="http://schemas.microsoft.com/office/drawing/2014/main" id="{D718602D-676D-E318-1A56-F0B2A8B1C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B200B-D697-D1C0-A472-7D373DF98E15}"/>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422674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3BDB4-68E6-3F5B-34D4-AB28A302F2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F3CB3-C6A4-22C2-E532-668DA84D0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296E2-A9DE-5C91-7AAF-493A38C928A7}"/>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5" name="Footer Placeholder 4">
            <a:extLst>
              <a:ext uri="{FF2B5EF4-FFF2-40B4-BE49-F238E27FC236}">
                <a16:creationId xmlns:a16="http://schemas.microsoft.com/office/drawing/2014/main" id="{89928DD5-8417-FD93-FB0D-0D6912EAD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26FFE-20FB-127A-3038-A3D9098B72E8}"/>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02916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06E8-54B4-36FA-3708-4900FE9E61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3478F-7A57-44EF-BB50-A47641A52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7CDCC-A683-9ED4-B163-52E0E2C74744}"/>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5" name="Footer Placeholder 4">
            <a:extLst>
              <a:ext uri="{FF2B5EF4-FFF2-40B4-BE49-F238E27FC236}">
                <a16:creationId xmlns:a16="http://schemas.microsoft.com/office/drawing/2014/main" id="{5E99BB15-1D9B-2467-02AE-6C9BC420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8A5A4-0D57-E851-1325-73A1E5F88646}"/>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09541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B8CF-2EBD-26D7-F05A-D5AF6F2D3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C8926-36FD-A902-920A-949EB30F4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60B385-B1EF-16F6-573C-E9797C9E7D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A0B1F4-B6A3-5653-27F3-CB90D436377C}"/>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6" name="Footer Placeholder 5">
            <a:extLst>
              <a:ext uri="{FF2B5EF4-FFF2-40B4-BE49-F238E27FC236}">
                <a16:creationId xmlns:a16="http://schemas.microsoft.com/office/drawing/2014/main" id="{3F6E26CD-1F7E-CBB7-B608-BF0A445A3C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2292-3B75-3E7A-9210-F7EB0985CC0D}"/>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90418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F97C-801A-0E2D-75C6-D8AE97F5A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CA349-BA04-EFDC-5EEB-B10037309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53AE4F-B214-2D5D-8562-C8EE533AC4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CB7191-832F-2364-617A-075528400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42602-7B53-EB3A-7C94-90B6C17896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677A0A-90EE-75D9-3933-5A44FAA0CDD7}"/>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8" name="Footer Placeholder 7">
            <a:extLst>
              <a:ext uri="{FF2B5EF4-FFF2-40B4-BE49-F238E27FC236}">
                <a16:creationId xmlns:a16="http://schemas.microsoft.com/office/drawing/2014/main" id="{B6BB94AA-0B05-24C8-18D4-21735F6D0E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3FF158-5321-A9C2-46CC-BB9F4E68DC69}"/>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229653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F9FB-BD2C-C933-D63F-03235F9225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D73C4-8066-1480-CFF8-88745FE7CE32}"/>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4" name="Footer Placeholder 3">
            <a:extLst>
              <a:ext uri="{FF2B5EF4-FFF2-40B4-BE49-F238E27FC236}">
                <a16:creationId xmlns:a16="http://schemas.microsoft.com/office/drawing/2014/main" id="{FFED8950-9F58-D13C-EBA3-21AACCAAA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2AEEB-F2AF-2BA2-7355-09CCA8D0AA17}"/>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97168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40CEF-D88C-FC49-DDB1-F153111DA1A4}"/>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3" name="Footer Placeholder 2">
            <a:extLst>
              <a:ext uri="{FF2B5EF4-FFF2-40B4-BE49-F238E27FC236}">
                <a16:creationId xmlns:a16="http://schemas.microsoft.com/office/drawing/2014/main" id="{FFACD5C8-D35A-6606-BD88-105195AD3A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90805-A8A9-5CE7-2444-70095E46FAD2}"/>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12532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D9E8-A14A-ED36-E8E2-164CB85A7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A873D6-B14C-16AF-C702-B8995E969D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DEE57-664B-7D62-7BE5-2210C48223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DB132B-9DA4-F89C-3656-961984E215D7}"/>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6" name="Footer Placeholder 5">
            <a:extLst>
              <a:ext uri="{FF2B5EF4-FFF2-40B4-BE49-F238E27FC236}">
                <a16:creationId xmlns:a16="http://schemas.microsoft.com/office/drawing/2014/main" id="{CC3F8540-95C4-F763-FD7A-52A68023B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FE1DD-014B-AC7E-00B3-8D96755B0031}"/>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331257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4418-67B7-3F67-3CED-2605D3E1D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BA477-A34F-1938-9C33-3F1966100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63BD31-6683-8E81-C471-185058AF0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FCFF1-070F-E2CB-0EB4-762EA23B02CB}"/>
              </a:ext>
            </a:extLst>
          </p:cNvPr>
          <p:cNvSpPr>
            <a:spLocks noGrp="1"/>
          </p:cNvSpPr>
          <p:nvPr>
            <p:ph type="dt" sz="half" idx="10"/>
          </p:nvPr>
        </p:nvSpPr>
        <p:spPr/>
        <p:txBody>
          <a:bodyPr/>
          <a:lstStyle/>
          <a:p>
            <a:fld id="{2638062A-2C97-024C-85A6-BC06B699A39F}" type="datetimeFigureOut">
              <a:rPr lang="en-US" smtClean="0"/>
              <a:t>9/13/2023</a:t>
            </a:fld>
            <a:endParaRPr lang="en-US"/>
          </a:p>
        </p:txBody>
      </p:sp>
      <p:sp>
        <p:nvSpPr>
          <p:cNvPr id="6" name="Footer Placeholder 5">
            <a:extLst>
              <a:ext uri="{FF2B5EF4-FFF2-40B4-BE49-F238E27FC236}">
                <a16:creationId xmlns:a16="http://schemas.microsoft.com/office/drawing/2014/main" id="{956FCDE3-F887-03C7-1642-A2142AA8A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0BC62-A315-D1C5-82A4-4F1D767A73BD}"/>
              </a:ext>
            </a:extLst>
          </p:cNvPr>
          <p:cNvSpPr>
            <a:spLocks noGrp="1"/>
          </p:cNvSpPr>
          <p:nvPr>
            <p:ph type="sldNum" sz="quarter" idx="12"/>
          </p:nvPr>
        </p:nvSpPr>
        <p:spPr/>
        <p:txBody>
          <a:bodyPr/>
          <a:lstStyle/>
          <a:p>
            <a:fld id="{0E6C6C0D-72CC-004D-A383-C8A2C0FFB3BC}" type="slidenum">
              <a:rPr lang="en-US" smtClean="0"/>
              <a:t>‹#›</a:t>
            </a:fld>
            <a:endParaRPr lang="en-US"/>
          </a:p>
        </p:txBody>
      </p:sp>
    </p:spTree>
    <p:extLst>
      <p:ext uri="{BB962C8B-B14F-4D97-AF65-F5344CB8AC3E}">
        <p14:creationId xmlns:p14="http://schemas.microsoft.com/office/powerpoint/2010/main" val="96073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9F9D25-7DA2-36D0-A488-FF6E9E87E2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E255D-BF0B-6236-814A-4F1001C7E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18E223-A8DC-8B3A-F363-0EF9B0C56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8062A-2C97-024C-85A6-BC06B699A39F}" type="datetimeFigureOut">
              <a:rPr lang="en-US" smtClean="0"/>
              <a:t>9/13/2023</a:t>
            </a:fld>
            <a:endParaRPr lang="en-US"/>
          </a:p>
        </p:txBody>
      </p:sp>
      <p:sp>
        <p:nvSpPr>
          <p:cNvPr id="5" name="Footer Placeholder 4">
            <a:extLst>
              <a:ext uri="{FF2B5EF4-FFF2-40B4-BE49-F238E27FC236}">
                <a16:creationId xmlns:a16="http://schemas.microsoft.com/office/drawing/2014/main" id="{AC7DA259-BFF0-95EE-0D79-BD826A946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DE6E2-2A52-DA4C-000E-2246DB29B5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C6C0D-72CC-004D-A383-C8A2C0FFB3BC}" type="slidenum">
              <a:rPr lang="en-US" smtClean="0"/>
              <a:t>‹#›</a:t>
            </a:fld>
            <a:endParaRPr lang="en-US"/>
          </a:p>
        </p:txBody>
      </p:sp>
    </p:spTree>
    <p:extLst>
      <p:ext uri="{BB962C8B-B14F-4D97-AF65-F5344CB8AC3E}">
        <p14:creationId xmlns:p14="http://schemas.microsoft.com/office/powerpoint/2010/main" val="1626708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3"/>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4AE9EE8-A692-1D32-8437-FB3CAC229D2A}"/>
              </a:ext>
            </a:extLst>
          </p:cNvPr>
          <p:cNvSpPr txBox="1"/>
          <p:nvPr/>
        </p:nvSpPr>
        <p:spPr>
          <a:xfrm>
            <a:off x="2673178" y="2842593"/>
            <a:ext cx="6845644" cy="1015663"/>
          </a:xfrm>
          <a:prstGeom prst="rect">
            <a:avLst/>
          </a:prstGeom>
          <a:noFill/>
        </p:spPr>
        <p:txBody>
          <a:bodyPr wrap="square" rtlCol="0">
            <a:spAutoFit/>
          </a:bodyPr>
          <a:lstStyle/>
          <a:p>
            <a:pPr algn="ctr"/>
            <a:r>
              <a:rPr lang="en-US" sz="6000" b="1" dirty="0">
                <a:solidFill>
                  <a:srgbClr val="005288"/>
                </a:solidFill>
              </a:rPr>
              <a:t>Bullying Training</a:t>
            </a:r>
          </a:p>
        </p:txBody>
      </p:sp>
      <p:sp>
        <p:nvSpPr>
          <p:cNvPr id="9" name="TextBox 8">
            <a:extLst>
              <a:ext uri="{FF2B5EF4-FFF2-40B4-BE49-F238E27FC236}">
                <a16:creationId xmlns:a16="http://schemas.microsoft.com/office/drawing/2014/main" id="{74F625EC-51BC-1CDE-D354-D699D0D6D3EE}"/>
              </a:ext>
            </a:extLst>
          </p:cNvPr>
          <p:cNvSpPr txBox="1"/>
          <p:nvPr/>
        </p:nvSpPr>
        <p:spPr>
          <a:xfrm>
            <a:off x="2314575" y="4310469"/>
            <a:ext cx="7630614" cy="954107"/>
          </a:xfrm>
          <a:prstGeom prst="rect">
            <a:avLst/>
          </a:prstGeom>
          <a:noFill/>
        </p:spPr>
        <p:txBody>
          <a:bodyPr wrap="square" rtlCol="0">
            <a:spAutoFit/>
          </a:bodyPr>
          <a:lstStyle/>
          <a:p>
            <a:pPr algn="ctr"/>
            <a:r>
              <a:rPr lang="en-US" sz="2800" dirty="0"/>
              <a:t>Presented by:</a:t>
            </a:r>
          </a:p>
          <a:p>
            <a:pPr algn="ctr"/>
            <a:r>
              <a:rPr lang="en-US" sz="2800" dirty="0"/>
              <a:t>Judy Prutzman, Director of Civil Rights Compliance</a:t>
            </a:r>
          </a:p>
        </p:txBody>
      </p:sp>
    </p:spTree>
    <p:extLst>
      <p:ext uri="{BB962C8B-B14F-4D97-AF65-F5344CB8AC3E}">
        <p14:creationId xmlns:p14="http://schemas.microsoft.com/office/powerpoint/2010/main" val="2816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398D1-2C22-2070-F7C3-4A2CD8C815D1}"/>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8E8A842-835B-1B04-5103-ABB49DBCA08F}"/>
              </a:ext>
            </a:extLst>
          </p:cNvPr>
          <p:cNvSpPr txBox="1"/>
          <p:nvPr/>
        </p:nvSpPr>
        <p:spPr>
          <a:xfrm>
            <a:off x="3110910" y="904197"/>
            <a:ext cx="701483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288"/>
                </a:solidFill>
                <a:effectLst/>
                <a:uLnTx/>
                <a:uFillTx/>
                <a:latin typeface="Calibri"/>
                <a:ea typeface="+mn-ea"/>
                <a:cs typeface="+mn-cs"/>
              </a:rPr>
              <a:t>Criterion Two: Unwelcome</a:t>
            </a:r>
          </a:p>
        </p:txBody>
      </p:sp>
      <p:sp>
        <p:nvSpPr>
          <p:cNvPr id="6" name="TextBox 5">
            <a:extLst>
              <a:ext uri="{FF2B5EF4-FFF2-40B4-BE49-F238E27FC236}">
                <a16:creationId xmlns:a16="http://schemas.microsoft.com/office/drawing/2014/main" id="{1CA1BAB0-7B77-A646-1710-3B3F37050F07}"/>
              </a:ext>
            </a:extLst>
          </p:cNvPr>
          <p:cNvSpPr txBox="1"/>
          <p:nvPr/>
        </p:nvSpPr>
        <p:spPr>
          <a:xfrm>
            <a:off x="1656958" y="2241030"/>
            <a:ext cx="9472596" cy="2505301"/>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Did the alleged victim initiate contact?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Was the alleged victim an equal participant (peer conflict)?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Is the alleged victim responding defensively to an attack?</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Is the alleged victim actively avoiding areas where they might see the alleged offender?</a:t>
            </a:r>
          </a:p>
        </p:txBody>
      </p:sp>
    </p:spTree>
    <p:extLst>
      <p:ext uri="{BB962C8B-B14F-4D97-AF65-F5344CB8AC3E}">
        <p14:creationId xmlns:p14="http://schemas.microsoft.com/office/powerpoint/2010/main" val="2574896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C50E04-A861-9FCF-9C37-3956C391F319}"/>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B28F392-29E0-FE71-9CE0-E42547E163EB}"/>
              </a:ext>
            </a:extLst>
          </p:cNvPr>
          <p:cNvSpPr txBox="1"/>
          <p:nvPr/>
        </p:nvSpPr>
        <p:spPr>
          <a:xfrm>
            <a:off x="2638697" y="712998"/>
            <a:ext cx="6914606"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288"/>
                </a:solidFill>
                <a:effectLst/>
                <a:uLnTx/>
                <a:uFillTx/>
                <a:latin typeface="Calibri"/>
                <a:ea typeface="+mn-ea"/>
                <a:cs typeface="+mn-cs"/>
              </a:rPr>
              <a:t>Criterion Three: Severe OR Persistent OR Pervasive</a:t>
            </a:r>
          </a:p>
        </p:txBody>
      </p:sp>
      <p:sp>
        <p:nvSpPr>
          <p:cNvPr id="6" name="TextBox 5">
            <a:extLst>
              <a:ext uri="{FF2B5EF4-FFF2-40B4-BE49-F238E27FC236}">
                <a16:creationId xmlns:a16="http://schemas.microsoft.com/office/drawing/2014/main" id="{F0596030-38AC-6660-D7E1-A4C8B7F914A0}"/>
              </a:ext>
            </a:extLst>
          </p:cNvPr>
          <p:cNvSpPr txBox="1"/>
          <p:nvPr/>
        </p:nvSpPr>
        <p:spPr>
          <a:xfrm>
            <a:off x="1663337" y="2066386"/>
            <a:ext cx="8487515" cy="3797963"/>
          </a:xfrm>
          <a:prstGeom prst="rect">
            <a:avLst/>
          </a:prstGeom>
          <a:noFill/>
        </p:spPr>
        <p:txBody>
          <a:bodyPr wrap="square">
            <a:spAutoFit/>
          </a:bodyPr>
          <a:lstStyle/>
          <a:p>
            <a:pPr lvl="1" defTabSz="457200">
              <a:spcBef>
                <a:spcPct val="20000"/>
              </a:spcBef>
              <a:defRPr/>
            </a:pPr>
            <a:r>
              <a:rPr kumimoji="0" lang="en-US" sz="2800" b="0" i="0" u="none" strike="noStrike" kern="1200" cap="none" spc="0" normalizeH="0" baseline="0" noProof="0" dirty="0">
                <a:ln>
                  <a:noFill/>
                </a:ln>
                <a:effectLst/>
                <a:uLnTx/>
                <a:uFillTx/>
                <a:latin typeface="Calibri"/>
                <a:ea typeface="+mn-ea"/>
                <a:cs typeface="+mn-cs"/>
              </a:rPr>
              <a:t>Must be only </a:t>
            </a:r>
            <a:r>
              <a:rPr kumimoji="0" lang="en-US" sz="2800" b="0" i="0" u="sng" strike="noStrike" kern="1200" cap="none" spc="0" normalizeH="0" baseline="0" noProof="0" dirty="0">
                <a:ln>
                  <a:noFill/>
                </a:ln>
                <a:effectLst/>
                <a:uLnTx/>
                <a:uFillTx/>
                <a:latin typeface="Calibri"/>
                <a:ea typeface="+mn-ea"/>
                <a:cs typeface="+mn-cs"/>
              </a:rPr>
              <a:t>one</a:t>
            </a:r>
            <a:r>
              <a:rPr kumimoji="0" lang="en-US" sz="2800" b="0" i="0" strike="noStrike" kern="1200" cap="none" spc="0" normalizeH="0" baseline="0" noProof="0" dirty="0">
                <a:ln>
                  <a:noFill/>
                </a:ln>
                <a:effectLst/>
                <a:uLnTx/>
                <a:uFillTx/>
                <a:latin typeface="Calibri"/>
                <a:ea typeface="+mn-ea"/>
                <a:cs typeface="+mn-cs"/>
              </a:rPr>
              <a:t> of these, not all three:</a:t>
            </a:r>
            <a:endParaRPr kumimoji="0" lang="en-US" sz="2800" b="0" i="0" u="none" strike="noStrike" kern="1200" cap="none" spc="0" normalizeH="0" baseline="0" noProof="0" dirty="0">
              <a:ln>
                <a:noFill/>
              </a:ln>
              <a:effectLst/>
              <a:uLnTx/>
              <a:uFillTx/>
              <a:latin typeface="Calibri"/>
              <a:ea typeface="+mn-ea"/>
              <a:cs typeface="+mn-cs"/>
            </a:endParaRP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A single incident can be severe (physical assault, racial slurs) and does not have to be persistent or pervasive;</a:t>
            </a: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Persistent—classic bullying behavior that is repeated and becomes increasingly threatening; or</a:t>
            </a: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Pervasive—involves many participants targeting the victim. (i.e. cyberbullying).</a:t>
            </a:r>
          </a:p>
        </p:txBody>
      </p:sp>
    </p:spTree>
    <p:extLst>
      <p:ext uri="{BB962C8B-B14F-4D97-AF65-F5344CB8AC3E}">
        <p14:creationId xmlns:p14="http://schemas.microsoft.com/office/powerpoint/2010/main" val="791413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E508C-9D67-0203-4EE4-2141F4F01C9A}"/>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F4E0287-88C0-948F-F45D-F77399D2764E}"/>
              </a:ext>
            </a:extLst>
          </p:cNvPr>
          <p:cNvSpPr txBox="1"/>
          <p:nvPr/>
        </p:nvSpPr>
        <p:spPr>
          <a:xfrm>
            <a:off x="1913860" y="1000887"/>
            <a:ext cx="8112642" cy="1200329"/>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Whole Group Activity</a:t>
            </a:r>
            <a:br>
              <a:rPr kumimoji="0" lang="en-US" sz="3600" b="1" i="0" u="none" strike="noStrike" kern="1200" cap="none" spc="0" normalizeH="0" baseline="0" noProof="0" dirty="0">
                <a:ln>
                  <a:noFill/>
                </a:ln>
                <a:solidFill>
                  <a:srgbClr val="005288"/>
                </a:solidFill>
                <a:effectLst/>
                <a:uLnTx/>
                <a:uFillTx/>
                <a:latin typeface="Calibri"/>
                <a:ea typeface="+mj-ea"/>
                <a:cs typeface="+mj-cs"/>
              </a:rPr>
            </a:br>
            <a:r>
              <a:rPr kumimoji="0" lang="en-US" sz="3600" b="1" i="0" u="none" strike="noStrike" kern="1200" cap="none" spc="0" normalizeH="0" baseline="0" noProof="0" dirty="0">
                <a:ln>
                  <a:noFill/>
                </a:ln>
                <a:solidFill>
                  <a:srgbClr val="005288"/>
                </a:solidFill>
                <a:effectLst/>
                <a:uLnTx/>
                <a:uFillTx/>
                <a:latin typeface="Calibri"/>
                <a:ea typeface="+mj-ea"/>
                <a:cs typeface="+mj-cs"/>
              </a:rPr>
              <a:t>Application of the 3-Point Criteria</a:t>
            </a:r>
            <a:endParaRPr lang="en-US" sz="3600" dirty="0">
              <a:solidFill>
                <a:srgbClr val="005288"/>
              </a:solidFill>
            </a:endParaRPr>
          </a:p>
        </p:txBody>
      </p:sp>
      <p:pic>
        <p:nvPicPr>
          <p:cNvPr id="5" name="Picture 4">
            <a:extLst>
              <a:ext uri="{FF2B5EF4-FFF2-40B4-BE49-F238E27FC236}">
                <a16:creationId xmlns:a16="http://schemas.microsoft.com/office/drawing/2014/main" id="{D136961A-BCAD-3115-5D56-12AA34D0FB57}"/>
              </a:ext>
            </a:extLst>
          </p:cNvPr>
          <p:cNvPicPr>
            <a:picLocks noChangeAspect="1"/>
          </p:cNvPicPr>
          <p:nvPr/>
        </p:nvPicPr>
        <p:blipFill>
          <a:blip r:embed="rId4"/>
          <a:stretch>
            <a:fillRect/>
          </a:stretch>
        </p:blipFill>
        <p:spPr>
          <a:xfrm>
            <a:off x="4694248" y="2956658"/>
            <a:ext cx="2551866" cy="2515755"/>
          </a:xfrm>
          <a:prstGeom prst="rect">
            <a:avLst/>
          </a:prstGeom>
        </p:spPr>
      </p:pic>
    </p:spTree>
    <p:extLst>
      <p:ext uri="{BB962C8B-B14F-4D97-AF65-F5344CB8AC3E}">
        <p14:creationId xmlns:p14="http://schemas.microsoft.com/office/powerpoint/2010/main" val="832042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D7E7A-35AB-31A8-0CC4-819A1EED670A}"/>
              </a:ext>
            </a:extLst>
          </p:cNvPr>
          <p:cNvPicPr>
            <a:picLocks noChangeAspect="1"/>
          </p:cNvPicPr>
          <p:nvPr/>
        </p:nvPicPr>
        <p:blipFill>
          <a:blip r:embed="rId3"/>
          <a:srcRect/>
          <a:stretch/>
        </p:blipFill>
        <p:spPr>
          <a:xfrm>
            <a:off x="-308344" y="0"/>
            <a:ext cx="12192000" cy="6858000"/>
          </a:xfrm>
          <a:prstGeom prst="rect">
            <a:avLst/>
          </a:prstGeom>
        </p:spPr>
      </p:pic>
      <p:sp>
        <p:nvSpPr>
          <p:cNvPr id="6" name="TextBox 5">
            <a:extLst>
              <a:ext uri="{FF2B5EF4-FFF2-40B4-BE49-F238E27FC236}">
                <a16:creationId xmlns:a16="http://schemas.microsoft.com/office/drawing/2014/main" id="{40A8D10C-02B8-014F-6548-29D0A62998C9}"/>
              </a:ext>
            </a:extLst>
          </p:cNvPr>
          <p:cNvSpPr txBox="1"/>
          <p:nvPr/>
        </p:nvSpPr>
        <p:spPr>
          <a:xfrm>
            <a:off x="2924402" y="724360"/>
            <a:ext cx="6172200"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5288"/>
                </a:solidFill>
                <a:effectLst/>
                <a:uLnTx/>
                <a:uFillTx/>
                <a:latin typeface="Calibri"/>
                <a:ea typeface="+mj-ea"/>
                <a:cs typeface="+mj-cs"/>
              </a:rPr>
              <a:t>Scenario #1 Hypothetical</a:t>
            </a:r>
            <a:endParaRPr lang="en-US" sz="3600" dirty="0">
              <a:solidFill>
                <a:srgbClr val="005288"/>
              </a:solidFill>
            </a:endParaRPr>
          </a:p>
        </p:txBody>
      </p:sp>
      <p:sp>
        <p:nvSpPr>
          <p:cNvPr id="8" name="TextBox 7">
            <a:extLst>
              <a:ext uri="{FF2B5EF4-FFF2-40B4-BE49-F238E27FC236}">
                <a16:creationId xmlns:a16="http://schemas.microsoft.com/office/drawing/2014/main" id="{F0A1CF41-D623-B483-240E-0F63E8D3F62C}"/>
              </a:ext>
            </a:extLst>
          </p:cNvPr>
          <p:cNvSpPr txBox="1"/>
          <p:nvPr/>
        </p:nvSpPr>
        <p:spPr>
          <a:xfrm>
            <a:off x="1683195" y="1608410"/>
            <a:ext cx="8442251" cy="4401205"/>
          </a:xfrm>
          <a:prstGeom prst="rect">
            <a:avLst/>
          </a:prstGeom>
          <a:noFill/>
        </p:spPr>
        <p:txBody>
          <a:bodyPr wrap="square">
            <a:spAutoFit/>
          </a:bodyPr>
          <a:lstStyle/>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effectLst/>
                <a:uLnTx/>
                <a:uFillTx/>
                <a:latin typeface="Calibri"/>
                <a:ea typeface="+mn-ea"/>
                <a:cs typeface="+mn-cs"/>
              </a:rPr>
              <a:t>John Doe is a devout Hasidic jew and attends high school in the WCSD. A group of young men, who also attend the same high school, constantly comment on John’s braids, clothes, and  heritage. Jane Doe attends the same high school as John. One day, Jane tells John that she really likes his clothes. John, tired of hearing about his dress, takes offense to these comments and reports to you that the young men and Jane bullied him.  He does tell you that he thought Jane was a friend and only made the comment once.  Thoughts?</a:t>
            </a:r>
          </a:p>
        </p:txBody>
      </p:sp>
    </p:spTree>
    <p:extLst>
      <p:ext uri="{BB962C8B-B14F-4D97-AF65-F5344CB8AC3E}">
        <p14:creationId xmlns:p14="http://schemas.microsoft.com/office/powerpoint/2010/main" val="2410930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103E54-D6C4-2ACA-5B5D-20044FF6724B}"/>
              </a:ext>
            </a:extLst>
          </p:cNvPr>
          <p:cNvPicPr>
            <a:picLocks noChangeAspect="1"/>
          </p:cNvPicPr>
          <p:nvPr/>
        </p:nvPicPr>
        <p:blipFill>
          <a:blip r:embed="rId3"/>
          <a:srcRect/>
          <a:stretch/>
        </p:blipFill>
        <p:spPr>
          <a:xfrm>
            <a:off x="0" y="-116958"/>
            <a:ext cx="12192000" cy="6858000"/>
          </a:xfrm>
          <a:prstGeom prst="rect">
            <a:avLst/>
          </a:prstGeom>
        </p:spPr>
      </p:pic>
      <p:sp>
        <p:nvSpPr>
          <p:cNvPr id="4" name="TextBox 3">
            <a:extLst>
              <a:ext uri="{FF2B5EF4-FFF2-40B4-BE49-F238E27FC236}">
                <a16:creationId xmlns:a16="http://schemas.microsoft.com/office/drawing/2014/main" id="{AB23C125-02A9-36DB-5190-BF41F5BA484E}"/>
              </a:ext>
            </a:extLst>
          </p:cNvPr>
          <p:cNvSpPr txBox="1"/>
          <p:nvPr/>
        </p:nvSpPr>
        <p:spPr>
          <a:xfrm>
            <a:off x="3722740" y="912837"/>
            <a:ext cx="6174954"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5288"/>
                </a:solidFill>
                <a:effectLst/>
                <a:uLnTx/>
                <a:uFillTx/>
                <a:latin typeface="Calibri"/>
                <a:ea typeface="+mj-ea"/>
                <a:cs typeface="+mj-cs"/>
              </a:rPr>
              <a:t>Scenario #1 Cont’d.</a:t>
            </a:r>
            <a:endParaRPr lang="en-US" sz="3600" dirty="0">
              <a:solidFill>
                <a:srgbClr val="005288"/>
              </a:solidFill>
            </a:endParaRPr>
          </a:p>
        </p:txBody>
      </p:sp>
      <p:sp>
        <p:nvSpPr>
          <p:cNvPr id="6" name="TextBox 5">
            <a:extLst>
              <a:ext uri="{FF2B5EF4-FFF2-40B4-BE49-F238E27FC236}">
                <a16:creationId xmlns:a16="http://schemas.microsoft.com/office/drawing/2014/main" id="{29B46388-9EDC-E3EC-88BF-E93863465FF8}"/>
              </a:ext>
            </a:extLst>
          </p:cNvPr>
          <p:cNvSpPr txBox="1"/>
          <p:nvPr/>
        </p:nvSpPr>
        <p:spPr>
          <a:xfrm>
            <a:off x="2000361" y="1874728"/>
            <a:ext cx="7897333" cy="3108543"/>
          </a:xfrm>
          <a:prstGeom prst="rect">
            <a:avLst/>
          </a:prstGeom>
          <a:noFill/>
        </p:spPr>
        <p:txBody>
          <a:bodyPr wrap="square">
            <a:spAutoFit/>
          </a:bodyPr>
          <a:lstStyle/>
          <a:p>
            <a:pPr marL="0" marR="0" lvl="0" indent="0" algn="just"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effectLst/>
                <a:uLnTx/>
                <a:uFillTx/>
                <a:latin typeface="Calibri"/>
                <a:ea typeface="+mn-ea"/>
                <a:cs typeface="+mn-cs"/>
              </a:rPr>
              <a:t>After John Doe filed his complaint, a student unrelated to the other students, draws a swastika in the dirt on John Doe’s car.  John Doe reports it to you, and he has no clue who did it.  You look at tapes of the parking lot and identify the student who drew the swastika as James Doe. John does not know James at all.  Thoughts?</a:t>
            </a:r>
          </a:p>
        </p:txBody>
      </p:sp>
    </p:spTree>
    <p:extLst>
      <p:ext uri="{BB962C8B-B14F-4D97-AF65-F5344CB8AC3E}">
        <p14:creationId xmlns:p14="http://schemas.microsoft.com/office/powerpoint/2010/main" val="1785654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2970-CEB7-A81B-4D95-B04A647343D3}"/>
              </a:ext>
            </a:extLst>
          </p:cNvPr>
          <p:cNvPicPr>
            <a:picLocks noChangeAspect="1"/>
          </p:cNvPicPr>
          <p:nvPr/>
        </p:nvPicPr>
        <p:blipFill>
          <a:blip r:embed="rId3"/>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80C955D-2DDF-5FC7-5BE7-92EF35D176F7}"/>
              </a:ext>
            </a:extLst>
          </p:cNvPr>
          <p:cNvSpPr txBox="1"/>
          <p:nvPr/>
        </p:nvSpPr>
        <p:spPr>
          <a:xfrm>
            <a:off x="3003550" y="919933"/>
            <a:ext cx="6184900" cy="769441"/>
          </a:xfrm>
          <a:prstGeom prst="rect">
            <a:avLst/>
          </a:prstGeom>
          <a:noFill/>
        </p:spPr>
        <p:txBody>
          <a:bodyPr wrap="square">
            <a:spAutoFit/>
          </a:bodyPr>
          <a:lstStyle/>
          <a:p>
            <a:r>
              <a:rPr lang="en-US" sz="3600" b="1" i="0" u="none" strike="noStrike" dirty="0">
                <a:solidFill>
                  <a:srgbClr val="005288"/>
                </a:solidFill>
                <a:effectLst/>
                <a:latin typeface="Calibri" panose="020F0502020204030204" pitchFamily="34" charset="0"/>
              </a:rPr>
              <a:t>Initial Response to Complaints</a:t>
            </a:r>
            <a:r>
              <a:rPr lang="en-US" sz="4400" b="0" i="0" dirty="0">
                <a:solidFill>
                  <a:srgbClr val="17375E"/>
                </a:solidFill>
                <a:effectLst/>
                <a:latin typeface="Calibri" panose="020F0502020204030204" pitchFamily="34" charset="0"/>
              </a:rPr>
              <a:t>​</a:t>
            </a:r>
            <a:endParaRPr lang="en-US" dirty="0"/>
          </a:p>
        </p:txBody>
      </p:sp>
      <p:sp>
        <p:nvSpPr>
          <p:cNvPr id="3" name="TextBox 2">
            <a:extLst>
              <a:ext uri="{FF2B5EF4-FFF2-40B4-BE49-F238E27FC236}">
                <a16:creationId xmlns:a16="http://schemas.microsoft.com/office/drawing/2014/main" id="{A66E60EE-88E2-A04B-FD82-CC61CCEE9FA5}"/>
              </a:ext>
            </a:extLst>
          </p:cNvPr>
          <p:cNvSpPr txBox="1"/>
          <p:nvPr/>
        </p:nvSpPr>
        <p:spPr>
          <a:xfrm>
            <a:off x="1860731" y="1857999"/>
            <a:ext cx="9207500" cy="3385542"/>
          </a:xfrm>
          <a:prstGeom prst="rect">
            <a:avLst/>
          </a:prstGeom>
          <a:noFill/>
        </p:spPr>
        <p:txBody>
          <a:bodyPr wrap="square">
            <a:spAutoFit/>
          </a:bodyPr>
          <a:lstStyle/>
          <a:p>
            <a:pPr algn="l" rtl="0" fontAlgn="base"/>
            <a:r>
              <a:rPr lang="en-US" sz="2800" b="0" i="0" u="none" strike="noStrike" dirty="0">
                <a:effectLst/>
                <a:latin typeface="Calibri" panose="020F0502020204030204" pitchFamily="34" charset="0"/>
              </a:rPr>
              <a:t>Apply 3-point criteria to evaluate a report of possible bullying.</a:t>
            </a:r>
          </a:p>
          <a:p>
            <a:pPr marL="800100" lvl="1" indent="-342900" fontAlgn="base">
              <a:buFont typeface="Arial" panose="020B0604020202020204" pitchFamily="34" charset="0"/>
              <a:buChar char="•"/>
            </a:pPr>
            <a:r>
              <a:rPr lang="en-US" sz="2800" b="0" i="0" u="none" strike="noStrike" dirty="0">
                <a:effectLst/>
                <a:latin typeface="Calibri" panose="020F0502020204030204" pitchFamily="34" charset="0"/>
              </a:rPr>
              <a:t>A reporter does not need to use the words “bullying” or ”cyber-bullying” to be a bullying complaint. </a:t>
            </a:r>
          </a:p>
          <a:p>
            <a:pPr lvl="1" fontAlgn="base"/>
            <a:endParaRPr lang="en-US" sz="2800" dirty="0">
              <a:latin typeface="Calibri" panose="020F0502020204030204" pitchFamily="34" charset="0"/>
            </a:endParaRPr>
          </a:p>
          <a:p>
            <a:pPr algn="l" rtl="0" fontAlgn="base"/>
            <a:r>
              <a:rPr lang="en-US" sz="2800" dirty="0">
                <a:latin typeface="Calibri" panose="020F0502020204030204" pitchFamily="34" charset="0"/>
              </a:rPr>
              <a:t>Put a safety plan in place.</a:t>
            </a:r>
          </a:p>
          <a:p>
            <a:pPr algn="l" rtl="0" fontAlgn="base"/>
            <a:endParaRPr lang="en-US" sz="2800" b="0" i="0" u="none" strike="noStrike" dirty="0">
              <a:effectLst/>
              <a:latin typeface="Calibri" panose="020F0502020204030204" pitchFamily="34" charset="0"/>
            </a:endParaRPr>
          </a:p>
          <a:p>
            <a:pPr algn="l" rtl="0" fontAlgn="base"/>
            <a:r>
              <a:rPr lang="en-US" sz="2800" dirty="0">
                <a:latin typeface="Calibri" panose="020F0502020204030204" pitchFamily="34" charset="0"/>
              </a:rPr>
              <a:t>Notify the parents/guardians of all involved students.</a:t>
            </a:r>
            <a:endParaRPr lang="en-US" sz="2800" b="0" i="0" u="none" strike="noStrike" dirty="0">
              <a:effectLst/>
              <a:latin typeface="Calibri" panose="020F0502020204030204" pitchFamily="34" charset="0"/>
            </a:endParaRPr>
          </a:p>
          <a:p>
            <a:pPr algn="l" rtl="0" fontAlgn="base"/>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1787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8E58D-49CB-BDA8-97E7-E48CD69F1F87}"/>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96C7428-75B9-2466-57B1-1A1560D2B5B4}"/>
              </a:ext>
            </a:extLst>
          </p:cNvPr>
          <p:cNvSpPr txBox="1"/>
          <p:nvPr/>
        </p:nvSpPr>
        <p:spPr>
          <a:xfrm>
            <a:off x="1841500" y="925721"/>
            <a:ext cx="7924800" cy="769441"/>
          </a:xfrm>
          <a:prstGeom prst="rect">
            <a:avLst/>
          </a:prstGeom>
          <a:noFill/>
        </p:spPr>
        <p:txBody>
          <a:bodyPr wrap="square">
            <a:spAutoFit/>
          </a:bodyPr>
          <a:lstStyle/>
          <a:p>
            <a:pPr algn="ctr"/>
            <a:r>
              <a:rPr lang="en-US" sz="4400" b="0" i="0" dirty="0">
                <a:solidFill>
                  <a:srgbClr val="17375E"/>
                </a:solidFill>
                <a:effectLst/>
                <a:latin typeface="Calibri" panose="020F0502020204030204" pitchFamily="34" charset="0"/>
              </a:rPr>
              <a:t>​</a:t>
            </a:r>
            <a:endParaRPr lang="en-US" dirty="0"/>
          </a:p>
        </p:txBody>
      </p:sp>
      <p:sp>
        <p:nvSpPr>
          <p:cNvPr id="7" name="TextBox 6">
            <a:extLst>
              <a:ext uri="{FF2B5EF4-FFF2-40B4-BE49-F238E27FC236}">
                <a16:creationId xmlns:a16="http://schemas.microsoft.com/office/drawing/2014/main" id="{2F2D1C38-2510-9FCB-2CB9-7072CBB884B6}"/>
              </a:ext>
            </a:extLst>
          </p:cNvPr>
          <p:cNvSpPr txBox="1"/>
          <p:nvPr/>
        </p:nvSpPr>
        <p:spPr>
          <a:xfrm>
            <a:off x="2813050" y="894031"/>
            <a:ext cx="6184900" cy="707886"/>
          </a:xfrm>
          <a:prstGeom prst="rect">
            <a:avLst/>
          </a:prstGeom>
          <a:noFill/>
        </p:spPr>
        <p:txBody>
          <a:bodyPr wrap="square">
            <a:spAutoFit/>
          </a:bodyPr>
          <a:lstStyle/>
          <a:p>
            <a:pPr algn="ctr"/>
            <a:r>
              <a:rPr lang="en-US" sz="3600" b="1" i="0" u="none" strike="noStrike" dirty="0">
                <a:solidFill>
                  <a:srgbClr val="005288"/>
                </a:solidFill>
                <a:effectLst/>
                <a:latin typeface="Calibri" panose="020F0502020204030204" pitchFamily="34" charset="0"/>
              </a:rPr>
              <a:t>Other Preliminary Matters</a:t>
            </a:r>
            <a:r>
              <a:rPr lang="en-US" sz="4000" b="0" i="0" dirty="0">
                <a:solidFill>
                  <a:srgbClr val="17375E"/>
                </a:solidFill>
                <a:effectLst/>
                <a:latin typeface="Calibri" panose="020F0502020204030204" pitchFamily="34" charset="0"/>
              </a:rPr>
              <a:t>​</a:t>
            </a:r>
            <a:endParaRPr lang="en-US" dirty="0"/>
          </a:p>
        </p:txBody>
      </p:sp>
      <p:sp>
        <p:nvSpPr>
          <p:cNvPr id="8" name="TextBox 7">
            <a:extLst>
              <a:ext uri="{FF2B5EF4-FFF2-40B4-BE49-F238E27FC236}">
                <a16:creationId xmlns:a16="http://schemas.microsoft.com/office/drawing/2014/main" id="{227B7618-0330-1C0E-3E29-8E5E6A41127A}"/>
              </a:ext>
            </a:extLst>
          </p:cNvPr>
          <p:cNvSpPr txBox="1"/>
          <p:nvPr/>
        </p:nvSpPr>
        <p:spPr>
          <a:xfrm>
            <a:off x="1772195" y="1994264"/>
            <a:ext cx="8627849" cy="3877985"/>
          </a:xfrm>
          <a:prstGeom prst="rect">
            <a:avLst/>
          </a:prstGeom>
          <a:noFill/>
        </p:spPr>
        <p:txBody>
          <a:bodyPr wrap="square" rtlCol="0">
            <a:spAutoFit/>
          </a:bodyPr>
          <a:lstStyle/>
          <a:p>
            <a:pPr algn="l" rtl="0" fontAlgn="base"/>
            <a:r>
              <a:rPr lang="en-US" sz="2800" b="0" i="0" u="none" strike="noStrike" dirty="0">
                <a:effectLst/>
              </a:rPr>
              <a:t>Contact the DoCRC if the allegations involve:</a:t>
            </a:r>
            <a:r>
              <a:rPr lang="en-US" sz="2800" b="0" i="0" dirty="0">
                <a:effectLst/>
              </a:rPr>
              <a:t>​</a:t>
            </a:r>
          </a:p>
          <a:p>
            <a:pPr marL="800100" lvl="1" indent="-342900" fontAlgn="base">
              <a:buFont typeface="Arial" panose="020B0604020202020204" pitchFamily="34" charset="0"/>
              <a:buChar char="•"/>
            </a:pPr>
            <a:r>
              <a:rPr lang="en-US" sz="2800" b="0" i="0" u="none" strike="noStrike" dirty="0">
                <a:effectLst/>
              </a:rPr>
              <a:t>Racial Harassment or Discrimination</a:t>
            </a:r>
            <a:r>
              <a:rPr lang="en-US" sz="2800" b="0" i="0" dirty="0">
                <a:effectLst/>
              </a:rPr>
              <a:t>​</a:t>
            </a:r>
          </a:p>
          <a:p>
            <a:pPr marL="800100" lvl="1" indent="-342900" fontAlgn="base">
              <a:buFont typeface="Arial" panose="020B0604020202020204" pitchFamily="34" charset="0"/>
              <a:buChar char="•"/>
            </a:pPr>
            <a:r>
              <a:rPr lang="en-US" sz="2800" b="0" i="0" u="none" strike="noStrike" dirty="0">
                <a:effectLst/>
              </a:rPr>
              <a:t>Sexual Harassment or Misconduct</a:t>
            </a:r>
            <a:endParaRPr lang="en-US" sz="2800" b="0" i="0" dirty="0">
              <a:effectLst/>
            </a:endParaRPr>
          </a:p>
          <a:p>
            <a:pPr marL="800100" lvl="1" indent="-342900" fontAlgn="base">
              <a:buFont typeface="Arial" panose="020B0604020202020204" pitchFamily="34" charset="0"/>
              <a:buChar char="•"/>
            </a:pPr>
            <a:r>
              <a:rPr lang="en-US" sz="2800" b="0" i="0" u="none" strike="noStrike" dirty="0">
                <a:effectLst/>
              </a:rPr>
              <a:t>Staff on Student Bullying</a:t>
            </a:r>
            <a:r>
              <a:rPr lang="en-US" sz="2800" b="0" i="0" dirty="0">
                <a:effectLst/>
              </a:rPr>
              <a:t>​</a:t>
            </a:r>
          </a:p>
          <a:p>
            <a:pPr algn="l" rtl="0" fontAlgn="base">
              <a:buFont typeface="Arial" panose="020B0604020202020204" pitchFamily="34" charset="0"/>
              <a:buChar char="•"/>
            </a:pPr>
            <a:endParaRPr lang="en-US" sz="2400" dirty="0"/>
          </a:p>
          <a:p>
            <a:pPr fontAlgn="base"/>
            <a:r>
              <a:rPr lang="en-US" sz="2800" b="0" i="0" u="none" strike="noStrike" dirty="0">
                <a:effectLst/>
                <a:latin typeface="Calibri" panose="020F0502020204030204" pitchFamily="34" charset="0"/>
              </a:rPr>
              <a:t>Violent or criminal actions should be reported to law enforcement.</a:t>
            </a:r>
          </a:p>
          <a:p>
            <a:pPr algn="l" rtl="0" fontAlgn="base">
              <a:buFont typeface="Arial" panose="020B0604020202020204" pitchFamily="34" charset="0"/>
              <a:buChar char="•"/>
            </a:pPr>
            <a:endParaRPr lang="en-US" dirty="0">
              <a:solidFill>
                <a:srgbClr val="17375E"/>
              </a:solidFill>
              <a:latin typeface="Calibri" panose="020F0502020204030204" pitchFamily="34" charset="0"/>
            </a:endParaRPr>
          </a:p>
          <a:p>
            <a:pPr algn="l" rtl="0" fontAlgn="base">
              <a:buFont typeface="Arial" panose="020B0604020202020204" pitchFamily="34" charset="0"/>
              <a:buChar char="•"/>
            </a:pPr>
            <a:endParaRPr lang="en-US" sz="1800" b="0" i="0" dirty="0">
              <a:solidFill>
                <a:srgbClr val="17375E"/>
              </a:solidFill>
              <a:effectLst/>
              <a:latin typeface="Calibri" panose="020F0502020204030204" pitchFamily="34" charset="0"/>
            </a:endParaRP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9763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CB13D-8B90-7EC4-9594-B355472A7AEE}"/>
              </a:ext>
            </a:extLst>
          </p:cNvPr>
          <p:cNvPicPr>
            <a:picLocks noChangeAspect="1"/>
          </p:cNvPicPr>
          <p:nvPr/>
        </p:nvPicPr>
        <p:blipFill>
          <a:blip r:embed="rId3"/>
          <a:srcRect/>
          <a:stretch/>
        </p:blipFill>
        <p:spPr>
          <a:xfrm>
            <a:off x="-118334" y="0"/>
            <a:ext cx="12192000" cy="6858000"/>
          </a:xfrm>
          <a:prstGeom prst="rect">
            <a:avLst/>
          </a:prstGeom>
        </p:spPr>
      </p:pic>
      <p:sp>
        <p:nvSpPr>
          <p:cNvPr id="4" name="TextBox 3">
            <a:extLst>
              <a:ext uri="{FF2B5EF4-FFF2-40B4-BE49-F238E27FC236}">
                <a16:creationId xmlns:a16="http://schemas.microsoft.com/office/drawing/2014/main" id="{D4A39509-CE64-4570-2E39-C366F8E9408F}"/>
              </a:ext>
            </a:extLst>
          </p:cNvPr>
          <p:cNvSpPr txBox="1"/>
          <p:nvPr/>
        </p:nvSpPr>
        <p:spPr>
          <a:xfrm>
            <a:off x="2108499" y="973601"/>
            <a:ext cx="7580875" cy="707886"/>
          </a:xfrm>
          <a:prstGeom prst="rect">
            <a:avLst/>
          </a:prstGeom>
          <a:noFill/>
        </p:spPr>
        <p:txBody>
          <a:bodyPr wrap="square">
            <a:spAutoFit/>
          </a:bodyPr>
          <a:lstStyle/>
          <a:p>
            <a:pPr algn="ctr"/>
            <a:r>
              <a:rPr lang="en-US" sz="3600" b="1" i="0" u="none" strike="noStrike" dirty="0">
                <a:solidFill>
                  <a:srgbClr val="005288"/>
                </a:solidFill>
                <a:effectLst/>
                <a:latin typeface="Calibri" panose="020F0502020204030204" pitchFamily="34" charset="0"/>
              </a:rPr>
              <a:t>Staff on Student Bullying (</a:t>
            </a:r>
            <a:r>
              <a:rPr lang="en-US" sz="3600" b="1" dirty="0">
                <a:solidFill>
                  <a:srgbClr val="005288"/>
                </a:solidFill>
                <a:latin typeface="Calibri" panose="020F0502020204030204" pitchFamily="34" charset="0"/>
              </a:rPr>
              <a:t>AR 5702)</a:t>
            </a:r>
            <a:r>
              <a:rPr lang="en-US" sz="4000" b="0" i="0" dirty="0">
                <a:solidFill>
                  <a:srgbClr val="00365E"/>
                </a:solidFill>
                <a:effectLst/>
                <a:latin typeface="Calibri" panose="020F0502020204030204" pitchFamily="34" charset="0"/>
              </a:rPr>
              <a:t>​</a:t>
            </a:r>
            <a:endParaRPr lang="en-US" sz="4000" dirty="0"/>
          </a:p>
        </p:txBody>
      </p:sp>
      <p:sp>
        <p:nvSpPr>
          <p:cNvPr id="6" name="TextBox 5">
            <a:extLst>
              <a:ext uri="{FF2B5EF4-FFF2-40B4-BE49-F238E27FC236}">
                <a16:creationId xmlns:a16="http://schemas.microsoft.com/office/drawing/2014/main" id="{924CECF1-188C-3990-8A8B-EBA1D67F1BE5}"/>
              </a:ext>
            </a:extLst>
          </p:cNvPr>
          <p:cNvSpPr txBox="1"/>
          <p:nvPr/>
        </p:nvSpPr>
        <p:spPr>
          <a:xfrm>
            <a:off x="1567746" y="2090462"/>
            <a:ext cx="9555662" cy="3108543"/>
          </a:xfrm>
          <a:prstGeom prst="rect">
            <a:avLst/>
          </a:prstGeom>
          <a:noFill/>
        </p:spPr>
        <p:txBody>
          <a:bodyPr wrap="square">
            <a:spAutoFit/>
          </a:bodyPr>
          <a:lstStyle/>
          <a:p>
            <a:pPr algn="l" rtl="0" fontAlgn="base"/>
            <a:r>
              <a:rPr lang="en-US" sz="2800" dirty="0">
                <a:latin typeface="Calibri" panose="020F0502020204030204" pitchFamily="34" charset="0"/>
              </a:rPr>
              <a:t>C</a:t>
            </a:r>
            <a:r>
              <a:rPr lang="en-US" sz="2800" b="0" i="0" u="none" strike="noStrike" dirty="0">
                <a:effectLst/>
                <a:latin typeface="Calibri" panose="020F0502020204030204" pitchFamily="34" charset="0"/>
              </a:rPr>
              <a:t>omplete a Confidential Request for Investigation Form (CRIF)</a:t>
            </a:r>
          </a:p>
          <a:p>
            <a:pPr algn="l" rtl="0" fontAlgn="base"/>
            <a:endParaRPr lang="en-US" sz="2800" dirty="0">
              <a:latin typeface="Arial" panose="020B0604020202020204" pitchFamily="34" charset="0"/>
            </a:endParaRPr>
          </a:p>
          <a:p>
            <a:pPr algn="l" rtl="0" fontAlgn="base"/>
            <a:r>
              <a:rPr lang="en-US" sz="2800" b="0" i="0" u="none" strike="noStrike" dirty="0">
                <a:effectLst/>
                <a:latin typeface="Calibri" panose="020F0502020204030204" pitchFamily="34" charset="0"/>
              </a:rPr>
              <a:t>Administrative Investigator does the investigation in collaboration with </a:t>
            </a:r>
            <a:r>
              <a:rPr lang="en-US" sz="2800" dirty="0">
                <a:latin typeface="Calibri" panose="020F0502020204030204" pitchFamily="34" charset="0"/>
              </a:rPr>
              <a:t>Administrator</a:t>
            </a:r>
          </a:p>
          <a:p>
            <a:pPr algn="l" rtl="0" fontAlgn="base"/>
            <a:endParaRPr lang="en-US" sz="2800" dirty="0">
              <a:latin typeface="Arial" panose="020B0604020202020204" pitchFamily="34" charset="0"/>
            </a:endParaRPr>
          </a:p>
          <a:p>
            <a:pPr algn="l" rtl="0" fontAlgn="base"/>
            <a:r>
              <a:rPr lang="en-US" sz="2800" b="0" i="0" u="none" strike="noStrike" dirty="0">
                <a:effectLst/>
                <a:latin typeface="Calibri" panose="020F0502020204030204" pitchFamily="34" charset="0"/>
              </a:rPr>
              <a:t>Administrator remains responsible for notice to parents/guardians and safety plan.</a:t>
            </a:r>
            <a:r>
              <a:rPr lang="en-US" sz="2800" b="0" i="0" dirty="0">
                <a:effectLst/>
                <a:latin typeface="Calibri" panose="020F0502020204030204" pitchFamily="34" charset="0"/>
              </a:rPr>
              <a:t>​</a:t>
            </a:r>
            <a:endParaRPr lang="en-US" sz="2800" b="0" i="0" dirty="0">
              <a:effectLst/>
              <a:latin typeface="Arial" panose="020B0604020202020204" pitchFamily="34" charset="0"/>
            </a:endParaRPr>
          </a:p>
        </p:txBody>
      </p:sp>
    </p:spTree>
    <p:extLst>
      <p:ext uri="{BB962C8B-B14F-4D97-AF65-F5344CB8AC3E}">
        <p14:creationId xmlns:p14="http://schemas.microsoft.com/office/powerpoint/2010/main" val="876228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81ADAE-6184-94D1-8ED6-E75E5F916F9F}"/>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A4C6EA4-6406-76C9-4754-9FA28E6B2C33}"/>
              </a:ext>
            </a:extLst>
          </p:cNvPr>
          <p:cNvSpPr txBox="1"/>
          <p:nvPr/>
        </p:nvSpPr>
        <p:spPr>
          <a:xfrm>
            <a:off x="1977656" y="863048"/>
            <a:ext cx="7452206"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Scope of the Investigation</a:t>
            </a:r>
            <a:endParaRPr lang="en-US" sz="3600" dirty="0">
              <a:solidFill>
                <a:srgbClr val="005288"/>
              </a:solidFill>
            </a:endParaRPr>
          </a:p>
        </p:txBody>
      </p:sp>
      <p:sp>
        <p:nvSpPr>
          <p:cNvPr id="6" name="TextBox 5">
            <a:extLst>
              <a:ext uri="{FF2B5EF4-FFF2-40B4-BE49-F238E27FC236}">
                <a16:creationId xmlns:a16="http://schemas.microsoft.com/office/drawing/2014/main" id="{C0D27D2B-B127-38ED-F4C1-B6EA13894D94}"/>
              </a:ext>
            </a:extLst>
          </p:cNvPr>
          <p:cNvSpPr txBox="1"/>
          <p:nvPr/>
        </p:nvSpPr>
        <p:spPr>
          <a:xfrm>
            <a:off x="1436915" y="1838006"/>
            <a:ext cx="8481490" cy="2936188"/>
          </a:xfrm>
          <a:prstGeom prst="rect">
            <a:avLst/>
          </a:prstGeom>
          <a:noFill/>
        </p:spPr>
        <p:txBody>
          <a:bodyPr wrap="square">
            <a:spAutoFit/>
          </a:bodyPr>
          <a:lstStyle/>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ea typeface="+mn-ea"/>
                <a:cs typeface="+mn-cs"/>
              </a:rPr>
              <a:t>The 3-Point Criteria serves as framework for the investigation.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ea typeface="+mn-ea"/>
                <a:cs typeface="+mn-cs"/>
              </a:rPr>
              <a:t>What evidence needs to be collected and preserved?</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ea typeface="+mn-ea"/>
                <a:cs typeface="+mn-cs"/>
              </a:rPr>
              <a:t>Who are the witnesses?</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latin typeface="Calibri"/>
                <a:ea typeface="+mn-ea"/>
                <a:cs typeface="+mn-cs"/>
              </a:rPr>
              <a:t>Investigations must be completed in </a:t>
            </a:r>
            <a:r>
              <a:rPr kumimoji="0" lang="en-US" sz="2800" b="0" i="0" u="sng" strike="noStrike" kern="1200" cap="none" spc="0" normalizeH="0" baseline="0" noProof="0" dirty="0">
                <a:ln>
                  <a:noFill/>
                </a:ln>
                <a:effectLst/>
                <a:uLnTx/>
                <a:uFillTx/>
                <a:latin typeface="Calibri"/>
                <a:ea typeface="+mn-ea"/>
                <a:cs typeface="+mn-cs"/>
              </a:rPr>
              <a:t>five school days </a:t>
            </a:r>
            <a:r>
              <a:rPr kumimoji="0" lang="en-US" sz="2800" b="0" i="0" u="none" strike="noStrike" kern="1200" cap="none" spc="0" normalizeH="0" baseline="0" noProof="0" dirty="0">
                <a:ln>
                  <a:noFill/>
                </a:ln>
                <a:effectLst/>
                <a:uLnTx/>
                <a:uFillTx/>
                <a:latin typeface="Calibri"/>
                <a:ea typeface="+mn-ea"/>
                <a:cs typeface="+mn-cs"/>
              </a:rPr>
              <a:t>unless complex, then get 2 additional days. </a:t>
            </a:r>
          </a:p>
        </p:txBody>
      </p:sp>
    </p:spTree>
    <p:extLst>
      <p:ext uri="{BB962C8B-B14F-4D97-AF65-F5344CB8AC3E}">
        <p14:creationId xmlns:p14="http://schemas.microsoft.com/office/powerpoint/2010/main" val="96115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FB1B4-BCB7-52A3-7E6F-13B97228144E}"/>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FA59EA1-01F7-0F35-269A-171E8E0C72B8}"/>
              </a:ext>
            </a:extLst>
          </p:cNvPr>
          <p:cNvSpPr txBox="1"/>
          <p:nvPr/>
        </p:nvSpPr>
        <p:spPr>
          <a:xfrm>
            <a:off x="1531087" y="587906"/>
            <a:ext cx="8389089" cy="1200329"/>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Interviewing Witnesses</a:t>
            </a:r>
            <a:br>
              <a:rPr kumimoji="0" lang="en-US" sz="3600" b="1" i="0" u="none" strike="noStrike" kern="1200" cap="none" spc="0" normalizeH="0" baseline="0" noProof="0" dirty="0">
                <a:ln>
                  <a:noFill/>
                </a:ln>
                <a:solidFill>
                  <a:srgbClr val="005288"/>
                </a:solidFill>
                <a:effectLst/>
                <a:uLnTx/>
                <a:uFillTx/>
                <a:latin typeface="Calibri"/>
                <a:ea typeface="+mj-ea"/>
                <a:cs typeface="+mj-cs"/>
              </a:rPr>
            </a:br>
            <a:r>
              <a:rPr kumimoji="0" lang="en-US" sz="3600" b="1" i="0" u="none" strike="noStrike" kern="1200" cap="none" spc="0" normalizeH="0" baseline="0" noProof="0" dirty="0">
                <a:ln>
                  <a:noFill/>
                </a:ln>
                <a:solidFill>
                  <a:srgbClr val="005288"/>
                </a:solidFill>
                <a:effectLst/>
                <a:uLnTx/>
                <a:uFillTx/>
                <a:latin typeface="Calibri"/>
                <a:ea typeface="+mj-ea"/>
                <a:cs typeface="+mj-cs"/>
              </a:rPr>
              <a:t>Student on Student Bullying</a:t>
            </a:r>
            <a:endParaRPr lang="en-US" sz="3600" dirty="0">
              <a:solidFill>
                <a:srgbClr val="005288"/>
              </a:solidFill>
            </a:endParaRPr>
          </a:p>
        </p:txBody>
      </p:sp>
      <p:sp>
        <p:nvSpPr>
          <p:cNvPr id="6" name="TextBox 5">
            <a:extLst>
              <a:ext uri="{FF2B5EF4-FFF2-40B4-BE49-F238E27FC236}">
                <a16:creationId xmlns:a16="http://schemas.microsoft.com/office/drawing/2014/main" id="{D865D683-59DA-6206-F1A2-C8837B16BD31}"/>
              </a:ext>
            </a:extLst>
          </p:cNvPr>
          <p:cNvSpPr txBox="1"/>
          <p:nvPr/>
        </p:nvSpPr>
        <p:spPr>
          <a:xfrm>
            <a:off x="1420009" y="1928084"/>
            <a:ext cx="10499464" cy="4142673"/>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Interview alleged victim first and alleged offender next.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Ask open ended questions and let student do the talking.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Listen carefully and ask follow-up questions to clarify.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Identify and interview other witnesses.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Explain protections of retaliation</a:t>
            </a:r>
            <a:r>
              <a:rPr lang="en-US" sz="2800" dirty="0">
                <a:latin typeface="Calibri"/>
              </a:rPr>
              <a:t> and</a:t>
            </a:r>
            <a:r>
              <a:rPr kumimoji="0" lang="en-US" sz="2800" b="0" i="0" u="none" strike="noStrike" kern="1200" cap="none" spc="0" normalizeH="0" baseline="0" noProof="0" dirty="0">
                <a:ln>
                  <a:noFill/>
                </a:ln>
                <a:effectLst/>
                <a:uLnTx/>
                <a:uFillTx/>
                <a:latin typeface="Calibri"/>
                <a:ea typeface="+mn-ea"/>
                <a:cs typeface="+mn-cs"/>
              </a:rPr>
              <a:t> importance of confidentiality.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Be aware of your own biases.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Be kind, considerate and concerned.</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Take good notes and/or collect written statements.</a:t>
            </a:r>
          </a:p>
        </p:txBody>
      </p:sp>
    </p:spTree>
    <p:extLst>
      <p:ext uri="{BB962C8B-B14F-4D97-AF65-F5344CB8AC3E}">
        <p14:creationId xmlns:p14="http://schemas.microsoft.com/office/powerpoint/2010/main" val="1500530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185921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59BDF3-C880-BAD0-4544-5C7343B5DE4A}"/>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08DCC1C-B96E-E0B6-566B-505E9826401F}"/>
              </a:ext>
            </a:extLst>
          </p:cNvPr>
          <p:cNvSpPr txBox="1"/>
          <p:nvPr/>
        </p:nvSpPr>
        <p:spPr>
          <a:xfrm>
            <a:off x="1711841" y="642119"/>
            <a:ext cx="8070111"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Staff on Student Bullying</a:t>
            </a:r>
            <a:endParaRPr lang="en-US" sz="3600" dirty="0">
              <a:solidFill>
                <a:srgbClr val="005288"/>
              </a:solidFill>
            </a:endParaRPr>
          </a:p>
        </p:txBody>
      </p:sp>
      <p:sp>
        <p:nvSpPr>
          <p:cNvPr id="6" name="TextBox 5">
            <a:extLst>
              <a:ext uri="{FF2B5EF4-FFF2-40B4-BE49-F238E27FC236}">
                <a16:creationId xmlns:a16="http://schemas.microsoft.com/office/drawing/2014/main" id="{9179F3FE-2AE5-21C9-7313-F41FC5C658BF}"/>
              </a:ext>
            </a:extLst>
          </p:cNvPr>
          <p:cNvSpPr txBox="1"/>
          <p:nvPr/>
        </p:nvSpPr>
        <p:spPr>
          <a:xfrm>
            <a:off x="1405757" y="1460611"/>
            <a:ext cx="9058939" cy="3884140"/>
          </a:xfrm>
          <a:prstGeom prst="rect">
            <a:avLst/>
          </a:prstGeom>
          <a:noFill/>
        </p:spPr>
        <p:txBody>
          <a:bodyPr wrap="square">
            <a:spAutoFit/>
          </a:bodyPr>
          <a:lstStyle/>
          <a:p>
            <a:pPr marR="0" lvl="0"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effectLst/>
                <a:uLnTx/>
                <a:uFillTx/>
                <a:latin typeface="Calibri"/>
                <a:ea typeface="+mn-ea"/>
                <a:cs typeface="+mn-cs"/>
              </a:rPr>
              <a:t>Unless necessary to prevent further harm to a student, avoid asking staff member about allegations.</a:t>
            </a: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Questions asked without notice could be construed to violate due process rights.</a:t>
            </a:r>
          </a:p>
          <a:p>
            <a:pPr marR="0" lvl="0" algn="l" defTabSz="4572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effectLst/>
              <a:uLnTx/>
              <a:uFillTx/>
              <a:latin typeface="Calibri"/>
              <a:ea typeface="+mn-ea"/>
              <a:cs typeface="+mn-cs"/>
            </a:endParaRPr>
          </a:p>
          <a:p>
            <a:pPr marR="0" lvl="0"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effectLst/>
                <a:uLnTx/>
                <a:uFillTx/>
                <a:latin typeface="Calibri"/>
                <a:ea typeface="+mn-ea"/>
                <a:cs typeface="+mn-cs"/>
              </a:rPr>
              <a:t>If AI’s preliminary report indicates the 3-Point Criteria has been met, staff member receives IDP notice.</a:t>
            </a: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IDP Interview will be with AI, DoLR, and Administrator.</a:t>
            </a:r>
          </a:p>
        </p:txBody>
      </p:sp>
    </p:spTree>
    <p:extLst>
      <p:ext uri="{BB962C8B-B14F-4D97-AF65-F5344CB8AC3E}">
        <p14:creationId xmlns:p14="http://schemas.microsoft.com/office/powerpoint/2010/main" val="3906182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67B710-480E-3F28-E6EE-EDB784251F8D}"/>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1CA955-682A-C504-769C-20093B6149C5}"/>
              </a:ext>
            </a:extLst>
          </p:cNvPr>
          <p:cNvSpPr txBox="1"/>
          <p:nvPr/>
        </p:nvSpPr>
        <p:spPr>
          <a:xfrm>
            <a:off x="2422587" y="917364"/>
            <a:ext cx="6940402"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Credibility Determinations</a:t>
            </a:r>
            <a:endParaRPr lang="en-US" sz="3600" dirty="0">
              <a:solidFill>
                <a:srgbClr val="005288"/>
              </a:solidFill>
            </a:endParaRPr>
          </a:p>
        </p:txBody>
      </p:sp>
      <p:sp>
        <p:nvSpPr>
          <p:cNvPr id="6" name="TextBox 5">
            <a:extLst>
              <a:ext uri="{FF2B5EF4-FFF2-40B4-BE49-F238E27FC236}">
                <a16:creationId xmlns:a16="http://schemas.microsoft.com/office/drawing/2014/main" id="{20C8FFDC-2298-B389-17A3-C650108BEB1B}"/>
              </a:ext>
            </a:extLst>
          </p:cNvPr>
          <p:cNvSpPr txBox="1"/>
          <p:nvPr/>
        </p:nvSpPr>
        <p:spPr>
          <a:xfrm>
            <a:off x="1649565" y="1805745"/>
            <a:ext cx="9175898" cy="3884140"/>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effectLst/>
                <a:uLnTx/>
                <a:uFillTx/>
                <a:latin typeface="Calibri"/>
                <a:ea typeface="+mn-ea"/>
                <a:cs typeface="+mn-cs"/>
              </a:rPr>
              <a:t>Interviewer’s job to determine if witnesses are being truthful:</a:t>
            </a: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Observe demeanor (argumentative, nervous, hostile, overly agreeable</a:t>
            </a:r>
            <a:r>
              <a:rPr kumimoji="0" lang="en-US" sz="2800" b="0" i="0" u="none" strike="noStrike" kern="1200" cap="none" spc="0" normalizeH="0" baseline="0" noProof="0">
                <a:ln>
                  <a:noFill/>
                </a:ln>
                <a:effectLst/>
                <a:uLnTx/>
                <a:uFillTx/>
                <a:latin typeface="Calibri"/>
                <a:ea typeface="+mn-ea"/>
                <a:cs typeface="+mn-cs"/>
              </a:rPr>
              <a:t>, etc.);</a:t>
            </a:r>
            <a:endParaRPr kumimoji="0" lang="en-US" sz="2800" b="0" i="0" u="none" strike="noStrike" kern="1200" cap="none" spc="0" normalizeH="0" baseline="0" noProof="0" dirty="0">
              <a:ln>
                <a:noFill/>
              </a:ln>
              <a:effectLst/>
              <a:uLnTx/>
              <a:uFillTx/>
              <a:latin typeface="Calibri"/>
              <a:ea typeface="+mn-ea"/>
              <a:cs typeface="+mn-cs"/>
            </a:endParaRP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Consistency with timelines; and/or</a:t>
            </a:r>
          </a:p>
          <a:p>
            <a:pPr marL="800100" lvl="1" indent="-342900" defTabSz="457200">
              <a:spcBef>
                <a:spcPct val="20000"/>
              </a:spcBef>
              <a:buFont typeface="Arial"/>
              <a:buChar char="•"/>
              <a:defRPr/>
            </a:pPr>
            <a:r>
              <a:rPr kumimoji="0" lang="en-US" sz="2800" b="0" i="0" u="none" strike="noStrike" kern="1200" cap="none" spc="0" normalizeH="0" baseline="0" noProof="0" dirty="0">
                <a:ln>
                  <a:noFill/>
                </a:ln>
                <a:effectLst/>
                <a:uLnTx/>
                <a:uFillTx/>
                <a:latin typeface="Calibri"/>
                <a:ea typeface="+mn-ea"/>
                <a:cs typeface="+mn-cs"/>
              </a:rPr>
              <a:t>Reasons for possible bias (friend of victim or offender, implicated in wrong-doing).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effectLst/>
                <a:uLnTx/>
                <a:uFillTx/>
                <a:latin typeface="Calibri"/>
                <a:ea typeface="+mn-ea"/>
                <a:cs typeface="+mn-cs"/>
              </a:rPr>
              <a:t>Make notes during interview regarding the witnesses’ credibility</a:t>
            </a:r>
          </a:p>
        </p:txBody>
      </p:sp>
    </p:spTree>
    <p:extLst>
      <p:ext uri="{BB962C8B-B14F-4D97-AF65-F5344CB8AC3E}">
        <p14:creationId xmlns:p14="http://schemas.microsoft.com/office/powerpoint/2010/main" val="47785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2FCCC3-760D-F2F3-EB36-A7BA26A145E6}"/>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FEDC7E1-85F7-9144-1869-8186042A597D}"/>
              </a:ext>
            </a:extLst>
          </p:cNvPr>
          <p:cNvSpPr txBox="1"/>
          <p:nvPr/>
        </p:nvSpPr>
        <p:spPr>
          <a:xfrm>
            <a:off x="2765351" y="935404"/>
            <a:ext cx="6172200" cy="1200329"/>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Whole Group Activity</a:t>
            </a:r>
            <a:br>
              <a:rPr kumimoji="0" lang="en-US" sz="3600" b="1" i="0" u="none" strike="noStrike" kern="1200" cap="none" spc="0" normalizeH="0" baseline="0" noProof="0" dirty="0">
                <a:ln>
                  <a:noFill/>
                </a:ln>
                <a:solidFill>
                  <a:srgbClr val="005288"/>
                </a:solidFill>
                <a:effectLst/>
                <a:uLnTx/>
                <a:uFillTx/>
                <a:latin typeface="Calibri"/>
                <a:ea typeface="+mj-ea"/>
                <a:cs typeface="+mj-cs"/>
              </a:rPr>
            </a:br>
            <a:r>
              <a:rPr kumimoji="0" lang="en-US" sz="3600" b="1" i="0" u="none" strike="noStrike" kern="1200" cap="none" spc="0" normalizeH="0" baseline="0" noProof="0" dirty="0">
                <a:ln>
                  <a:noFill/>
                </a:ln>
                <a:solidFill>
                  <a:srgbClr val="005288"/>
                </a:solidFill>
                <a:effectLst/>
                <a:uLnTx/>
                <a:uFillTx/>
                <a:latin typeface="Calibri"/>
                <a:ea typeface="+mj-ea"/>
                <a:cs typeface="+mj-cs"/>
              </a:rPr>
              <a:t>The Investigation</a:t>
            </a:r>
            <a:endParaRPr lang="en-US" sz="3600" dirty="0">
              <a:solidFill>
                <a:srgbClr val="005288"/>
              </a:solidFill>
            </a:endParaRPr>
          </a:p>
        </p:txBody>
      </p:sp>
      <p:pic>
        <p:nvPicPr>
          <p:cNvPr id="5" name="Picture 4">
            <a:extLst>
              <a:ext uri="{FF2B5EF4-FFF2-40B4-BE49-F238E27FC236}">
                <a16:creationId xmlns:a16="http://schemas.microsoft.com/office/drawing/2014/main" id="{8414F405-D42A-BA9B-FE55-AD6237C7C9E0}"/>
              </a:ext>
            </a:extLst>
          </p:cNvPr>
          <p:cNvPicPr>
            <a:picLocks noChangeAspect="1"/>
          </p:cNvPicPr>
          <p:nvPr/>
        </p:nvPicPr>
        <p:blipFill>
          <a:blip r:embed="rId4"/>
          <a:stretch>
            <a:fillRect/>
          </a:stretch>
        </p:blipFill>
        <p:spPr>
          <a:xfrm>
            <a:off x="4757737" y="2739986"/>
            <a:ext cx="2676525" cy="2638650"/>
          </a:xfrm>
          <a:prstGeom prst="rect">
            <a:avLst/>
          </a:prstGeom>
        </p:spPr>
      </p:pic>
    </p:spTree>
    <p:extLst>
      <p:ext uri="{BB962C8B-B14F-4D97-AF65-F5344CB8AC3E}">
        <p14:creationId xmlns:p14="http://schemas.microsoft.com/office/powerpoint/2010/main" val="346476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244BE7-10DC-5609-F99A-8A0EE5DD1FC6}"/>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EB12EE1-6A21-6940-B1E9-BE81F2712A8F}"/>
              </a:ext>
            </a:extLst>
          </p:cNvPr>
          <p:cNvSpPr txBox="1"/>
          <p:nvPr/>
        </p:nvSpPr>
        <p:spPr>
          <a:xfrm>
            <a:off x="3551479" y="687416"/>
            <a:ext cx="6172200"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5288"/>
                </a:solidFill>
                <a:effectLst/>
                <a:uLnTx/>
                <a:uFillTx/>
                <a:latin typeface="Calibri"/>
                <a:ea typeface="+mj-ea"/>
                <a:cs typeface="+mj-cs"/>
              </a:rPr>
              <a:t>Scenario #3 Hypothetical</a:t>
            </a:r>
            <a:endParaRPr lang="en-US" sz="3600" dirty="0">
              <a:solidFill>
                <a:srgbClr val="005288"/>
              </a:solidFill>
            </a:endParaRPr>
          </a:p>
        </p:txBody>
      </p:sp>
      <p:sp>
        <p:nvSpPr>
          <p:cNvPr id="6" name="TextBox 5">
            <a:extLst>
              <a:ext uri="{FF2B5EF4-FFF2-40B4-BE49-F238E27FC236}">
                <a16:creationId xmlns:a16="http://schemas.microsoft.com/office/drawing/2014/main" id="{4E506AFB-6270-E7AD-9D83-5B517D8E4670}"/>
              </a:ext>
            </a:extLst>
          </p:cNvPr>
          <p:cNvSpPr txBox="1"/>
          <p:nvPr/>
        </p:nvSpPr>
        <p:spPr>
          <a:xfrm>
            <a:off x="1594455" y="1751962"/>
            <a:ext cx="9505507" cy="3539430"/>
          </a:xfrm>
          <a:prstGeom prst="rect">
            <a:avLst/>
          </a:prstGeom>
          <a:noFill/>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Donald is a middle school student in WCSD.  During the assembly, Donald tripped and fell in front of the whole school.  When he tripped, he was walking past Dewey.  The fall was recorded by Huey, and Louie posted a Tik Tok mocking Donald.  A teacher becomes aware of the video through students at school and brings it to your attention.  Donald says that he is friends with Huey, Dewey, and Louie, but the teacher tells you otherwise.  Donald does NOT complain of bullying.  Thoughts?</a:t>
            </a:r>
          </a:p>
        </p:txBody>
      </p:sp>
    </p:spTree>
    <p:extLst>
      <p:ext uri="{BB962C8B-B14F-4D97-AF65-F5344CB8AC3E}">
        <p14:creationId xmlns:p14="http://schemas.microsoft.com/office/powerpoint/2010/main" val="375894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D76599-50F3-BF39-2B20-7E7F25B5A50A}"/>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FEB72C0-AF41-CBA0-8383-119E98CC7BAA}"/>
              </a:ext>
            </a:extLst>
          </p:cNvPr>
          <p:cNvSpPr txBox="1"/>
          <p:nvPr/>
        </p:nvSpPr>
        <p:spPr>
          <a:xfrm>
            <a:off x="3009900" y="817837"/>
            <a:ext cx="6172200"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Analysis and Conclusions</a:t>
            </a:r>
            <a:endParaRPr lang="en-US" sz="3600" dirty="0">
              <a:solidFill>
                <a:srgbClr val="005288"/>
              </a:solidFill>
            </a:endParaRPr>
          </a:p>
        </p:txBody>
      </p:sp>
      <p:sp>
        <p:nvSpPr>
          <p:cNvPr id="6" name="TextBox 5">
            <a:extLst>
              <a:ext uri="{FF2B5EF4-FFF2-40B4-BE49-F238E27FC236}">
                <a16:creationId xmlns:a16="http://schemas.microsoft.com/office/drawing/2014/main" id="{49A9BA03-5183-D2C2-6935-DA58471376DC}"/>
              </a:ext>
            </a:extLst>
          </p:cNvPr>
          <p:cNvSpPr txBox="1"/>
          <p:nvPr/>
        </p:nvSpPr>
        <p:spPr>
          <a:xfrm>
            <a:off x="1722240" y="1862453"/>
            <a:ext cx="9122735" cy="3022366"/>
          </a:xfrm>
          <a:prstGeom prst="rect">
            <a:avLst/>
          </a:prstGeom>
          <a:noFill/>
        </p:spPr>
        <p:txBody>
          <a:bodyPr wrap="square">
            <a:spAutoFit/>
          </a:bodyPr>
          <a:lstStyle/>
          <a:p>
            <a:pPr marR="0" lvl="1"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effectLst/>
                <a:uLnTx/>
                <a:uFillTx/>
                <a:latin typeface="Calibri"/>
                <a:ea typeface="+mn-ea"/>
                <a:cs typeface="+mn-cs"/>
              </a:rPr>
              <a:t>Apply the facts of Investigation to the 3-Point Criteria</a:t>
            </a:r>
            <a:endParaRPr lang="en-US" sz="2800" dirty="0">
              <a:latin typeface="Calibri"/>
            </a:endParaRPr>
          </a:p>
          <a:p>
            <a:pPr marL="1371600" lvl="2" indent="-457200" defTabSz="457200">
              <a:spcBef>
                <a:spcPct val="20000"/>
              </a:spcBef>
              <a:buFont typeface="Arial" panose="020B0604020202020204" pitchFamily="34" charset="0"/>
              <a:buChar char="•"/>
              <a:defRPr/>
            </a:pPr>
            <a:r>
              <a:rPr kumimoji="0" lang="en-US" sz="2800" b="0" i="0" u="none" strike="noStrike" kern="1200" cap="none" spc="0" normalizeH="0" baseline="0" noProof="0" dirty="0">
                <a:ln>
                  <a:noFill/>
                </a:ln>
                <a:effectLst/>
                <a:uLnTx/>
                <a:uFillTx/>
                <a:latin typeface="Calibri"/>
                <a:ea typeface="+mn-ea"/>
                <a:cs typeface="+mn-cs"/>
              </a:rPr>
              <a:t>Look at totality of circumstances; and</a:t>
            </a:r>
          </a:p>
          <a:p>
            <a:pPr marL="1371600" lvl="2" indent="-457200" defTabSz="457200">
              <a:spcBef>
                <a:spcPct val="20000"/>
              </a:spcBef>
              <a:buFont typeface="Arial" panose="020B0604020202020204" pitchFamily="34" charset="0"/>
              <a:buChar char="•"/>
              <a:defRPr/>
            </a:pPr>
            <a:r>
              <a:rPr kumimoji="0" lang="en-US" sz="2800" b="0" i="0" u="none" strike="noStrike" kern="1200" cap="none" spc="0" normalizeH="0" baseline="0" noProof="0" dirty="0">
                <a:ln>
                  <a:noFill/>
                </a:ln>
                <a:effectLst/>
                <a:uLnTx/>
                <a:uFillTx/>
                <a:latin typeface="Calibri"/>
                <a:ea typeface="+mn-ea"/>
                <a:cs typeface="+mn-cs"/>
              </a:rPr>
              <a:t>Determine what makes the most sense to the objective person.</a:t>
            </a:r>
          </a:p>
          <a:p>
            <a:pPr marR="0" lvl="0"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effectLst/>
                <a:uLnTx/>
                <a:uFillTx/>
                <a:latin typeface="Calibri"/>
                <a:ea typeface="+mn-ea"/>
                <a:cs typeface="+mn-cs"/>
              </a:rPr>
              <a:t>	</a:t>
            </a:r>
          </a:p>
          <a:p>
            <a:pPr marR="0" lvl="0" algn="l" defTabSz="4572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a:ln>
                  <a:noFill/>
                </a:ln>
                <a:effectLst/>
                <a:uLnTx/>
                <a:uFillTx/>
                <a:latin typeface="Calibri"/>
                <a:ea typeface="+mn-ea"/>
                <a:cs typeface="+mn-cs"/>
              </a:rPr>
              <a:t>Show your work!</a:t>
            </a:r>
          </a:p>
        </p:txBody>
      </p:sp>
    </p:spTree>
    <p:extLst>
      <p:ext uri="{BB962C8B-B14F-4D97-AF65-F5344CB8AC3E}">
        <p14:creationId xmlns:p14="http://schemas.microsoft.com/office/powerpoint/2010/main" val="1541304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0A685-CFC1-B567-D8D4-F87FF8B04703}"/>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2101B1-A448-2803-E82E-5F50C2FC19F4}"/>
              </a:ext>
            </a:extLst>
          </p:cNvPr>
          <p:cNvSpPr txBox="1"/>
          <p:nvPr/>
        </p:nvSpPr>
        <p:spPr>
          <a:xfrm>
            <a:off x="3009900" y="817050"/>
            <a:ext cx="6172200"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Documentation</a:t>
            </a:r>
            <a:endParaRPr lang="en-US" sz="3600" dirty="0">
              <a:solidFill>
                <a:srgbClr val="005288"/>
              </a:solidFill>
            </a:endParaRPr>
          </a:p>
        </p:txBody>
      </p:sp>
      <p:sp>
        <p:nvSpPr>
          <p:cNvPr id="6" name="TextBox 5">
            <a:extLst>
              <a:ext uri="{FF2B5EF4-FFF2-40B4-BE49-F238E27FC236}">
                <a16:creationId xmlns:a16="http://schemas.microsoft.com/office/drawing/2014/main" id="{0442204B-BE9F-AC9B-366B-750A596D569D}"/>
              </a:ext>
            </a:extLst>
          </p:cNvPr>
          <p:cNvSpPr txBox="1"/>
          <p:nvPr/>
        </p:nvSpPr>
        <p:spPr>
          <a:xfrm>
            <a:off x="1813261" y="1641795"/>
            <a:ext cx="9250326" cy="4315027"/>
          </a:xfrm>
          <a:prstGeom prst="rect">
            <a:avLst/>
          </a:prstGeom>
          <a:noFill/>
        </p:spPr>
        <p:txBody>
          <a:bodyPr wrap="square">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Final Report to all parties = letter to parents/guardians of involved students.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Do not be conclusory.  Use Three-Point Criteria and facts from investigation to support finding or not finding bullying.</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The analysis in the Final Report should also go in IC.</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At the end of the investigation, label the incident consistent with the result.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effectLst/>
                <a:uLnTx/>
                <a:uFillTx/>
                <a:latin typeface="Calibri"/>
                <a:ea typeface="+mn-ea"/>
                <a:cs typeface="+mn-cs"/>
              </a:rPr>
              <a:t>Properly identify victim, offender, participants and witnesses in IC.</a:t>
            </a:r>
          </a:p>
        </p:txBody>
      </p:sp>
    </p:spTree>
    <p:extLst>
      <p:ext uri="{BB962C8B-B14F-4D97-AF65-F5344CB8AC3E}">
        <p14:creationId xmlns:p14="http://schemas.microsoft.com/office/powerpoint/2010/main" val="1140153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658F7-B65A-555B-43CD-70CDFECA5EE4}"/>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07DCD60-3A39-B6DD-C8DD-A7602175E4E0}"/>
              </a:ext>
            </a:extLst>
          </p:cNvPr>
          <p:cNvSpPr txBox="1"/>
          <p:nvPr/>
        </p:nvSpPr>
        <p:spPr>
          <a:xfrm>
            <a:off x="2756491" y="915827"/>
            <a:ext cx="6172200" cy="1754326"/>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Whole Group Activity</a:t>
            </a:r>
            <a:br>
              <a:rPr kumimoji="0" lang="en-US" sz="3600" b="1" i="0" u="none" strike="noStrike" kern="1200" cap="none" spc="0" normalizeH="0" baseline="0" noProof="0" dirty="0">
                <a:ln>
                  <a:noFill/>
                </a:ln>
                <a:solidFill>
                  <a:srgbClr val="005288"/>
                </a:solidFill>
                <a:effectLst/>
                <a:uLnTx/>
                <a:uFillTx/>
                <a:latin typeface="Calibri"/>
                <a:ea typeface="+mj-ea"/>
                <a:cs typeface="+mj-cs"/>
              </a:rPr>
            </a:br>
            <a:r>
              <a:rPr kumimoji="0" lang="en-US" sz="3600" b="1" i="0" u="none" strike="noStrike" kern="1200" cap="none" spc="0" normalizeH="0" baseline="0" noProof="0" dirty="0">
                <a:ln>
                  <a:noFill/>
                </a:ln>
                <a:solidFill>
                  <a:srgbClr val="005288"/>
                </a:solidFill>
                <a:effectLst/>
                <a:uLnTx/>
                <a:uFillTx/>
                <a:latin typeface="Calibri"/>
                <a:ea typeface="+mj-ea"/>
                <a:cs typeface="+mj-cs"/>
              </a:rPr>
              <a:t>Analysis &amp; Conclusions, Documentation</a:t>
            </a:r>
            <a:endParaRPr lang="en-US" sz="3600" dirty="0">
              <a:solidFill>
                <a:srgbClr val="005288"/>
              </a:solidFill>
            </a:endParaRPr>
          </a:p>
        </p:txBody>
      </p:sp>
      <p:pic>
        <p:nvPicPr>
          <p:cNvPr id="5" name="Picture 4">
            <a:extLst>
              <a:ext uri="{FF2B5EF4-FFF2-40B4-BE49-F238E27FC236}">
                <a16:creationId xmlns:a16="http://schemas.microsoft.com/office/drawing/2014/main" id="{AFB94EB6-0D58-2151-3ADA-4CA67989BA91}"/>
              </a:ext>
            </a:extLst>
          </p:cNvPr>
          <p:cNvPicPr>
            <a:picLocks noChangeAspect="1"/>
          </p:cNvPicPr>
          <p:nvPr/>
        </p:nvPicPr>
        <p:blipFill>
          <a:blip r:embed="rId4"/>
          <a:stretch>
            <a:fillRect/>
          </a:stretch>
        </p:blipFill>
        <p:spPr>
          <a:xfrm>
            <a:off x="4610792" y="3302376"/>
            <a:ext cx="2676376" cy="2639797"/>
          </a:xfrm>
          <a:prstGeom prst="rect">
            <a:avLst/>
          </a:prstGeom>
        </p:spPr>
      </p:pic>
    </p:spTree>
    <p:extLst>
      <p:ext uri="{BB962C8B-B14F-4D97-AF65-F5344CB8AC3E}">
        <p14:creationId xmlns:p14="http://schemas.microsoft.com/office/powerpoint/2010/main" val="4262357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4A8A0-9944-2DF6-A7BA-AECC312B22BC}"/>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AE7B20C-1E64-EFDC-6179-7088E118D5F6}"/>
              </a:ext>
            </a:extLst>
          </p:cNvPr>
          <p:cNvSpPr txBox="1"/>
          <p:nvPr/>
        </p:nvSpPr>
        <p:spPr>
          <a:xfrm>
            <a:off x="3296180" y="812279"/>
            <a:ext cx="6172200"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05288"/>
                </a:solidFill>
                <a:effectLst/>
                <a:uLnTx/>
                <a:uFillTx/>
                <a:latin typeface="Calibri"/>
                <a:ea typeface="+mj-ea"/>
                <a:cs typeface="+mj-cs"/>
              </a:rPr>
              <a:t>Scenario #3 Hypothetical</a:t>
            </a:r>
            <a:endParaRPr lang="en-US" sz="3600" dirty="0">
              <a:solidFill>
                <a:srgbClr val="005288"/>
              </a:solidFill>
            </a:endParaRPr>
          </a:p>
        </p:txBody>
      </p:sp>
      <p:sp>
        <p:nvSpPr>
          <p:cNvPr id="6" name="TextBox 5">
            <a:extLst>
              <a:ext uri="{FF2B5EF4-FFF2-40B4-BE49-F238E27FC236}">
                <a16:creationId xmlns:a16="http://schemas.microsoft.com/office/drawing/2014/main" id="{8427BD65-5B3B-2B81-2856-1C7EA59D1E20}"/>
              </a:ext>
            </a:extLst>
          </p:cNvPr>
          <p:cNvSpPr txBox="1"/>
          <p:nvPr/>
        </p:nvSpPr>
        <p:spPr>
          <a:xfrm>
            <a:off x="1711843" y="1458610"/>
            <a:ext cx="9005776" cy="4401205"/>
          </a:xfrm>
          <a:prstGeom prst="rect">
            <a:avLst/>
          </a:prstGeom>
          <a:noFill/>
        </p:spPr>
        <p:txBody>
          <a:bodyPr wrap="square">
            <a:spAutoFit/>
          </a:bodyPr>
          <a:lstStyle/>
          <a:p>
            <a:r>
              <a:rPr kumimoji="0" lang="en-US" sz="2800" b="0" i="0" u="none" strike="noStrike" kern="1200" cap="none" spc="0" normalizeH="0" baseline="0" noProof="0" dirty="0">
                <a:ln>
                  <a:noFill/>
                </a:ln>
                <a:effectLst/>
                <a:uLnTx/>
                <a:uFillTx/>
                <a:latin typeface="Calibri"/>
                <a:ea typeface="+mn-ea"/>
                <a:cs typeface="+mn-cs"/>
              </a:rPr>
              <a:t>Going back to Donald’s complaint.  You interview Donald who says that Huey, Dewy, and Louie are his friends.  They deny that they did anything wrong.  They tell you Donald is their friend and he thought it was funny.  They tell you he agreed to do it.  You go back to Donald and ask him if he agreed to fall, and he says, “No, he was embarrassed he fell.”  You interview the teacher, who shares that Donald does not completely understand what a real friend is because of cognitive issues.  You sent the notice home to mom, who has since viewed the video and Tik Tok. </a:t>
            </a:r>
            <a:endParaRPr lang="en-US" sz="2800" dirty="0"/>
          </a:p>
        </p:txBody>
      </p:sp>
    </p:spTree>
    <p:extLst>
      <p:ext uri="{BB962C8B-B14F-4D97-AF65-F5344CB8AC3E}">
        <p14:creationId xmlns:p14="http://schemas.microsoft.com/office/powerpoint/2010/main" val="379898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2A1D0-2267-F94D-351C-A920C93753F5}"/>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22B0FE9-ADD3-12F2-491C-FD1C49551A8D}"/>
              </a:ext>
            </a:extLst>
          </p:cNvPr>
          <p:cNvSpPr txBox="1"/>
          <p:nvPr/>
        </p:nvSpPr>
        <p:spPr>
          <a:xfrm>
            <a:off x="2911548" y="925033"/>
            <a:ext cx="6172200"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Resources</a:t>
            </a:r>
            <a:endParaRPr lang="en-US" sz="3600" b="1" dirty="0">
              <a:solidFill>
                <a:srgbClr val="005288"/>
              </a:solidFill>
            </a:endParaRPr>
          </a:p>
        </p:txBody>
      </p:sp>
      <p:pic>
        <p:nvPicPr>
          <p:cNvPr id="5" name="Picture 4">
            <a:extLst>
              <a:ext uri="{FF2B5EF4-FFF2-40B4-BE49-F238E27FC236}">
                <a16:creationId xmlns:a16="http://schemas.microsoft.com/office/drawing/2014/main" id="{764B4003-8E2C-714E-63FB-C85444A3A05C}"/>
              </a:ext>
            </a:extLst>
          </p:cNvPr>
          <p:cNvPicPr>
            <a:picLocks noChangeAspect="1"/>
          </p:cNvPicPr>
          <p:nvPr/>
        </p:nvPicPr>
        <p:blipFill>
          <a:blip r:embed="rId3"/>
          <a:stretch>
            <a:fillRect/>
          </a:stretch>
        </p:blipFill>
        <p:spPr>
          <a:xfrm>
            <a:off x="2584597" y="1977654"/>
            <a:ext cx="6826102" cy="3955313"/>
          </a:xfrm>
          <a:prstGeom prst="rect">
            <a:avLst/>
          </a:prstGeom>
          <a:noFill/>
        </p:spPr>
      </p:pic>
    </p:spTree>
    <p:extLst>
      <p:ext uri="{BB962C8B-B14F-4D97-AF65-F5344CB8AC3E}">
        <p14:creationId xmlns:p14="http://schemas.microsoft.com/office/powerpoint/2010/main" val="1528313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E12AC-2A05-9C68-AF91-B7DCCDDCCBC8}"/>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C07C5B4-CBBA-8E98-E95F-7B1ED891C92F}"/>
              </a:ext>
            </a:extLst>
          </p:cNvPr>
          <p:cNvSpPr txBox="1"/>
          <p:nvPr/>
        </p:nvSpPr>
        <p:spPr>
          <a:xfrm>
            <a:off x="3009900" y="848656"/>
            <a:ext cx="6172200" cy="646331"/>
          </a:xfrm>
          <a:prstGeom prst="rect">
            <a:avLst/>
          </a:prstGeom>
          <a:noFill/>
        </p:spPr>
        <p:txBody>
          <a:bodyPr wrap="square">
            <a:spAutoFit/>
          </a:bodyPr>
          <a:lstStyle/>
          <a:p>
            <a:pPr algn="ctr"/>
            <a:r>
              <a:rPr kumimoji="0" lang="en-US" sz="3600" b="1" i="0" u="none" strike="noStrike" kern="1200" cap="none" spc="0" normalizeH="0" baseline="0" noProof="0" dirty="0">
                <a:ln>
                  <a:noFill/>
                </a:ln>
                <a:solidFill>
                  <a:srgbClr val="005288"/>
                </a:solidFill>
                <a:effectLst/>
                <a:uLnTx/>
                <a:uFillTx/>
                <a:latin typeface="Calibri"/>
                <a:ea typeface="+mj-ea"/>
                <a:cs typeface="+mj-cs"/>
              </a:rPr>
              <a:t>Bullying Packet</a:t>
            </a:r>
            <a:endParaRPr lang="en-US" sz="3600" b="1" dirty="0">
              <a:solidFill>
                <a:srgbClr val="005288"/>
              </a:solidFill>
            </a:endParaRPr>
          </a:p>
        </p:txBody>
      </p:sp>
      <p:sp>
        <p:nvSpPr>
          <p:cNvPr id="6" name="TextBox 5">
            <a:extLst>
              <a:ext uri="{FF2B5EF4-FFF2-40B4-BE49-F238E27FC236}">
                <a16:creationId xmlns:a16="http://schemas.microsoft.com/office/drawing/2014/main" id="{20BC29A3-91CB-10A2-9561-87B9777B7466}"/>
              </a:ext>
            </a:extLst>
          </p:cNvPr>
          <p:cNvSpPr txBox="1"/>
          <p:nvPr/>
        </p:nvSpPr>
        <p:spPr>
          <a:xfrm>
            <a:off x="2044110" y="1853739"/>
            <a:ext cx="3633677" cy="4376583"/>
          </a:xfrm>
          <a:prstGeom prst="rect">
            <a:avLst/>
          </a:prstGeom>
          <a:noFill/>
        </p:spPr>
        <p:txBody>
          <a:bodyPr wrap="square">
            <a:spAutoFit/>
          </a:bodyPr>
          <a:lstStyle/>
          <a:p>
            <a:pPr marR="0" lvl="0" algn="l" defTabSz="457200" rtl="0" eaLnBrk="1" fontAlgn="auto" latinLnBrk="0" hangingPunct="1">
              <a:lnSpc>
                <a:spcPct val="90000"/>
              </a:lnSpc>
              <a:spcBef>
                <a:spcPct val="20000"/>
              </a:spcBef>
              <a:spcAft>
                <a:spcPts val="0"/>
              </a:spcAft>
              <a:buClrTx/>
              <a:buSzTx/>
              <a:tabLst/>
              <a:defRPr/>
            </a:pPr>
            <a:r>
              <a:rPr kumimoji="0" lang="en-US" sz="2400" b="0" i="0" u="none" strike="noStrike" kern="1200" cap="none" spc="0" normalizeH="0" baseline="0" noProof="0" dirty="0">
                <a:ln>
                  <a:noFill/>
                </a:ln>
                <a:effectLst/>
                <a:uLnTx/>
                <a:uFillTx/>
                <a:latin typeface="Calibri"/>
                <a:ea typeface="+mn-ea"/>
                <a:cs typeface="+mn-cs"/>
              </a:rPr>
              <a:t>Can be found on WCSD website</a:t>
            </a:r>
          </a:p>
          <a:p>
            <a:pPr marL="742950" marR="0" lvl="1" indent="-285750" algn="l" defTabSz="457200" rtl="0" eaLnBrk="1" fontAlgn="auto" latinLnBrk="0" hangingPunct="1">
              <a:lnSpc>
                <a:spcPct val="9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Civil Rights Compliance Page under:</a:t>
            </a:r>
          </a:p>
          <a:p>
            <a:pPr marL="1143000" marR="0" lvl="2"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Quick Links; </a:t>
            </a:r>
            <a:r>
              <a:rPr kumimoji="0" lang="en-US" sz="2400" b="1" i="0" u="none" strike="noStrike" kern="1200" cap="none" spc="0" normalizeH="0" baseline="0" noProof="0" dirty="0">
                <a:ln>
                  <a:noFill/>
                </a:ln>
                <a:effectLst/>
                <a:uLnTx/>
                <a:uFillTx/>
                <a:latin typeface="Calibri"/>
                <a:ea typeface="+mn-ea"/>
                <a:cs typeface="+mn-cs"/>
              </a:rPr>
              <a:t>or</a:t>
            </a:r>
          </a:p>
          <a:p>
            <a:pPr marL="1143000" marR="0" lvl="2" indent="-228600" algn="l" defTabSz="457200" rtl="0" eaLnBrk="1" fontAlgn="auto" latinLnBrk="0" hangingPunct="1">
              <a:lnSpc>
                <a:spcPct val="9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Civil Rights Compliance Right Side Bar – Administrator Resources</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sz="2400" b="0" i="0" u="none" strike="noStrike" kern="1200" cap="none" spc="0" normalizeH="0" baseline="0" noProof="0" dirty="0">
                <a:ln>
                  <a:noFill/>
                </a:ln>
                <a:effectLst/>
                <a:uLnTx/>
                <a:uFillTx/>
                <a:latin typeface="Calibri"/>
                <a:ea typeface="+mn-ea"/>
                <a:cs typeface="+mn-cs"/>
              </a:rPr>
              <a:t>Must be signed in.</a:t>
            </a:r>
          </a:p>
        </p:txBody>
      </p:sp>
      <p:pic>
        <p:nvPicPr>
          <p:cNvPr id="7" name="Picture 6">
            <a:extLst>
              <a:ext uri="{FF2B5EF4-FFF2-40B4-BE49-F238E27FC236}">
                <a16:creationId xmlns:a16="http://schemas.microsoft.com/office/drawing/2014/main" id="{864AB45F-B094-88C5-FD3B-567B51398CE7}"/>
              </a:ext>
            </a:extLst>
          </p:cNvPr>
          <p:cNvPicPr>
            <a:picLocks noChangeAspect="1"/>
          </p:cNvPicPr>
          <p:nvPr/>
        </p:nvPicPr>
        <p:blipFill>
          <a:blip r:embed="rId4"/>
          <a:stretch>
            <a:fillRect/>
          </a:stretch>
        </p:blipFill>
        <p:spPr>
          <a:xfrm>
            <a:off x="5677787" y="1474089"/>
            <a:ext cx="4907705" cy="4359018"/>
          </a:xfrm>
          <a:prstGeom prst="rect">
            <a:avLst/>
          </a:prstGeom>
        </p:spPr>
      </p:pic>
      <p:pic>
        <p:nvPicPr>
          <p:cNvPr id="8" name="Picture 7">
            <a:extLst>
              <a:ext uri="{FF2B5EF4-FFF2-40B4-BE49-F238E27FC236}">
                <a16:creationId xmlns:a16="http://schemas.microsoft.com/office/drawing/2014/main" id="{3B70C682-4794-7B7D-8D4E-163EF9D6D96D}"/>
              </a:ext>
            </a:extLst>
          </p:cNvPr>
          <p:cNvPicPr>
            <a:picLocks noChangeAspect="1"/>
          </p:cNvPicPr>
          <p:nvPr/>
        </p:nvPicPr>
        <p:blipFill>
          <a:blip r:embed="rId5"/>
          <a:stretch>
            <a:fillRect/>
          </a:stretch>
        </p:blipFill>
        <p:spPr>
          <a:xfrm>
            <a:off x="8131639" y="2681822"/>
            <a:ext cx="2975106" cy="3084843"/>
          </a:xfrm>
          <a:prstGeom prst="rect">
            <a:avLst/>
          </a:prstGeom>
        </p:spPr>
      </p:pic>
    </p:spTree>
    <p:extLst>
      <p:ext uri="{BB962C8B-B14F-4D97-AF65-F5344CB8AC3E}">
        <p14:creationId xmlns:p14="http://schemas.microsoft.com/office/powerpoint/2010/main" val="3858837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3"/>
          <a:srcRect/>
          <a:stretch/>
        </p:blipFill>
        <p:spPr>
          <a:xfrm>
            <a:off x="-60960" y="0"/>
            <a:ext cx="12192000" cy="6858000"/>
          </a:xfrm>
          <a:prstGeom prst="rect">
            <a:avLst/>
          </a:prstGeom>
        </p:spPr>
      </p:pic>
      <p:sp>
        <p:nvSpPr>
          <p:cNvPr id="5" name="TextBox 4">
            <a:extLst>
              <a:ext uri="{FF2B5EF4-FFF2-40B4-BE49-F238E27FC236}">
                <a16:creationId xmlns:a16="http://schemas.microsoft.com/office/drawing/2014/main" id="{B21A407F-E7C1-465B-172B-61E163E57E75}"/>
              </a:ext>
            </a:extLst>
          </p:cNvPr>
          <p:cNvSpPr txBox="1"/>
          <p:nvPr/>
        </p:nvSpPr>
        <p:spPr>
          <a:xfrm>
            <a:off x="2231536" y="1303127"/>
            <a:ext cx="7253111" cy="646331"/>
          </a:xfrm>
          <a:prstGeom prst="rect">
            <a:avLst/>
          </a:prstGeom>
          <a:noFill/>
        </p:spPr>
        <p:txBody>
          <a:bodyPr wrap="square">
            <a:spAutoFit/>
          </a:bodyPr>
          <a:lstStyle/>
          <a:p>
            <a:pPr algn="ctr" rtl="0" fontAlgn="base"/>
            <a:r>
              <a:rPr lang="en-US" sz="3600" b="1" dirty="0">
                <a:solidFill>
                  <a:srgbClr val="005288"/>
                </a:solidFill>
                <a:latin typeface="Calibri" panose="020F0502020204030204" pitchFamily="34" charset="0"/>
              </a:rPr>
              <a:t>Inclusive Welcoming</a:t>
            </a:r>
            <a:r>
              <a:rPr lang="en-US" sz="3600" b="1" i="0" u="none" strike="noStrike" dirty="0">
                <a:solidFill>
                  <a:srgbClr val="005288"/>
                </a:solidFill>
                <a:effectLst/>
                <a:latin typeface="Calibri" panose="020F0502020204030204" pitchFamily="34" charset="0"/>
              </a:rPr>
              <a:t> Activity</a:t>
            </a:r>
            <a:endParaRPr lang="en-US" sz="3600" b="0" i="0" dirty="0">
              <a:solidFill>
                <a:srgbClr val="005288"/>
              </a:solidFill>
              <a:effectLst/>
              <a:latin typeface="Segoe UI" panose="020B0502040204020203" pitchFamily="34" charset="0"/>
            </a:endParaRPr>
          </a:p>
        </p:txBody>
      </p:sp>
      <p:pic>
        <p:nvPicPr>
          <p:cNvPr id="8" name="Picture 7">
            <a:extLst>
              <a:ext uri="{FF2B5EF4-FFF2-40B4-BE49-F238E27FC236}">
                <a16:creationId xmlns:a16="http://schemas.microsoft.com/office/drawing/2014/main" id="{76D92418-AF4D-F814-E8AD-0C3AB2E240E7}"/>
              </a:ext>
            </a:extLst>
          </p:cNvPr>
          <p:cNvPicPr>
            <a:picLocks noChangeAspect="1"/>
          </p:cNvPicPr>
          <p:nvPr/>
        </p:nvPicPr>
        <p:blipFill>
          <a:blip r:embed="rId4"/>
          <a:stretch>
            <a:fillRect/>
          </a:stretch>
        </p:blipFill>
        <p:spPr>
          <a:xfrm>
            <a:off x="646044" y="1695450"/>
            <a:ext cx="1775370" cy="1733550"/>
          </a:xfrm>
          <a:prstGeom prst="rect">
            <a:avLst/>
          </a:prstGeom>
        </p:spPr>
      </p:pic>
      <p:sp>
        <p:nvSpPr>
          <p:cNvPr id="2" name="TextBox 1">
            <a:extLst>
              <a:ext uri="{FF2B5EF4-FFF2-40B4-BE49-F238E27FC236}">
                <a16:creationId xmlns:a16="http://schemas.microsoft.com/office/drawing/2014/main" id="{DF3C78DA-D6CA-01DC-E61C-6B700F653165}"/>
              </a:ext>
            </a:extLst>
          </p:cNvPr>
          <p:cNvSpPr txBox="1"/>
          <p:nvPr/>
        </p:nvSpPr>
        <p:spPr>
          <a:xfrm>
            <a:off x="2831799" y="2962835"/>
            <a:ext cx="6871190" cy="1569660"/>
          </a:xfrm>
          <a:prstGeom prst="rect">
            <a:avLst/>
          </a:prstGeom>
          <a:noFill/>
        </p:spPr>
        <p:txBody>
          <a:bodyPr wrap="square" rtlCol="0">
            <a:spAutoFit/>
          </a:bodyPr>
          <a:lstStyle/>
          <a:p>
            <a:r>
              <a:rPr lang="en-US" sz="3200" dirty="0"/>
              <a:t>What challenges do you face when responding to a report of bullying at your school? </a:t>
            </a:r>
          </a:p>
        </p:txBody>
      </p:sp>
    </p:spTree>
    <p:extLst>
      <p:ext uri="{BB962C8B-B14F-4D97-AF65-F5344CB8AC3E}">
        <p14:creationId xmlns:p14="http://schemas.microsoft.com/office/powerpoint/2010/main" val="3782781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6BADE6-C74C-1919-5CE5-B95D4BFA6F45}"/>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599E05E-717C-813F-7829-808F2F80C3F0}"/>
              </a:ext>
            </a:extLst>
          </p:cNvPr>
          <p:cNvSpPr txBox="1"/>
          <p:nvPr/>
        </p:nvSpPr>
        <p:spPr>
          <a:xfrm>
            <a:off x="1504381" y="1532746"/>
            <a:ext cx="6172200" cy="19389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a:ea typeface="+mn-ea"/>
                <a:cs typeface="+mn-cs"/>
              </a:rPr>
              <a:t>Office of the General Counsel 775-348-0300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Calibri"/>
              </a:rPr>
              <a:t>Judy Prutzman, Esq.</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latin typeface="Calibri"/>
              </a:rPr>
              <a:t>Director of Civil Rights Compliance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alibri"/>
                <a:ea typeface="+mn-ea"/>
                <a:cs typeface="+mn-cs"/>
              </a:rPr>
              <a:t>Judy.Prutzman@washoeschools.net</a:t>
            </a:r>
          </a:p>
        </p:txBody>
      </p:sp>
      <p:pic>
        <p:nvPicPr>
          <p:cNvPr id="5" name="Picture 4">
            <a:extLst>
              <a:ext uri="{FF2B5EF4-FFF2-40B4-BE49-F238E27FC236}">
                <a16:creationId xmlns:a16="http://schemas.microsoft.com/office/drawing/2014/main" id="{B8986983-6ADC-4CA6-647D-5F6E080925AF}"/>
              </a:ext>
            </a:extLst>
          </p:cNvPr>
          <p:cNvPicPr>
            <a:picLocks noChangeAspect="1"/>
          </p:cNvPicPr>
          <p:nvPr/>
        </p:nvPicPr>
        <p:blipFill>
          <a:blip r:embed="rId3"/>
          <a:stretch>
            <a:fillRect/>
          </a:stretch>
        </p:blipFill>
        <p:spPr>
          <a:xfrm>
            <a:off x="7274647" y="2722066"/>
            <a:ext cx="2469094" cy="2645893"/>
          </a:xfrm>
          <a:prstGeom prst="rect">
            <a:avLst/>
          </a:prstGeom>
        </p:spPr>
      </p:pic>
    </p:spTree>
    <p:extLst>
      <p:ext uri="{BB962C8B-B14F-4D97-AF65-F5344CB8AC3E}">
        <p14:creationId xmlns:p14="http://schemas.microsoft.com/office/powerpoint/2010/main" val="3503870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2"/>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D7F14B5-ABDA-EB91-0713-01A0B2F88278}"/>
              </a:ext>
            </a:extLst>
          </p:cNvPr>
          <p:cNvSpPr txBox="1"/>
          <p:nvPr/>
        </p:nvSpPr>
        <p:spPr>
          <a:xfrm>
            <a:off x="2844649" y="984331"/>
            <a:ext cx="6257365" cy="1077218"/>
          </a:xfrm>
          <a:prstGeom prst="rect">
            <a:avLst/>
          </a:prstGeom>
          <a:noFill/>
        </p:spPr>
        <p:txBody>
          <a:bodyPr wrap="square" rtlCol="0">
            <a:spAutoFit/>
          </a:bodyPr>
          <a:lstStyle/>
          <a:p>
            <a:pPr algn="ctr"/>
            <a:r>
              <a:rPr lang="en-US" sz="3600" b="1" dirty="0">
                <a:solidFill>
                  <a:srgbClr val="005288"/>
                </a:solidFill>
              </a:rPr>
              <a:t>Intentional Closer</a:t>
            </a:r>
          </a:p>
          <a:p>
            <a:pPr algn="ctr"/>
            <a:r>
              <a:rPr lang="en-US" sz="2800" b="1" dirty="0">
                <a:solidFill>
                  <a:srgbClr val="005288"/>
                </a:solidFill>
              </a:rPr>
              <a:t>Moving Forward With the Work</a:t>
            </a:r>
          </a:p>
        </p:txBody>
      </p:sp>
      <p:sp>
        <p:nvSpPr>
          <p:cNvPr id="4" name="TextBox 3">
            <a:extLst>
              <a:ext uri="{FF2B5EF4-FFF2-40B4-BE49-F238E27FC236}">
                <a16:creationId xmlns:a16="http://schemas.microsoft.com/office/drawing/2014/main" id="{9982BF02-1966-72D8-DB15-DF09D6AE96F1}"/>
              </a:ext>
            </a:extLst>
          </p:cNvPr>
          <p:cNvSpPr txBox="1"/>
          <p:nvPr/>
        </p:nvSpPr>
        <p:spPr>
          <a:xfrm>
            <a:off x="2844649" y="2804876"/>
            <a:ext cx="6121548" cy="954107"/>
          </a:xfrm>
          <a:prstGeom prst="rect">
            <a:avLst/>
          </a:prstGeom>
          <a:noFill/>
        </p:spPr>
        <p:txBody>
          <a:bodyPr wrap="none" rtlCol="0">
            <a:spAutoFit/>
          </a:bodyPr>
          <a:lstStyle/>
          <a:p>
            <a:r>
              <a:rPr lang="en-US" sz="2800" i="1" dirty="0"/>
              <a:t>“What have you learned that you plan to</a:t>
            </a:r>
          </a:p>
          <a:p>
            <a:r>
              <a:rPr lang="en-US" sz="2800" i="1" dirty="0"/>
              <a:t>apply in the year ahead?”</a:t>
            </a:r>
          </a:p>
        </p:txBody>
      </p:sp>
      <p:sp>
        <p:nvSpPr>
          <p:cNvPr id="8" name="TextBox 7">
            <a:extLst>
              <a:ext uri="{FF2B5EF4-FFF2-40B4-BE49-F238E27FC236}">
                <a16:creationId xmlns:a16="http://schemas.microsoft.com/office/drawing/2014/main" id="{85A4D49B-5787-D65E-7F5D-9EE6954CA086}"/>
              </a:ext>
            </a:extLst>
          </p:cNvPr>
          <p:cNvSpPr txBox="1"/>
          <p:nvPr/>
        </p:nvSpPr>
        <p:spPr>
          <a:xfrm>
            <a:off x="3011994" y="3045879"/>
            <a:ext cx="6164662"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1465800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5E52D1A-3BDC-6169-71F9-5C66835254C9}"/>
              </a:ext>
            </a:extLst>
          </p:cNvPr>
          <p:cNvSpPr txBox="1"/>
          <p:nvPr/>
        </p:nvSpPr>
        <p:spPr>
          <a:xfrm>
            <a:off x="3391080" y="326099"/>
            <a:ext cx="6184900" cy="769441"/>
          </a:xfrm>
          <a:prstGeom prst="rect">
            <a:avLst/>
          </a:prstGeom>
          <a:noFill/>
        </p:spPr>
        <p:txBody>
          <a:bodyPr wrap="square">
            <a:spAutoFit/>
          </a:bodyPr>
          <a:lstStyle/>
          <a:p>
            <a:r>
              <a:rPr lang="en-US" sz="3600" b="1" i="0" u="none" strike="noStrike" dirty="0">
                <a:solidFill>
                  <a:srgbClr val="005288"/>
                </a:solidFill>
                <a:effectLst/>
                <a:latin typeface="Calibri" panose="020F0502020204030204" pitchFamily="34" charset="0"/>
              </a:rPr>
              <a:t>Objectives/Outcomes </a:t>
            </a:r>
            <a:r>
              <a:rPr lang="en-US" sz="4400" b="0" i="0" dirty="0">
                <a:solidFill>
                  <a:srgbClr val="17375E"/>
                </a:solidFill>
                <a:effectLst/>
                <a:latin typeface="Calibri" panose="020F0502020204030204" pitchFamily="34" charset="0"/>
              </a:rPr>
              <a:t>​</a:t>
            </a:r>
            <a:endParaRPr lang="en-US" dirty="0"/>
          </a:p>
        </p:txBody>
      </p:sp>
      <p:sp>
        <p:nvSpPr>
          <p:cNvPr id="8" name="TextBox 7">
            <a:extLst>
              <a:ext uri="{FF2B5EF4-FFF2-40B4-BE49-F238E27FC236}">
                <a16:creationId xmlns:a16="http://schemas.microsoft.com/office/drawing/2014/main" id="{B28ED48E-0BD9-AD57-C80D-9639CEF777ED}"/>
              </a:ext>
            </a:extLst>
          </p:cNvPr>
          <p:cNvSpPr txBox="1"/>
          <p:nvPr/>
        </p:nvSpPr>
        <p:spPr>
          <a:xfrm>
            <a:off x="1602376" y="2305615"/>
            <a:ext cx="9466217" cy="3539430"/>
          </a:xfrm>
          <a:prstGeom prst="rect">
            <a:avLst/>
          </a:prstGeom>
          <a:noFill/>
        </p:spPr>
        <p:txBody>
          <a:bodyPr wrap="square">
            <a:spAutoFit/>
          </a:bodyPr>
          <a:lstStyle/>
          <a:p>
            <a:pPr algn="l" rtl="0" fontAlgn="base"/>
            <a:r>
              <a:rPr lang="en-US" sz="2800" dirty="0"/>
              <a:t>This will be accomplished by:</a:t>
            </a:r>
            <a:endParaRPr lang="en-US" sz="2800" b="0" i="0" u="none" strike="noStrike" dirty="0">
              <a:effectLst/>
            </a:endParaRPr>
          </a:p>
          <a:p>
            <a:pPr marL="914400" lvl="1" indent="-457200" fontAlgn="base">
              <a:buFont typeface="Arial" panose="020B0604020202020204" pitchFamily="34" charset="0"/>
              <a:buChar char="•"/>
            </a:pPr>
            <a:r>
              <a:rPr lang="en-US" sz="2800" b="0" i="0" u="none" strike="noStrike" dirty="0">
                <a:effectLst/>
              </a:rPr>
              <a:t>Creating awareness of the laws and District policies that address student bullying, cyber-bullying, harassment and discrimination. </a:t>
            </a:r>
          </a:p>
          <a:p>
            <a:pPr marL="914400" lvl="1" indent="-457200" fontAlgn="base">
              <a:buFont typeface="Arial" panose="020B0604020202020204" pitchFamily="34" charset="0"/>
              <a:buChar char="•"/>
            </a:pPr>
            <a:r>
              <a:rPr lang="en-US" sz="2800" b="0" i="0" dirty="0">
                <a:effectLst/>
              </a:rPr>
              <a:t>Understanding how to respond to reports of bullying</a:t>
            </a:r>
          </a:p>
          <a:p>
            <a:pPr marL="914400" lvl="1" indent="-457200" fontAlgn="base">
              <a:buFont typeface="Arial" panose="020B0604020202020204" pitchFamily="34" charset="0"/>
              <a:buChar char="•"/>
            </a:pPr>
            <a:r>
              <a:rPr lang="en-US" sz="2800" b="0" i="0" u="none" strike="noStrike" dirty="0">
                <a:effectLst/>
              </a:rPr>
              <a:t>Reviewing WCSD’s 3-Point Criteria for bullying</a:t>
            </a:r>
            <a:endParaRPr lang="en-US" sz="2800" b="0" i="0" dirty="0">
              <a:effectLst/>
            </a:endParaRPr>
          </a:p>
          <a:p>
            <a:pPr marL="914400" lvl="1" indent="-457200" fontAlgn="base">
              <a:buFont typeface="Arial" panose="020B0604020202020204" pitchFamily="34" charset="0"/>
              <a:buChar char="•"/>
            </a:pPr>
            <a:r>
              <a:rPr lang="en-US" sz="2800" dirty="0"/>
              <a:t>Knowing where and when to get guidance/resources</a:t>
            </a:r>
            <a:endParaRPr lang="en-US" sz="2800" b="0" i="0" dirty="0">
              <a:effectLst/>
            </a:endParaRPr>
          </a:p>
          <a:p>
            <a:pPr marL="914400" lvl="1" indent="-457200" fontAlgn="base">
              <a:buFont typeface="Arial" panose="020B0604020202020204" pitchFamily="34" charset="0"/>
              <a:buChar char="•"/>
            </a:pPr>
            <a:endParaRPr lang="en-US" sz="2800" b="0" i="0" dirty="0">
              <a:solidFill>
                <a:srgbClr val="000000"/>
              </a:solidFill>
              <a:effectLst/>
            </a:endParaRPr>
          </a:p>
        </p:txBody>
      </p:sp>
      <p:sp>
        <p:nvSpPr>
          <p:cNvPr id="2" name="TextBox 1">
            <a:extLst>
              <a:ext uri="{FF2B5EF4-FFF2-40B4-BE49-F238E27FC236}">
                <a16:creationId xmlns:a16="http://schemas.microsoft.com/office/drawing/2014/main" id="{3C27CD4D-9FA0-6036-F3F3-07EB134559AA}"/>
              </a:ext>
            </a:extLst>
          </p:cNvPr>
          <p:cNvSpPr txBox="1"/>
          <p:nvPr/>
        </p:nvSpPr>
        <p:spPr>
          <a:xfrm>
            <a:off x="1602376" y="1209240"/>
            <a:ext cx="8599458" cy="1077218"/>
          </a:xfrm>
          <a:prstGeom prst="rect">
            <a:avLst/>
          </a:prstGeom>
          <a:noFill/>
        </p:spPr>
        <p:txBody>
          <a:bodyPr wrap="square" rtlCol="0">
            <a:spAutoFit/>
          </a:bodyPr>
          <a:lstStyle/>
          <a:p>
            <a:r>
              <a:rPr lang="en-US" sz="3200" dirty="0">
                <a:solidFill>
                  <a:srgbClr val="005288"/>
                </a:solidFill>
              </a:rPr>
              <a:t>Ensure a safe and respectful learning environment for all students</a:t>
            </a:r>
          </a:p>
        </p:txBody>
      </p:sp>
    </p:spTree>
    <p:extLst>
      <p:ext uri="{BB962C8B-B14F-4D97-AF65-F5344CB8AC3E}">
        <p14:creationId xmlns:p14="http://schemas.microsoft.com/office/powerpoint/2010/main" val="122095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3"/>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4A683CA-FF6B-F900-28ED-D354983F786A}"/>
              </a:ext>
            </a:extLst>
          </p:cNvPr>
          <p:cNvSpPr txBox="1"/>
          <p:nvPr/>
        </p:nvSpPr>
        <p:spPr>
          <a:xfrm>
            <a:off x="1210994" y="1238860"/>
            <a:ext cx="9082453" cy="1077218"/>
          </a:xfrm>
          <a:prstGeom prst="rect">
            <a:avLst/>
          </a:prstGeom>
          <a:noFill/>
        </p:spPr>
        <p:txBody>
          <a:bodyPr wrap="square" rtlCol="0">
            <a:spAutoFit/>
          </a:bodyPr>
          <a:lstStyle/>
          <a:p>
            <a:r>
              <a:rPr lang="en-US" sz="3200" dirty="0">
                <a:solidFill>
                  <a:srgbClr val="005288"/>
                </a:solidFill>
              </a:rPr>
              <a:t>Why do we care about providing a safe and respectful</a:t>
            </a:r>
          </a:p>
          <a:p>
            <a:r>
              <a:rPr lang="en-US" sz="3200" dirty="0">
                <a:solidFill>
                  <a:srgbClr val="005288"/>
                </a:solidFill>
              </a:rPr>
              <a:t>learning environment for all students?</a:t>
            </a:r>
          </a:p>
        </p:txBody>
      </p:sp>
      <p:sp>
        <p:nvSpPr>
          <p:cNvPr id="2" name="TextBox 1">
            <a:extLst>
              <a:ext uri="{FF2B5EF4-FFF2-40B4-BE49-F238E27FC236}">
                <a16:creationId xmlns:a16="http://schemas.microsoft.com/office/drawing/2014/main" id="{B91F46E4-B396-5C79-1F13-25D399074383}"/>
              </a:ext>
            </a:extLst>
          </p:cNvPr>
          <p:cNvSpPr txBox="1"/>
          <p:nvPr/>
        </p:nvSpPr>
        <p:spPr>
          <a:xfrm>
            <a:off x="1554773" y="2440258"/>
            <a:ext cx="9082453" cy="3108543"/>
          </a:xfrm>
          <a:prstGeom prst="rect">
            <a:avLst/>
          </a:prstGeom>
          <a:noFill/>
        </p:spPr>
        <p:txBody>
          <a:bodyPr wrap="square" rtlCol="0">
            <a:spAutoFit/>
          </a:bodyPr>
          <a:lstStyle/>
          <a:p>
            <a:r>
              <a:rPr lang="en-US" sz="2800" dirty="0"/>
              <a:t>It’s required by law</a:t>
            </a:r>
          </a:p>
          <a:p>
            <a:pPr marL="285750" indent="-285750">
              <a:buFont typeface="Wingdings" panose="05000000000000000000" pitchFamily="2" charset="2"/>
              <a:buChar char="Ø"/>
            </a:pPr>
            <a:endParaRPr lang="en-US" sz="2800" dirty="0"/>
          </a:p>
          <a:p>
            <a:r>
              <a:rPr lang="en-US" sz="2800" dirty="0"/>
              <a:t>Results in better student learning outcomes</a:t>
            </a:r>
          </a:p>
          <a:p>
            <a:pPr marL="285750" indent="-285750">
              <a:buFont typeface="Wingdings" panose="05000000000000000000" pitchFamily="2" charset="2"/>
              <a:buChar char="Ø"/>
            </a:pPr>
            <a:endParaRPr lang="en-US" sz="2800" dirty="0"/>
          </a:p>
          <a:p>
            <a:r>
              <a:rPr lang="en-US" sz="2800" dirty="0"/>
              <a:t>Supports WCSD Strategic Plan Goal 3: Safety and Belonging</a:t>
            </a:r>
          </a:p>
          <a:p>
            <a:pPr marL="285750" indent="-285750">
              <a:buFont typeface="Wingdings" panose="05000000000000000000" pitchFamily="2" charset="2"/>
              <a:buChar char="Ø"/>
            </a:pPr>
            <a:endParaRPr lang="en-US" sz="2800" dirty="0"/>
          </a:p>
          <a:p>
            <a:r>
              <a:rPr lang="en-US" sz="2800" dirty="0"/>
              <a:t>Protects the District and staff from liability/lawsuits</a:t>
            </a:r>
          </a:p>
        </p:txBody>
      </p:sp>
    </p:spTree>
    <p:extLst>
      <p:ext uri="{BB962C8B-B14F-4D97-AF65-F5344CB8AC3E}">
        <p14:creationId xmlns:p14="http://schemas.microsoft.com/office/powerpoint/2010/main" val="469554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662C88-903F-828A-B0F4-2AB559EA0F81}"/>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81FC40D-CF0A-FE13-2214-60BE8A007F19}"/>
              </a:ext>
            </a:extLst>
          </p:cNvPr>
          <p:cNvSpPr txBox="1"/>
          <p:nvPr/>
        </p:nvSpPr>
        <p:spPr>
          <a:xfrm>
            <a:off x="2072638" y="735995"/>
            <a:ext cx="9194799" cy="646331"/>
          </a:xfrm>
          <a:prstGeom prst="rect">
            <a:avLst/>
          </a:prstGeom>
          <a:noFill/>
        </p:spPr>
        <p:txBody>
          <a:bodyPr wrap="square">
            <a:spAutoFit/>
          </a:bodyPr>
          <a:lstStyle/>
          <a:p>
            <a:r>
              <a:rPr lang="en-US" sz="3600" b="1" i="0" dirty="0">
                <a:solidFill>
                  <a:srgbClr val="005288"/>
                </a:solidFill>
                <a:effectLst/>
                <a:latin typeface="Calibri" panose="020F0502020204030204" pitchFamily="34" charset="0"/>
              </a:rPr>
              <a:t>WCSD Board Policies and Regulations</a:t>
            </a:r>
            <a:endParaRPr lang="en-US" sz="3600" b="1" dirty="0">
              <a:solidFill>
                <a:srgbClr val="005288"/>
              </a:solidFill>
            </a:endParaRPr>
          </a:p>
        </p:txBody>
      </p:sp>
      <p:sp>
        <p:nvSpPr>
          <p:cNvPr id="6" name="TextBox 5">
            <a:extLst>
              <a:ext uri="{FF2B5EF4-FFF2-40B4-BE49-F238E27FC236}">
                <a16:creationId xmlns:a16="http://schemas.microsoft.com/office/drawing/2014/main" id="{688CE9CA-7B03-BF5C-82E4-2CB329C55CB5}"/>
              </a:ext>
            </a:extLst>
          </p:cNvPr>
          <p:cNvSpPr txBox="1"/>
          <p:nvPr/>
        </p:nvSpPr>
        <p:spPr>
          <a:xfrm>
            <a:off x="1752600" y="1753960"/>
            <a:ext cx="9194800" cy="3539430"/>
          </a:xfrm>
          <a:prstGeom prst="rect">
            <a:avLst/>
          </a:prstGeom>
          <a:noFill/>
        </p:spPr>
        <p:txBody>
          <a:bodyPr wrap="square">
            <a:spAutoFit/>
          </a:bodyPr>
          <a:lstStyle/>
          <a:p>
            <a:pPr algn="l" rtl="0" fontAlgn="base"/>
            <a:r>
              <a:rPr lang="en-US" sz="2800" b="0" i="0" u="none" strike="noStrike" dirty="0">
                <a:effectLst/>
              </a:rPr>
              <a:t>BP 5700 – The District seeks to create a safe and respectful learning environment free from </a:t>
            </a:r>
            <a:r>
              <a:rPr lang="en-US" sz="2800" b="0" i="0" u="sng" strike="noStrike" dirty="0">
                <a:effectLst/>
              </a:rPr>
              <a:t>race</a:t>
            </a:r>
            <a:r>
              <a:rPr lang="en-US" sz="2800" b="0" i="0" u="none" strike="noStrike" dirty="0">
                <a:effectLst/>
              </a:rPr>
              <a:t> </a:t>
            </a:r>
            <a:r>
              <a:rPr lang="en-US" sz="2800" b="0" i="0" u="sng" strike="noStrike" dirty="0">
                <a:effectLst/>
              </a:rPr>
              <a:t>discrimination</a:t>
            </a:r>
            <a:r>
              <a:rPr lang="en-US" sz="2800" b="0" i="0" u="none" strike="noStrike" dirty="0">
                <a:effectLst/>
              </a:rPr>
              <a:t>, </a:t>
            </a:r>
            <a:r>
              <a:rPr lang="en-US" sz="2800" b="0" i="0" u="sng" strike="noStrike" dirty="0">
                <a:effectLst/>
              </a:rPr>
              <a:t>bullying</a:t>
            </a:r>
            <a:r>
              <a:rPr lang="en-US" sz="2800" b="0" i="0" u="none" strike="noStrike" dirty="0">
                <a:effectLst/>
              </a:rPr>
              <a:t>, and </a:t>
            </a:r>
            <a:r>
              <a:rPr lang="en-US" sz="2800" b="0" i="0" u="sng" strike="noStrike" dirty="0">
                <a:effectLst/>
              </a:rPr>
              <a:t>cyber-bullying</a:t>
            </a:r>
            <a:r>
              <a:rPr lang="en-US" sz="2800" b="0" i="0" u="none" strike="noStrike" dirty="0">
                <a:effectLst/>
              </a:rPr>
              <a:t> in order for students to achieve success.</a:t>
            </a:r>
            <a:r>
              <a:rPr lang="en-US" sz="2800" b="0" i="0" dirty="0">
                <a:effectLst/>
              </a:rPr>
              <a:t>​</a:t>
            </a:r>
          </a:p>
          <a:p>
            <a:pPr marL="457200" indent="-457200" algn="l" rtl="0" fontAlgn="base">
              <a:buFont typeface="Arial" panose="020B0604020202020204" pitchFamily="34" charset="0"/>
              <a:buChar char="•"/>
            </a:pPr>
            <a:endParaRPr lang="en-US" sz="2800" dirty="0"/>
          </a:p>
          <a:p>
            <a:pPr algn="l" rtl="0" fontAlgn="base"/>
            <a:r>
              <a:rPr lang="en-US" sz="2800" b="0" i="0" u="none" strike="noStrike" dirty="0">
                <a:effectLst/>
              </a:rPr>
              <a:t>AR 5701 – Procedures </a:t>
            </a:r>
            <a:r>
              <a:rPr lang="en-US" sz="2800" dirty="0"/>
              <a:t>for student on student bullying.</a:t>
            </a:r>
          </a:p>
          <a:p>
            <a:pPr marL="457200" indent="-457200" algn="l" rtl="0" fontAlgn="base">
              <a:buFont typeface="Arial" panose="020B0604020202020204" pitchFamily="34" charset="0"/>
              <a:buChar char="•"/>
            </a:pPr>
            <a:endParaRPr lang="en-US" sz="2800" dirty="0"/>
          </a:p>
          <a:p>
            <a:pPr algn="l" rtl="0" fontAlgn="base"/>
            <a:r>
              <a:rPr lang="en-US" sz="2800" b="0" i="0" u="none" strike="noStrike" dirty="0">
                <a:effectLst/>
              </a:rPr>
              <a:t>AR 5702 – Procedures for staff on student bullying</a:t>
            </a:r>
            <a:r>
              <a:rPr lang="en-US" sz="2800" b="0" i="0" dirty="0">
                <a:effectLst/>
              </a:rPr>
              <a:t>​</a:t>
            </a:r>
          </a:p>
        </p:txBody>
      </p:sp>
    </p:spTree>
    <p:extLst>
      <p:ext uri="{BB962C8B-B14F-4D97-AF65-F5344CB8AC3E}">
        <p14:creationId xmlns:p14="http://schemas.microsoft.com/office/powerpoint/2010/main" val="412275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C83A8-8BD7-37BB-07EF-D16B8DAF59F8}"/>
              </a:ext>
            </a:extLst>
          </p:cNvPr>
          <p:cNvPicPr>
            <a:picLocks noChangeAspect="1"/>
          </p:cNvPicPr>
          <p:nvPr/>
        </p:nvPicPr>
        <p:blipFill>
          <a:blip r:embed="rId3"/>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5190907-E218-B6A4-B8BE-0EA49EBAF520}"/>
              </a:ext>
            </a:extLst>
          </p:cNvPr>
          <p:cNvSpPr txBox="1"/>
          <p:nvPr/>
        </p:nvSpPr>
        <p:spPr>
          <a:xfrm>
            <a:off x="4207963" y="451036"/>
            <a:ext cx="3776074" cy="769441"/>
          </a:xfrm>
          <a:prstGeom prst="rect">
            <a:avLst/>
          </a:prstGeom>
          <a:noFill/>
        </p:spPr>
        <p:txBody>
          <a:bodyPr wrap="square">
            <a:spAutoFit/>
          </a:bodyPr>
          <a:lstStyle/>
          <a:p>
            <a:r>
              <a:rPr lang="en-US" sz="4400" b="1" i="0" u="none" strike="noStrike" dirty="0">
                <a:solidFill>
                  <a:srgbClr val="005288"/>
                </a:solidFill>
                <a:effectLst/>
                <a:latin typeface="Calibri" panose="020F0502020204030204" pitchFamily="34" charset="0"/>
              </a:rPr>
              <a:t> </a:t>
            </a:r>
            <a:r>
              <a:rPr lang="en-US" sz="4400" b="0" i="0" dirty="0">
                <a:solidFill>
                  <a:srgbClr val="17375E"/>
                </a:solidFill>
                <a:effectLst/>
                <a:latin typeface="Calibri" panose="020F0502020204030204" pitchFamily="34" charset="0"/>
              </a:rPr>
              <a:t>​</a:t>
            </a:r>
            <a:endParaRPr lang="en-US" dirty="0"/>
          </a:p>
        </p:txBody>
      </p:sp>
      <p:sp>
        <p:nvSpPr>
          <p:cNvPr id="5" name="TextBox 4">
            <a:extLst>
              <a:ext uri="{FF2B5EF4-FFF2-40B4-BE49-F238E27FC236}">
                <a16:creationId xmlns:a16="http://schemas.microsoft.com/office/drawing/2014/main" id="{58964488-580C-A871-592C-E99B81734EDF}"/>
              </a:ext>
            </a:extLst>
          </p:cNvPr>
          <p:cNvSpPr txBox="1"/>
          <p:nvPr/>
        </p:nvSpPr>
        <p:spPr>
          <a:xfrm>
            <a:off x="2116183" y="483398"/>
            <a:ext cx="9651058" cy="646331"/>
          </a:xfrm>
          <a:prstGeom prst="rect">
            <a:avLst/>
          </a:prstGeom>
          <a:noFill/>
        </p:spPr>
        <p:txBody>
          <a:bodyPr wrap="square">
            <a:spAutoFit/>
          </a:bodyPr>
          <a:lstStyle/>
          <a:p>
            <a:r>
              <a:rPr lang="en-US" sz="3600" b="1" dirty="0">
                <a:solidFill>
                  <a:srgbClr val="005288"/>
                </a:solidFill>
                <a:latin typeface="Calibri" panose="020F0502020204030204" pitchFamily="34" charset="0"/>
              </a:rPr>
              <a:t>State and Federal Laws May Also Apply</a:t>
            </a:r>
            <a:endParaRPr lang="en-US" sz="3600" b="1" dirty="0">
              <a:solidFill>
                <a:srgbClr val="005288"/>
              </a:solidFill>
            </a:endParaRPr>
          </a:p>
        </p:txBody>
      </p:sp>
      <p:sp>
        <p:nvSpPr>
          <p:cNvPr id="8" name="Content Placeholder 2">
            <a:extLst>
              <a:ext uri="{FF2B5EF4-FFF2-40B4-BE49-F238E27FC236}">
                <a16:creationId xmlns:a16="http://schemas.microsoft.com/office/drawing/2014/main" id="{27E12853-0277-EE2A-B4B0-84D66EC70CE9}"/>
              </a:ext>
            </a:extLst>
          </p:cNvPr>
          <p:cNvSpPr txBox="1">
            <a:spLocks/>
          </p:cNvSpPr>
          <p:nvPr/>
        </p:nvSpPr>
        <p:spPr bwMode="auto">
          <a:xfrm>
            <a:off x="1452371" y="1405141"/>
            <a:ext cx="8750884" cy="500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nSpc>
                <a:spcPct val="90000"/>
              </a:lnSpc>
              <a:buNone/>
              <a:defRPr/>
            </a:pPr>
            <a:r>
              <a:rPr lang="en-US" sz="5100" b="1" dirty="0">
                <a:solidFill>
                  <a:sysClr val="windowText" lastClr="000000"/>
                </a:solidFill>
                <a:latin typeface="Calibri"/>
              </a:rPr>
              <a:t>State criminal laws </a:t>
            </a:r>
          </a:p>
          <a:p>
            <a:pPr lvl="2">
              <a:lnSpc>
                <a:spcPct val="90000"/>
              </a:lnSpc>
              <a:defRPr/>
            </a:pPr>
            <a:r>
              <a:rPr lang="en-US" sz="5100" dirty="0">
                <a:solidFill>
                  <a:sysClr val="windowText" lastClr="000000"/>
                </a:solidFill>
                <a:latin typeface="Calibri"/>
              </a:rPr>
              <a:t>Sexting by minors (distributing sexual images)</a:t>
            </a:r>
          </a:p>
          <a:p>
            <a:pPr lvl="2">
              <a:lnSpc>
                <a:spcPct val="90000"/>
              </a:lnSpc>
              <a:defRPr/>
            </a:pPr>
            <a:r>
              <a:rPr lang="en-US" sz="5100" dirty="0">
                <a:solidFill>
                  <a:sysClr val="windowText" lastClr="000000"/>
                </a:solidFill>
                <a:latin typeface="Calibri"/>
              </a:rPr>
              <a:t>Taking/distributing photos of private areas</a:t>
            </a:r>
          </a:p>
          <a:p>
            <a:pPr lvl="2">
              <a:lnSpc>
                <a:spcPct val="90000"/>
              </a:lnSpc>
              <a:defRPr/>
            </a:pPr>
            <a:r>
              <a:rPr lang="en-US" sz="5100" dirty="0">
                <a:solidFill>
                  <a:sysClr val="windowText" lastClr="000000"/>
                </a:solidFill>
                <a:latin typeface="Calibri"/>
              </a:rPr>
              <a:t>Hazing</a:t>
            </a:r>
          </a:p>
          <a:p>
            <a:pPr marL="457200" lvl="1" indent="0">
              <a:lnSpc>
                <a:spcPct val="90000"/>
              </a:lnSpc>
              <a:buNone/>
              <a:defRPr/>
            </a:pPr>
            <a:endParaRPr lang="en-US" sz="5100" dirty="0">
              <a:solidFill>
                <a:sysClr val="windowText" lastClr="000000"/>
              </a:solidFill>
              <a:latin typeface="Calibri"/>
            </a:endParaRPr>
          </a:p>
          <a:p>
            <a:pPr marL="457200" lvl="1" indent="0">
              <a:lnSpc>
                <a:spcPct val="90000"/>
              </a:lnSpc>
              <a:buNone/>
              <a:defRPr/>
            </a:pPr>
            <a:r>
              <a:rPr lang="en-US" sz="5100" b="1" dirty="0">
                <a:solidFill>
                  <a:sysClr val="windowText" lastClr="000000"/>
                </a:solidFill>
                <a:latin typeface="Calibri"/>
              </a:rPr>
              <a:t>Title VI of the Civil Rights Act</a:t>
            </a:r>
          </a:p>
          <a:p>
            <a:pPr lvl="2">
              <a:lnSpc>
                <a:spcPct val="90000"/>
              </a:lnSpc>
              <a:defRPr/>
            </a:pPr>
            <a:r>
              <a:rPr lang="en-US" sz="5100" dirty="0">
                <a:solidFill>
                  <a:sysClr val="windowText" lastClr="000000"/>
                </a:solidFill>
                <a:latin typeface="Calibri"/>
              </a:rPr>
              <a:t>Discrimination based on race</a:t>
            </a:r>
          </a:p>
          <a:p>
            <a:pPr lvl="2">
              <a:lnSpc>
                <a:spcPct val="90000"/>
              </a:lnSpc>
              <a:defRPr/>
            </a:pPr>
            <a:r>
              <a:rPr lang="en-US" sz="5100" dirty="0">
                <a:solidFill>
                  <a:sysClr val="windowText" lastClr="000000"/>
                </a:solidFill>
                <a:latin typeface="Calibri"/>
              </a:rPr>
              <a:t>Racial harassment</a:t>
            </a:r>
          </a:p>
          <a:p>
            <a:pPr marL="457200" lvl="1" indent="0">
              <a:lnSpc>
                <a:spcPct val="90000"/>
              </a:lnSpc>
              <a:buNone/>
              <a:defRPr/>
            </a:pPr>
            <a:endParaRPr lang="en-US" sz="5100" dirty="0">
              <a:solidFill>
                <a:sysClr val="windowText" lastClr="000000"/>
              </a:solidFill>
              <a:latin typeface="Calibri"/>
            </a:endParaRPr>
          </a:p>
          <a:p>
            <a:pPr marL="457200" lvl="1" indent="0">
              <a:lnSpc>
                <a:spcPct val="90000"/>
              </a:lnSpc>
              <a:buNone/>
              <a:defRPr/>
            </a:pPr>
            <a:r>
              <a:rPr lang="en-US" sz="5100" b="1" dirty="0">
                <a:solidFill>
                  <a:sysClr val="windowText" lastClr="000000"/>
                </a:solidFill>
                <a:latin typeface="Calibri"/>
              </a:rPr>
              <a:t>Title IX of the Education Amendment</a:t>
            </a:r>
          </a:p>
          <a:p>
            <a:pPr lvl="2">
              <a:lnSpc>
                <a:spcPct val="90000"/>
              </a:lnSpc>
              <a:defRPr/>
            </a:pPr>
            <a:r>
              <a:rPr lang="en-US" sz="5100" dirty="0">
                <a:solidFill>
                  <a:sysClr val="windowText" lastClr="000000"/>
                </a:solidFill>
                <a:latin typeface="Calibri"/>
              </a:rPr>
              <a:t>Discrimination based on sex</a:t>
            </a:r>
          </a:p>
          <a:p>
            <a:pPr lvl="2">
              <a:lnSpc>
                <a:spcPct val="90000"/>
              </a:lnSpc>
              <a:defRPr/>
            </a:pPr>
            <a:r>
              <a:rPr lang="en-US" sz="5100" dirty="0">
                <a:solidFill>
                  <a:sysClr val="windowText" lastClr="000000"/>
                </a:solidFill>
                <a:latin typeface="Calibri"/>
              </a:rPr>
              <a:t>Sexual harassment	</a:t>
            </a:r>
          </a:p>
          <a:p>
            <a:pPr marL="0" indent="0" eaLnBrk="1" hangingPunct="1">
              <a:lnSpc>
                <a:spcPct val="90000"/>
              </a:lnSpc>
              <a:buNone/>
              <a:defRPr/>
            </a:pPr>
            <a:endParaRPr lang="en-US" altLang="en-US" sz="1600" dirty="0">
              <a:solidFill>
                <a:sysClr val="windowText" lastClr="000000"/>
              </a:solidFill>
              <a:latin typeface="Calibri"/>
            </a:endParaRPr>
          </a:p>
        </p:txBody>
      </p:sp>
    </p:spTree>
    <p:extLst>
      <p:ext uri="{BB962C8B-B14F-4D97-AF65-F5344CB8AC3E}">
        <p14:creationId xmlns:p14="http://schemas.microsoft.com/office/powerpoint/2010/main" val="401332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Effect transition="in" filter="fade">
                                      <p:cBhvr>
                                        <p:cTn id="24" dur="500"/>
                                        <p:tgtEl>
                                          <p:spTgt spid="8">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animEffect transition="in" filter="fade">
                                      <p:cBhvr>
                                        <p:cTn id="27" dur="500"/>
                                        <p:tgtEl>
                                          <p:spTgt spid="8">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9" end="9"/>
                                            </p:txEl>
                                          </p:spTgt>
                                        </p:tgtEl>
                                        <p:attrNameLst>
                                          <p:attrName>style.visibility</p:attrName>
                                        </p:attrNameLst>
                                      </p:cBhvr>
                                      <p:to>
                                        <p:strVal val="visible"/>
                                      </p:to>
                                    </p:set>
                                    <p:animEffect transition="in" filter="fade">
                                      <p:cBhvr>
                                        <p:cTn id="32" dur="500"/>
                                        <p:tgtEl>
                                          <p:spTgt spid="8">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Effect transition="in" filter="fade">
                                      <p:cBhvr>
                                        <p:cTn id="35" dur="500"/>
                                        <p:tgtEl>
                                          <p:spTgt spid="8">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11" end="11"/>
                                            </p:txEl>
                                          </p:spTgt>
                                        </p:tgtEl>
                                        <p:attrNameLst>
                                          <p:attrName>style.visibility</p:attrName>
                                        </p:attrNameLst>
                                      </p:cBhvr>
                                      <p:to>
                                        <p:strVal val="visible"/>
                                      </p:to>
                                    </p:set>
                                    <p:animEffect transition="in" filter="fade">
                                      <p:cBhvr>
                                        <p:cTn id="38"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474673-6387-A204-ABC3-94D00E862DBB}"/>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E770174-52BB-CA5C-A465-F3DC3FBCE746}"/>
              </a:ext>
            </a:extLst>
          </p:cNvPr>
          <p:cNvSpPr txBox="1"/>
          <p:nvPr/>
        </p:nvSpPr>
        <p:spPr>
          <a:xfrm>
            <a:off x="3549650" y="1044030"/>
            <a:ext cx="6184900" cy="769441"/>
          </a:xfrm>
          <a:prstGeom prst="rect">
            <a:avLst/>
          </a:prstGeom>
          <a:noFill/>
        </p:spPr>
        <p:txBody>
          <a:bodyPr wrap="square">
            <a:spAutoFit/>
          </a:bodyPr>
          <a:lstStyle/>
          <a:p>
            <a:r>
              <a:rPr lang="en-US" sz="3600" b="1" i="0" u="none" strike="noStrike" dirty="0">
                <a:solidFill>
                  <a:srgbClr val="005288"/>
                </a:solidFill>
                <a:effectLst/>
                <a:latin typeface="Calibri" panose="020F0502020204030204" pitchFamily="34" charset="0"/>
              </a:rPr>
              <a:t>WCSD 3-Point Criteria</a:t>
            </a:r>
            <a:r>
              <a:rPr lang="en-US" sz="4400" b="0" i="0" dirty="0">
                <a:solidFill>
                  <a:srgbClr val="17375E"/>
                </a:solidFill>
                <a:effectLst/>
                <a:latin typeface="Calibri" panose="020F0502020204030204" pitchFamily="34" charset="0"/>
              </a:rPr>
              <a:t>​</a:t>
            </a:r>
            <a:endParaRPr lang="en-US" dirty="0"/>
          </a:p>
        </p:txBody>
      </p:sp>
      <p:sp>
        <p:nvSpPr>
          <p:cNvPr id="6" name="TextBox 5">
            <a:extLst>
              <a:ext uri="{FF2B5EF4-FFF2-40B4-BE49-F238E27FC236}">
                <a16:creationId xmlns:a16="http://schemas.microsoft.com/office/drawing/2014/main" id="{6424A583-DD81-3F65-5707-0EA19DA8E460}"/>
              </a:ext>
            </a:extLst>
          </p:cNvPr>
          <p:cNvSpPr txBox="1"/>
          <p:nvPr/>
        </p:nvSpPr>
        <p:spPr>
          <a:xfrm>
            <a:off x="2521465" y="2305615"/>
            <a:ext cx="8098971" cy="2246769"/>
          </a:xfrm>
          <a:prstGeom prst="rect">
            <a:avLst/>
          </a:prstGeom>
          <a:noFill/>
        </p:spPr>
        <p:txBody>
          <a:bodyPr wrap="square">
            <a:spAutoFit/>
          </a:bodyPr>
          <a:lstStyle/>
          <a:p>
            <a:pPr algn="l" rtl="0" fontAlgn="base">
              <a:buFont typeface="+mj-lt"/>
              <a:buAutoNum type="arabicPeriod"/>
            </a:pPr>
            <a:r>
              <a:rPr lang="en-US" sz="2800" b="0" i="0" u="none" strike="noStrike" dirty="0">
                <a:effectLst/>
                <a:latin typeface="Calibri" panose="020F0502020204030204" pitchFamily="34" charset="0"/>
              </a:rPr>
              <a:t>  Did Harm or Threat of Harm Occur? </a:t>
            </a:r>
            <a:r>
              <a:rPr lang="en-US" sz="2800" b="0" i="0" dirty="0">
                <a:effectLst/>
                <a:latin typeface="Calibri" panose="020F0502020204030204" pitchFamily="34" charset="0"/>
              </a:rPr>
              <a:t>​</a:t>
            </a:r>
            <a:endParaRPr lang="en-US" sz="2800" b="0" i="0" dirty="0">
              <a:effectLst/>
              <a:latin typeface="Arial" panose="020B0604020202020204" pitchFamily="34" charset="0"/>
            </a:endParaRPr>
          </a:p>
          <a:p>
            <a:pPr algn="l" rtl="0" fontAlgn="base"/>
            <a:r>
              <a:rPr lang="en-US" sz="2800" b="0" i="0" dirty="0">
                <a:effectLst/>
                <a:latin typeface="Calibri" panose="020F0502020204030204" pitchFamily="34" charset="0"/>
              </a:rPr>
              <a:t>​</a:t>
            </a:r>
            <a:endParaRPr lang="en-US" sz="2800" b="0" i="0" dirty="0">
              <a:effectLst/>
              <a:latin typeface="Segoe UI" panose="020B0502040204020203" pitchFamily="34" charset="0"/>
            </a:endParaRPr>
          </a:p>
          <a:p>
            <a:pPr algn="l" rtl="0" fontAlgn="base"/>
            <a:r>
              <a:rPr lang="en-US" sz="2800" b="0" i="0" u="none" strike="noStrike" dirty="0">
                <a:effectLst/>
                <a:latin typeface="Calibri" panose="020F0502020204030204" pitchFamily="34" charset="0"/>
              </a:rPr>
              <a:t>2.  Was the Action Unwelcome?</a:t>
            </a:r>
            <a:r>
              <a:rPr lang="en-US" sz="2800" b="0" i="0" dirty="0">
                <a:effectLst/>
                <a:latin typeface="Calibri" panose="020F0502020204030204" pitchFamily="34" charset="0"/>
              </a:rPr>
              <a:t>​</a:t>
            </a:r>
            <a:endParaRPr lang="en-US" sz="2800" b="0" i="0" dirty="0">
              <a:effectLst/>
              <a:latin typeface="Segoe UI" panose="020B0502040204020203" pitchFamily="34" charset="0"/>
            </a:endParaRPr>
          </a:p>
          <a:p>
            <a:pPr algn="l" rtl="0" fontAlgn="base"/>
            <a:r>
              <a:rPr lang="en-US" sz="2800" b="0" i="0" dirty="0">
                <a:effectLst/>
                <a:latin typeface="Calibri" panose="020F0502020204030204" pitchFamily="34" charset="0"/>
              </a:rPr>
              <a:t>​</a:t>
            </a:r>
            <a:endParaRPr lang="en-US" sz="2800" b="0" i="0" dirty="0">
              <a:effectLst/>
              <a:latin typeface="Segoe UI" panose="020B0502040204020203" pitchFamily="34" charset="0"/>
            </a:endParaRPr>
          </a:p>
          <a:p>
            <a:pPr algn="l" rtl="0" fontAlgn="base"/>
            <a:r>
              <a:rPr lang="en-US" sz="2800" b="0" i="0" u="none" strike="noStrike" dirty="0">
                <a:effectLst/>
                <a:latin typeface="Calibri" panose="020F0502020204030204" pitchFamily="34" charset="0"/>
              </a:rPr>
              <a:t>3.  Was the Action Severe, Persistent, or Pervasive?</a:t>
            </a:r>
            <a:r>
              <a:rPr lang="en-US" sz="2800" b="0" i="0" dirty="0">
                <a:effectLst/>
                <a:latin typeface="Calibri" panose="020F0502020204030204" pitchFamily="34" charset="0"/>
              </a:rPr>
              <a:t>​</a:t>
            </a:r>
            <a:endParaRPr lang="en-US" sz="2800" b="0" i="0" dirty="0">
              <a:effectLst/>
              <a:latin typeface="Segoe UI" panose="020B0502040204020203" pitchFamily="34" charset="0"/>
            </a:endParaRPr>
          </a:p>
        </p:txBody>
      </p:sp>
    </p:spTree>
    <p:extLst>
      <p:ext uri="{BB962C8B-B14F-4D97-AF65-F5344CB8AC3E}">
        <p14:creationId xmlns:p14="http://schemas.microsoft.com/office/powerpoint/2010/main" val="412145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4EF65B-F4F3-FBCC-DE91-A018C59F9DFD}"/>
              </a:ext>
            </a:extLst>
          </p:cNvPr>
          <p:cNvPicPr>
            <a:picLocks noChangeAspect="1"/>
          </p:cNvPicPr>
          <p:nvPr/>
        </p:nvPicPr>
        <p:blipFill>
          <a:blip r:embed="rId3"/>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834F8A2-BB85-93A2-ABB8-A427F0274AA3}"/>
              </a:ext>
            </a:extLst>
          </p:cNvPr>
          <p:cNvSpPr txBox="1"/>
          <p:nvPr/>
        </p:nvSpPr>
        <p:spPr>
          <a:xfrm>
            <a:off x="1331685" y="946775"/>
            <a:ext cx="8724900" cy="646331"/>
          </a:xfrm>
          <a:prstGeom prst="rect">
            <a:avLst/>
          </a:prstGeom>
          <a:noFill/>
        </p:spPr>
        <p:txBody>
          <a:bodyPr wrap="square">
            <a:spAutoFit/>
          </a:bodyPr>
          <a:lstStyle/>
          <a:p>
            <a:pPr algn="ctr"/>
            <a:r>
              <a:rPr lang="en-US" sz="3600" b="1" i="0" u="none" strike="noStrike" dirty="0">
                <a:solidFill>
                  <a:srgbClr val="005288"/>
                </a:solidFill>
                <a:effectLst/>
                <a:latin typeface="Calibri" panose="020F0502020204030204" pitchFamily="34" charset="0"/>
              </a:rPr>
              <a:t>Criterion One: Harm or Threat of Harm</a:t>
            </a:r>
            <a:r>
              <a:rPr lang="en-US" sz="3600" b="0" i="0" dirty="0">
                <a:solidFill>
                  <a:srgbClr val="005288"/>
                </a:solidFill>
                <a:effectLst/>
                <a:latin typeface="Calibri" panose="020F0502020204030204" pitchFamily="34" charset="0"/>
              </a:rPr>
              <a:t>​</a:t>
            </a:r>
            <a:endParaRPr lang="en-US" sz="3600" dirty="0">
              <a:solidFill>
                <a:srgbClr val="005288"/>
              </a:solidFill>
            </a:endParaRPr>
          </a:p>
        </p:txBody>
      </p:sp>
      <p:sp>
        <p:nvSpPr>
          <p:cNvPr id="6" name="TextBox 5">
            <a:extLst>
              <a:ext uri="{FF2B5EF4-FFF2-40B4-BE49-F238E27FC236}">
                <a16:creationId xmlns:a16="http://schemas.microsoft.com/office/drawing/2014/main" id="{F70C11E8-2A44-4881-270B-6FA3C4E59935}"/>
              </a:ext>
            </a:extLst>
          </p:cNvPr>
          <p:cNvSpPr txBox="1"/>
          <p:nvPr/>
        </p:nvSpPr>
        <p:spPr>
          <a:xfrm>
            <a:off x="1489165" y="2018857"/>
            <a:ext cx="9683931" cy="3046988"/>
          </a:xfrm>
          <a:prstGeom prst="rect">
            <a:avLst/>
          </a:prstGeom>
          <a:noFill/>
        </p:spPr>
        <p:txBody>
          <a:bodyPr wrap="square">
            <a:spAutoFit/>
          </a:bodyPr>
          <a:lstStyle/>
          <a:p>
            <a:pPr marL="342900" indent="-342900" algn="l" rtl="0" fontAlgn="base">
              <a:buFont typeface="Arial" panose="020B0604020202020204" pitchFamily="34" charset="0"/>
              <a:buChar char="•"/>
            </a:pPr>
            <a:r>
              <a:rPr lang="en-US" sz="2400" b="0" i="0" u="none" strike="noStrike" dirty="0">
                <a:effectLst/>
                <a:latin typeface="Calibri" panose="020F0502020204030204" pitchFamily="34" charset="0"/>
              </a:rPr>
              <a:t>Physical harm or threats of harm to a person or the person’s property</a:t>
            </a:r>
            <a:r>
              <a:rPr lang="en-US" sz="2400" b="0" i="0" dirty="0">
                <a:effectLst/>
                <a:latin typeface="Calibri" panose="020F0502020204030204" pitchFamily="34" charset="0"/>
              </a:rPr>
              <a:t>​</a:t>
            </a:r>
            <a:endParaRPr lang="en-US" sz="2400" dirty="0">
              <a:latin typeface="Arial" panose="020B0604020202020204" pitchFamily="34" charset="0"/>
            </a:endParaRPr>
          </a:p>
          <a:p>
            <a:pPr marL="342900" indent="-342900" algn="l" rtl="0" fontAlgn="base">
              <a:buFont typeface="Arial" panose="020B0604020202020204" pitchFamily="34" charset="0"/>
              <a:buChar char="•"/>
            </a:pPr>
            <a:r>
              <a:rPr lang="en-US" sz="2400" b="0" i="0" u="none" strike="noStrike" dirty="0">
                <a:effectLst/>
                <a:latin typeface="Calibri" panose="020F0502020204030204" pitchFamily="34" charset="0"/>
              </a:rPr>
              <a:t>Intimidating or hostile environment;</a:t>
            </a:r>
            <a:r>
              <a:rPr lang="en-US" sz="2400" b="0" i="0" dirty="0">
                <a:effectLst/>
                <a:latin typeface="Calibri" panose="020F0502020204030204" pitchFamily="34" charset="0"/>
              </a:rPr>
              <a:t>​</a:t>
            </a:r>
            <a:endParaRPr lang="en-US" sz="2400" dirty="0">
              <a:latin typeface="Arial" panose="020B0604020202020204" pitchFamily="34" charset="0"/>
            </a:endParaRPr>
          </a:p>
          <a:p>
            <a:pPr marL="342900" indent="-342900" algn="l" rtl="0" fontAlgn="base">
              <a:buFont typeface="Arial" panose="020B0604020202020204" pitchFamily="34" charset="0"/>
              <a:buChar char="•"/>
            </a:pPr>
            <a:r>
              <a:rPr lang="en-US" sz="2400" b="0" i="0" u="none" strike="noStrike" dirty="0">
                <a:effectLst/>
                <a:latin typeface="Calibri" panose="020F0502020204030204" pitchFamily="34" charset="0"/>
              </a:rPr>
              <a:t>Repeated or pervasive taunting or name-calling or single severe incident;</a:t>
            </a:r>
            <a:r>
              <a:rPr lang="en-US" sz="2400" b="0" i="0" dirty="0">
                <a:effectLst/>
                <a:latin typeface="Calibri" panose="020F0502020204030204" pitchFamily="34" charset="0"/>
              </a:rPr>
              <a:t>​</a:t>
            </a:r>
            <a:endParaRPr lang="en-US" sz="2400" dirty="0">
              <a:latin typeface="Arial" panose="020B0604020202020204" pitchFamily="34" charset="0"/>
            </a:endParaRPr>
          </a:p>
          <a:p>
            <a:pPr marL="342900" indent="-342900" algn="l" rtl="0" fontAlgn="base">
              <a:buFont typeface="Arial" panose="020B0604020202020204" pitchFamily="34" charset="0"/>
              <a:buChar char="•"/>
            </a:pPr>
            <a:r>
              <a:rPr lang="en-US" sz="2400" b="0" i="0" u="none" strike="noStrike" dirty="0">
                <a:effectLst/>
                <a:latin typeface="Calibri" panose="020F0502020204030204" pitchFamily="34" charset="0"/>
              </a:rPr>
              <a:t>Non-verbal threats;</a:t>
            </a:r>
            <a:r>
              <a:rPr lang="en-US" sz="2400" b="0" i="0" dirty="0">
                <a:effectLst/>
                <a:latin typeface="Calibri" panose="020F0502020204030204" pitchFamily="34" charset="0"/>
              </a:rPr>
              <a:t>​</a:t>
            </a:r>
            <a:endParaRPr lang="en-US" sz="2400" dirty="0">
              <a:latin typeface="Arial" panose="020B0604020202020204" pitchFamily="34" charset="0"/>
            </a:endParaRPr>
          </a:p>
          <a:p>
            <a:pPr marL="342900" indent="-342900" algn="l" rtl="0" fontAlgn="base">
              <a:buFont typeface="Arial" panose="020B0604020202020204" pitchFamily="34" charset="0"/>
              <a:buChar char="•"/>
            </a:pPr>
            <a:r>
              <a:rPr lang="en-US" sz="2400" dirty="0">
                <a:latin typeface="Calibri" panose="020F0502020204030204" pitchFamily="34" charset="0"/>
              </a:rPr>
              <a:t>D</a:t>
            </a:r>
            <a:r>
              <a:rPr lang="en-US" sz="2400" b="0" i="0" u="none" strike="noStrike" dirty="0">
                <a:effectLst/>
                <a:latin typeface="Calibri" panose="020F0502020204030204" pitchFamily="34" charset="0"/>
              </a:rPr>
              <a:t>amaging or manipulating relationships with others (i.e., false rumors); and</a:t>
            </a:r>
            <a:r>
              <a:rPr lang="en-US" sz="2400" b="0" i="0" dirty="0">
                <a:effectLst/>
                <a:latin typeface="Calibri" panose="020F0502020204030204" pitchFamily="34" charset="0"/>
              </a:rPr>
              <a:t>​</a:t>
            </a:r>
            <a:endParaRPr lang="en-US" sz="2400" dirty="0">
              <a:latin typeface="Arial" panose="020B0604020202020204" pitchFamily="34" charset="0"/>
            </a:endParaRPr>
          </a:p>
          <a:p>
            <a:pPr marL="342900" indent="-342900" algn="l" rtl="0" fontAlgn="base">
              <a:buFont typeface="Arial" panose="020B0604020202020204" pitchFamily="34" charset="0"/>
              <a:buChar char="•"/>
            </a:pPr>
            <a:r>
              <a:rPr lang="en-US" sz="2400" b="0" i="0" u="none" strike="noStrike" dirty="0">
                <a:effectLst/>
                <a:latin typeface="Calibri" panose="020F0502020204030204" pitchFamily="34" charset="0"/>
              </a:rPr>
              <a:t>Conduct related to a person’s protected class (i.e., racial slurs, slut shaming).</a:t>
            </a:r>
            <a:r>
              <a:rPr lang="en-US" sz="2400" b="0" i="0" dirty="0">
                <a:effectLst/>
                <a:latin typeface="Calibri" panose="020F0502020204030204" pitchFamily="34" charset="0"/>
              </a:rPr>
              <a:t>​</a:t>
            </a:r>
            <a:endParaRPr lang="en-US" sz="2400" b="0" i="0" dirty="0">
              <a:effectLst/>
              <a:latin typeface="Arial" panose="020B0604020202020204" pitchFamily="34" charset="0"/>
            </a:endParaRPr>
          </a:p>
        </p:txBody>
      </p:sp>
    </p:spTree>
    <p:extLst>
      <p:ext uri="{BB962C8B-B14F-4D97-AF65-F5344CB8AC3E}">
        <p14:creationId xmlns:p14="http://schemas.microsoft.com/office/powerpoint/2010/main" val="3952696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werPoint Template Lines" id="{21A81851-6958-FD46-9198-2C25AD23BDEC}" vid="{7E92F0C8-1869-6A43-BC34-16DF36E9667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7589FE5F67204CBF995D55ECFEF5E2" ma:contentTypeVersion="21" ma:contentTypeDescription="Create a new document." ma:contentTypeScope="" ma:versionID="fdc438cd7e54f8287a590654a1c5998c">
  <xsd:schema xmlns:xsd="http://www.w3.org/2001/XMLSchema" xmlns:xs="http://www.w3.org/2001/XMLSchema" xmlns:p="http://schemas.microsoft.com/office/2006/metadata/properties" xmlns:ns2="7facdb51-5a5c-4130-9ce7-d226f3f19c4a" xmlns:ns3="5d77a801-da45-4264-8cf7-2eb2d9578286" xmlns:ns4="b15f2604-e781-41e2-9aab-34fa73daa3e3" targetNamespace="http://schemas.microsoft.com/office/2006/metadata/properties" ma:root="true" ma:fieldsID="01181d1a2bcb354c2d9a00173fc51e1e" ns2:_="" ns3:_="" ns4:_="">
    <xsd:import namespace="7facdb51-5a5c-4130-9ce7-d226f3f19c4a"/>
    <xsd:import namespace="5d77a801-da45-4264-8cf7-2eb2d9578286"/>
    <xsd:import namespace="b15f2604-e781-41e2-9aab-34fa73daa3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Location" minOccurs="0"/>
                <xsd:element ref="ns4:TaxCatchAll" minOccurs="0"/>
                <xsd:element ref="ns3:lcf76f155ced4ddcb4097134ff3c332f"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acdb51-5a5c-4130-9ce7-d226f3f19c4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77a801-da45-4264-8cf7-2eb2d957828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77674a-93d8-43e8-a10b-b85826e3499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5f2604-e781-41e2-9aab-34fa73daa3e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8E6B930-BA0E-4EE1-A23C-E07EEE049780}" ma:internalName="TaxCatchAll" ma:showField="CatchAllData" ma:web="{dfe34cc5-deb7-4476-ae72-152e7d88b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d77a801-da45-4264-8cf7-2eb2d9578286">
      <Terms xmlns="http://schemas.microsoft.com/office/infopath/2007/PartnerControls"/>
    </lcf76f155ced4ddcb4097134ff3c332f>
    <TaxCatchAll xmlns="b15f2604-e781-41e2-9aab-34fa73daa3e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EB2728-B23F-4F33-A598-896D1569B7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acdb51-5a5c-4130-9ce7-d226f3f19c4a"/>
    <ds:schemaRef ds:uri="5d77a801-da45-4264-8cf7-2eb2d9578286"/>
    <ds:schemaRef ds:uri="b15f2604-e781-41e2-9aab-34fa73daa3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65E477-E509-4EBC-A6FF-A7A4CA03F08E}">
  <ds:schemaRefs>
    <ds:schemaRef ds:uri="http://schemas.microsoft.com/office/2006/documentManagement/types"/>
    <ds:schemaRef ds:uri="http://schemas.microsoft.com/office/infopath/2007/PartnerControls"/>
    <ds:schemaRef ds:uri="http://purl.org/dc/terms/"/>
    <ds:schemaRef ds:uri="http://purl.org/dc/elements/1.1/"/>
    <ds:schemaRef ds:uri="5d77a801-da45-4264-8cf7-2eb2d9578286"/>
    <ds:schemaRef ds:uri="7facdb51-5a5c-4130-9ce7-d226f3f19c4a"/>
    <ds:schemaRef ds:uri="http://schemas.openxmlformats.org/package/2006/metadata/core-properties"/>
    <ds:schemaRef ds:uri="b15f2604-e781-41e2-9aab-34fa73daa3e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D87A24FE-F401-449B-8F4D-EB2D2D410C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2333</TotalTime>
  <Words>2261</Words>
  <Application>Microsoft Office PowerPoint</Application>
  <PresentationFormat>Widescreen</PresentationFormat>
  <Paragraphs>251</Paragraphs>
  <Slides>31</Slides>
  <Notes>23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Gillis, Melissa</dc:creator>
  <cp:lastModifiedBy>Prutzman, Judy A</cp:lastModifiedBy>
  <cp:revision>11</cp:revision>
  <dcterms:created xsi:type="dcterms:W3CDTF">2023-07-10T17:11:24Z</dcterms:created>
  <dcterms:modified xsi:type="dcterms:W3CDTF">2023-09-13T20:12:28Z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0x010100917589FE5F67204CBF995D55ECFEF5E2</vt:lpwstr>
  </property>
  <property fmtid="{D5CDD505-2E9C-101B-9397-08002B2CF9AE}" pid="3" name="MediaServiceImageTags">
    <vt:lpwstr/>
  </property>
</Properties>
</file>