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98" r:id="rId5"/>
    <p:sldId id="292" r:id="rId6"/>
    <p:sldId id="272" r:id="rId7"/>
    <p:sldId id="278" r:id="rId8"/>
    <p:sldId id="297" r:id="rId9"/>
    <p:sldId id="274" r:id="rId10"/>
    <p:sldId id="275" r:id="rId11"/>
    <p:sldId id="284" r:id="rId12"/>
    <p:sldId id="280" r:id="rId13"/>
    <p:sldId id="285" r:id="rId14"/>
    <p:sldId id="283" r:id="rId15"/>
    <p:sldId id="293" r:id="rId16"/>
    <p:sldId id="286" r:id="rId17"/>
    <p:sldId id="294" r:id="rId18"/>
    <p:sldId id="296" r:id="rId19"/>
    <p:sldId id="291" r:id="rId20"/>
    <p:sldId id="287" r:id="rId21"/>
    <p:sldId id="288" r:id="rId22"/>
    <p:sldId id="277" r:id="rId23"/>
    <p:sldId id="289" r:id="rId24"/>
    <p:sldId id="290" r:id="rId25"/>
    <p:sldId id="276" r:id="rId26"/>
    <p:sldId id="279" r:id="rId2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6695BB"/>
    <a:srgbClr val="F2AA1D"/>
    <a:srgbClr val="055186"/>
    <a:srgbClr val="ED3C41"/>
    <a:srgbClr val="767171"/>
    <a:srgbClr val="185E8F"/>
    <a:srgbClr val="739FC3"/>
    <a:srgbClr val="DFD6B2"/>
    <a:srgbClr val="69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A5F26D-502E-4AB8-9584-CDB075A1C163}" v="185" dt="2020-10-08T23:17:53.2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9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son, Laura" userId="0d08d628-24f2-42ce-b42f-795c60358f94" providerId="ADAL" clId="{27A5F26D-502E-4AB8-9584-CDB075A1C163}"/>
    <pc:docChg chg="undo custSel modSld">
      <pc:chgData name="Davidson, Laura" userId="0d08d628-24f2-42ce-b42f-795c60358f94" providerId="ADAL" clId="{27A5F26D-502E-4AB8-9584-CDB075A1C163}" dt="2020-10-08T23:17:53.253" v="276" actId="20577"/>
      <pc:docMkLst>
        <pc:docMk/>
      </pc:docMkLst>
      <pc:sldChg chg="modSp mod">
        <pc:chgData name="Davidson, Laura" userId="0d08d628-24f2-42ce-b42f-795c60358f94" providerId="ADAL" clId="{27A5F26D-502E-4AB8-9584-CDB075A1C163}" dt="2020-10-08T23:00:49.295" v="214" actId="20577"/>
        <pc:sldMkLst>
          <pc:docMk/>
          <pc:sldMk cId="2204920487" sldId="271"/>
        </pc:sldMkLst>
        <pc:spChg chg="mod">
          <ac:chgData name="Davidson, Laura" userId="0d08d628-24f2-42ce-b42f-795c60358f94" providerId="ADAL" clId="{27A5F26D-502E-4AB8-9584-CDB075A1C163}" dt="2020-10-08T23:00:49.295" v="214" actId="20577"/>
          <ac:spMkLst>
            <pc:docMk/>
            <pc:sldMk cId="2204920487" sldId="271"/>
            <ac:spMk id="14" creationId="{2145F64F-E559-4882-82EB-BA536ECED812}"/>
          </ac:spMkLst>
        </pc:spChg>
      </pc:sldChg>
      <pc:sldChg chg="modSp mod">
        <pc:chgData name="Davidson, Laura" userId="0d08d628-24f2-42ce-b42f-795c60358f94" providerId="ADAL" clId="{27A5F26D-502E-4AB8-9584-CDB075A1C163}" dt="2020-10-08T22:51:54.491" v="200" actId="20577"/>
        <pc:sldMkLst>
          <pc:docMk/>
          <pc:sldMk cId="2639293474" sldId="272"/>
        </pc:sldMkLst>
        <pc:spChg chg="mod">
          <ac:chgData name="Davidson, Laura" userId="0d08d628-24f2-42ce-b42f-795c60358f94" providerId="ADAL" clId="{27A5F26D-502E-4AB8-9584-CDB075A1C163}" dt="2020-10-08T21:54:11.680" v="55" actId="20577"/>
          <ac:spMkLst>
            <pc:docMk/>
            <pc:sldMk cId="2639293474" sldId="272"/>
            <ac:spMk id="23" creationId="{82D70443-83B6-2349-AEAB-9BDED78531A1}"/>
          </ac:spMkLst>
        </pc:spChg>
        <pc:graphicFrameChg chg="mod">
          <ac:chgData name="Davidson, Laura" userId="0d08d628-24f2-42ce-b42f-795c60358f94" providerId="ADAL" clId="{27A5F26D-502E-4AB8-9584-CDB075A1C163}" dt="2020-10-08T22:51:54.491" v="200" actId="20577"/>
          <ac:graphicFrameMkLst>
            <pc:docMk/>
            <pc:sldMk cId="2639293474" sldId="272"/>
            <ac:graphicFrameMk id="3" creationId="{5116FE9C-6852-404D-94A0-A0F9F42E89C3}"/>
          </ac:graphicFrameMkLst>
        </pc:graphicFrameChg>
      </pc:sldChg>
      <pc:sldChg chg="modSp mod">
        <pc:chgData name="Davidson, Laura" userId="0d08d628-24f2-42ce-b42f-795c60358f94" providerId="ADAL" clId="{27A5F26D-502E-4AB8-9584-CDB075A1C163}" dt="2020-10-08T23:04:03.740" v="232" actId="1038"/>
        <pc:sldMkLst>
          <pc:docMk/>
          <pc:sldMk cId="959936036" sldId="274"/>
        </pc:sldMkLst>
        <pc:spChg chg="mod">
          <ac:chgData name="Davidson, Laura" userId="0d08d628-24f2-42ce-b42f-795c60358f94" providerId="ADAL" clId="{27A5F26D-502E-4AB8-9584-CDB075A1C163}" dt="2020-10-08T23:04:03.740" v="232" actId="1038"/>
          <ac:spMkLst>
            <pc:docMk/>
            <pc:sldMk cId="959936036" sldId="274"/>
            <ac:spMk id="2" creationId="{00000000-0000-0000-0000-000000000000}"/>
          </ac:spMkLst>
        </pc:spChg>
        <pc:spChg chg="mod">
          <ac:chgData name="Davidson, Laura" userId="0d08d628-24f2-42ce-b42f-795c60358f94" providerId="ADAL" clId="{27A5F26D-502E-4AB8-9584-CDB075A1C163}" dt="2020-10-08T21:10:21.993" v="2" actId="20577"/>
          <ac:spMkLst>
            <pc:docMk/>
            <pc:sldMk cId="959936036" sldId="274"/>
            <ac:spMk id="7" creationId="{00000000-0000-0000-0000-000000000000}"/>
          </ac:spMkLst>
        </pc:spChg>
        <pc:spChg chg="mod">
          <ac:chgData name="Davidson, Laura" userId="0d08d628-24f2-42ce-b42f-795c60358f94" providerId="ADAL" clId="{27A5F26D-502E-4AB8-9584-CDB075A1C163}" dt="2020-10-08T21:54:36.886" v="67" actId="20577"/>
          <ac:spMkLst>
            <pc:docMk/>
            <pc:sldMk cId="959936036" sldId="274"/>
            <ac:spMk id="23" creationId="{82D70443-83B6-2349-AEAB-9BDED78531A1}"/>
          </ac:spMkLst>
        </pc:spChg>
        <pc:graphicFrameChg chg="mod">
          <ac:chgData name="Davidson, Laura" userId="0d08d628-24f2-42ce-b42f-795c60358f94" providerId="ADAL" clId="{27A5F26D-502E-4AB8-9584-CDB075A1C163}" dt="2020-10-08T22:50:04.315" v="128" actId="20577"/>
          <ac:graphicFrameMkLst>
            <pc:docMk/>
            <pc:sldMk cId="959936036" sldId="274"/>
            <ac:graphicFrameMk id="3" creationId="{5116FE9C-6852-404D-94A0-A0F9F42E89C3}"/>
          </ac:graphicFrameMkLst>
        </pc:graphicFrameChg>
      </pc:sldChg>
      <pc:sldChg chg="modSp mod">
        <pc:chgData name="Davidson, Laura" userId="0d08d628-24f2-42ce-b42f-795c60358f94" providerId="ADAL" clId="{27A5F26D-502E-4AB8-9584-CDB075A1C163}" dt="2020-10-08T23:03:28.891" v="228" actId="1038"/>
        <pc:sldMkLst>
          <pc:docMk/>
          <pc:sldMk cId="4239900279" sldId="275"/>
        </pc:sldMkLst>
        <pc:spChg chg="mod">
          <ac:chgData name="Davidson, Laura" userId="0d08d628-24f2-42ce-b42f-795c60358f94" providerId="ADAL" clId="{27A5F26D-502E-4AB8-9584-CDB075A1C163}" dt="2020-10-08T23:03:21.460" v="226" actId="1038"/>
          <ac:spMkLst>
            <pc:docMk/>
            <pc:sldMk cId="4239900279" sldId="275"/>
            <ac:spMk id="2" creationId="{00000000-0000-0000-0000-000000000000}"/>
          </ac:spMkLst>
        </pc:spChg>
        <pc:spChg chg="mod">
          <ac:chgData name="Davidson, Laura" userId="0d08d628-24f2-42ce-b42f-795c60358f94" providerId="ADAL" clId="{27A5F26D-502E-4AB8-9584-CDB075A1C163}" dt="2020-10-08T22:46:05.382" v="101" actId="1076"/>
          <ac:spMkLst>
            <pc:docMk/>
            <pc:sldMk cId="4239900279" sldId="275"/>
            <ac:spMk id="7" creationId="{00000000-0000-0000-0000-000000000000}"/>
          </ac:spMkLst>
        </pc:spChg>
        <pc:spChg chg="mod">
          <ac:chgData name="Davidson, Laura" userId="0d08d628-24f2-42ce-b42f-795c60358f94" providerId="ADAL" clId="{27A5F26D-502E-4AB8-9584-CDB075A1C163}" dt="2020-10-08T23:03:28.891" v="228" actId="1038"/>
          <ac:spMkLst>
            <pc:docMk/>
            <pc:sldMk cId="4239900279" sldId="275"/>
            <ac:spMk id="8" creationId="{DE766E10-C53F-4D9F-9834-ACBEF338E5DD}"/>
          </ac:spMkLst>
        </pc:spChg>
        <pc:spChg chg="mod">
          <ac:chgData name="Davidson, Laura" userId="0d08d628-24f2-42ce-b42f-795c60358f94" providerId="ADAL" clId="{27A5F26D-502E-4AB8-9584-CDB075A1C163}" dt="2020-10-08T22:46:05.837" v="102" actId="1076"/>
          <ac:spMkLst>
            <pc:docMk/>
            <pc:sldMk cId="4239900279" sldId="275"/>
            <ac:spMk id="13" creationId="{00000000-0000-0000-0000-000000000000}"/>
          </ac:spMkLst>
        </pc:spChg>
        <pc:spChg chg="mod">
          <ac:chgData name="Davidson, Laura" userId="0d08d628-24f2-42ce-b42f-795c60358f94" providerId="ADAL" clId="{27A5F26D-502E-4AB8-9584-CDB075A1C163}" dt="2020-10-08T21:54:54.944" v="72" actId="20577"/>
          <ac:spMkLst>
            <pc:docMk/>
            <pc:sldMk cId="4239900279" sldId="275"/>
            <ac:spMk id="16" creationId="{82D70443-83B6-2349-AEAB-9BDED78531A1}"/>
          </ac:spMkLst>
        </pc:spChg>
        <pc:graphicFrameChg chg="mod">
          <ac:chgData name="Davidson, Laura" userId="0d08d628-24f2-42ce-b42f-795c60358f94" providerId="ADAL" clId="{27A5F26D-502E-4AB8-9584-CDB075A1C163}" dt="2020-10-08T22:49:36.470" v="127" actId="20577"/>
          <ac:graphicFrameMkLst>
            <pc:docMk/>
            <pc:sldMk cId="4239900279" sldId="275"/>
            <ac:graphicFrameMk id="3" creationId="{5116FE9C-6852-404D-94A0-A0F9F42E89C3}"/>
          </ac:graphicFrameMkLst>
        </pc:graphicFrameChg>
      </pc:sldChg>
      <pc:sldChg chg="modSp mod">
        <pc:chgData name="Davidson, Laura" userId="0d08d628-24f2-42ce-b42f-795c60358f94" providerId="ADAL" clId="{27A5F26D-502E-4AB8-9584-CDB075A1C163}" dt="2020-10-08T23:03:00.305" v="223" actId="1038"/>
        <pc:sldMkLst>
          <pc:docMk/>
          <pc:sldMk cId="1486108926" sldId="276"/>
        </pc:sldMkLst>
        <pc:spChg chg="mod">
          <ac:chgData name="Davidson, Laura" userId="0d08d628-24f2-42ce-b42f-795c60358f94" providerId="ADAL" clId="{27A5F26D-502E-4AB8-9584-CDB075A1C163}" dt="2020-10-08T23:03:00.305" v="223" actId="1038"/>
          <ac:spMkLst>
            <pc:docMk/>
            <pc:sldMk cId="1486108926" sldId="276"/>
            <ac:spMk id="2" creationId="{00000000-0000-0000-0000-000000000000}"/>
          </ac:spMkLst>
        </pc:spChg>
        <pc:spChg chg="mod">
          <ac:chgData name="Davidson, Laura" userId="0d08d628-24f2-42ce-b42f-795c60358f94" providerId="ADAL" clId="{27A5F26D-502E-4AB8-9584-CDB075A1C163}" dt="2020-10-08T22:48:55.363" v="113" actId="1036"/>
          <ac:spMkLst>
            <pc:docMk/>
            <pc:sldMk cId="1486108926" sldId="276"/>
            <ac:spMk id="7" creationId="{00000000-0000-0000-0000-000000000000}"/>
          </ac:spMkLst>
        </pc:spChg>
        <pc:spChg chg="mod">
          <ac:chgData name="Davidson, Laura" userId="0d08d628-24f2-42ce-b42f-795c60358f94" providerId="ADAL" clId="{27A5F26D-502E-4AB8-9584-CDB075A1C163}" dt="2020-10-08T22:49:03.756" v="114" actId="1076"/>
          <ac:spMkLst>
            <pc:docMk/>
            <pc:sldMk cId="1486108926" sldId="276"/>
            <ac:spMk id="13" creationId="{00000000-0000-0000-0000-000000000000}"/>
          </ac:spMkLst>
        </pc:spChg>
        <pc:spChg chg="mod">
          <ac:chgData name="Davidson, Laura" userId="0d08d628-24f2-42ce-b42f-795c60358f94" providerId="ADAL" clId="{27A5F26D-502E-4AB8-9584-CDB075A1C163}" dt="2020-10-08T22:49:09.740" v="115" actId="1076"/>
          <ac:spMkLst>
            <pc:docMk/>
            <pc:sldMk cId="1486108926" sldId="276"/>
            <ac:spMk id="14" creationId="{00000000-0000-0000-0000-000000000000}"/>
          </ac:spMkLst>
        </pc:spChg>
        <pc:spChg chg="mod">
          <ac:chgData name="Davidson, Laura" userId="0d08d628-24f2-42ce-b42f-795c60358f94" providerId="ADAL" clId="{27A5F26D-502E-4AB8-9584-CDB075A1C163}" dt="2020-10-08T21:55:32.747" v="83" actId="20577"/>
          <ac:spMkLst>
            <pc:docMk/>
            <pc:sldMk cId="1486108926" sldId="276"/>
            <ac:spMk id="16" creationId="{82D70443-83B6-2349-AEAB-9BDED78531A1}"/>
          </ac:spMkLst>
        </pc:spChg>
        <pc:graphicFrameChg chg="mod">
          <ac:chgData name="Davidson, Laura" userId="0d08d628-24f2-42ce-b42f-795c60358f94" providerId="ADAL" clId="{27A5F26D-502E-4AB8-9584-CDB075A1C163}" dt="2020-10-08T22:48:42.207" v="105" actId="1076"/>
          <ac:graphicFrameMkLst>
            <pc:docMk/>
            <pc:sldMk cId="1486108926" sldId="276"/>
            <ac:graphicFrameMk id="3" creationId="{5116FE9C-6852-404D-94A0-A0F9F42E89C3}"/>
          </ac:graphicFrameMkLst>
        </pc:graphicFrameChg>
      </pc:sldChg>
      <pc:sldChg chg="modSp mod">
        <pc:chgData name="Davidson, Laura" userId="0d08d628-24f2-42ce-b42f-795c60358f94" providerId="ADAL" clId="{27A5F26D-502E-4AB8-9584-CDB075A1C163}" dt="2020-10-08T23:05:30.186" v="273" actId="20577"/>
        <pc:sldMkLst>
          <pc:docMk/>
          <pc:sldMk cId="2865116319" sldId="277"/>
        </pc:sldMkLst>
        <pc:spChg chg="mod">
          <ac:chgData name="Davidson, Laura" userId="0d08d628-24f2-42ce-b42f-795c60358f94" providerId="ADAL" clId="{27A5F26D-502E-4AB8-9584-CDB075A1C163}" dt="2020-10-08T23:04:20.868" v="234" actId="1035"/>
          <ac:spMkLst>
            <pc:docMk/>
            <pc:sldMk cId="2865116319" sldId="277"/>
            <ac:spMk id="6" creationId="{6FBB14E5-9D9B-40D0-88EE-DB2F161333BF}"/>
          </ac:spMkLst>
        </pc:spChg>
        <pc:spChg chg="mod">
          <ac:chgData name="Davidson, Laura" userId="0d08d628-24f2-42ce-b42f-795c60358f94" providerId="ADAL" clId="{27A5F26D-502E-4AB8-9584-CDB075A1C163}" dt="2020-10-08T23:02:47.452" v="219" actId="1037"/>
          <ac:spMkLst>
            <pc:docMk/>
            <pc:sldMk cId="2865116319" sldId="277"/>
            <ac:spMk id="7" creationId="{00000000-0000-0000-0000-000000000000}"/>
          </ac:spMkLst>
        </pc:spChg>
        <pc:spChg chg="mod">
          <ac:chgData name="Davidson, Laura" userId="0d08d628-24f2-42ce-b42f-795c60358f94" providerId="ADAL" clId="{27A5F26D-502E-4AB8-9584-CDB075A1C163}" dt="2020-10-08T23:04:24.587" v="236" actId="1038"/>
          <ac:spMkLst>
            <pc:docMk/>
            <pc:sldMk cId="2865116319" sldId="277"/>
            <ac:spMk id="15" creationId="{00000000-0000-0000-0000-000000000000}"/>
          </ac:spMkLst>
        </pc:spChg>
        <pc:spChg chg="mod">
          <ac:chgData name="Davidson, Laura" userId="0d08d628-24f2-42ce-b42f-795c60358f94" providerId="ADAL" clId="{27A5F26D-502E-4AB8-9584-CDB075A1C163}" dt="2020-10-08T21:55:12.314" v="79" actId="6549"/>
          <ac:spMkLst>
            <pc:docMk/>
            <pc:sldMk cId="2865116319" sldId="277"/>
            <ac:spMk id="16" creationId="{82D70443-83B6-2349-AEAB-9BDED78531A1}"/>
          </ac:spMkLst>
        </pc:spChg>
        <pc:graphicFrameChg chg="mod">
          <ac:chgData name="Davidson, Laura" userId="0d08d628-24f2-42ce-b42f-795c60358f94" providerId="ADAL" clId="{27A5F26D-502E-4AB8-9584-CDB075A1C163}" dt="2020-10-08T23:05:30.186" v="273" actId="20577"/>
          <ac:graphicFrameMkLst>
            <pc:docMk/>
            <pc:sldMk cId="2865116319" sldId="277"/>
            <ac:graphicFrameMk id="3" creationId="{5116FE9C-6852-404D-94A0-A0F9F42E89C3}"/>
          </ac:graphicFrameMkLst>
        </pc:graphicFrameChg>
      </pc:sldChg>
      <pc:sldChg chg="modSp mod">
        <pc:chgData name="Davidson, Laura" userId="0d08d628-24f2-42ce-b42f-795c60358f94" providerId="ADAL" clId="{27A5F26D-502E-4AB8-9584-CDB075A1C163}" dt="2020-10-08T22:57:54.860" v="213" actId="20577"/>
        <pc:sldMkLst>
          <pc:docMk/>
          <pc:sldMk cId="3287345005" sldId="279"/>
        </pc:sldMkLst>
        <pc:spChg chg="mod">
          <ac:chgData name="Davidson, Laura" userId="0d08d628-24f2-42ce-b42f-795c60358f94" providerId="ADAL" clId="{27A5F26D-502E-4AB8-9584-CDB075A1C163}" dt="2020-10-08T22:57:54.860" v="213" actId="20577"/>
          <ac:spMkLst>
            <pc:docMk/>
            <pc:sldMk cId="3287345005" sldId="279"/>
            <ac:spMk id="8" creationId="{00000000-0000-0000-0000-000000000000}"/>
          </ac:spMkLst>
        </pc:spChg>
      </pc:sldChg>
      <pc:sldChg chg="modSp">
        <pc:chgData name="Davidson, Laura" userId="0d08d628-24f2-42ce-b42f-795c60358f94" providerId="ADAL" clId="{27A5F26D-502E-4AB8-9584-CDB075A1C163}" dt="2020-10-08T22:54:50.370" v="202" actId="207"/>
        <pc:sldMkLst>
          <pc:docMk/>
          <pc:sldMk cId="3508140554" sldId="286"/>
        </pc:sldMkLst>
        <pc:graphicFrameChg chg="mod">
          <ac:chgData name="Davidson, Laura" userId="0d08d628-24f2-42ce-b42f-795c60358f94" providerId="ADAL" clId="{27A5F26D-502E-4AB8-9584-CDB075A1C163}" dt="2020-10-08T22:54:50.370" v="202" actId="207"/>
          <ac:graphicFrameMkLst>
            <pc:docMk/>
            <pc:sldMk cId="3508140554" sldId="286"/>
            <ac:graphicFrameMk id="16" creationId="{00000000-0000-0000-0000-000000000000}"/>
          </ac:graphicFrameMkLst>
        </pc:graphicFrameChg>
      </pc:sldChg>
      <pc:sldChg chg="modSp">
        <pc:chgData name="Davidson, Laura" userId="0d08d628-24f2-42ce-b42f-795c60358f94" providerId="ADAL" clId="{27A5F26D-502E-4AB8-9584-CDB075A1C163}" dt="2020-10-08T23:17:53.253" v="276" actId="20577"/>
        <pc:sldMkLst>
          <pc:docMk/>
          <pc:sldMk cId="3120043415" sldId="287"/>
        </pc:sldMkLst>
        <pc:graphicFrameChg chg="mod">
          <ac:chgData name="Davidson, Laura" userId="0d08d628-24f2-42ce-b42f-795c60358f94" providerId="ADAL" clId="{27A5F26D-502E-4AB8-9584-CDB075A1C163}" dt="2020-10-08T23:17:53.253" v="276" actId="20577"/>
          <ac:graphicFrameMkLst>
            <pc:docMk/>
            <pc:sldMk cId="3120043415" sldId="287"/>
            <ac:graphicFrameMk id="10" creationId="{00000000-0000-0000-0000-000000000000}"/>
          </ac:graphicFrameMkLst>
        </pc:graphicFrameChg>
      </pc:sldChg>
      <pc:sldChg chg="modSp">
        <pc:chgData name="Davidson, Laura" userId="0d08d628-24f2-42ce-b42f-795c60358f94" providerId="ADAL" clId="{27A5F26D-502E-4AB8-9584-CDB075A1C163}" dt="2020-10-08T21:03:30.681" v="0" actId="6549"/>
        <pc:sldMkLst>
          <pc:docMk/>
          <pc:sldMk cId="1637396618" sldId="288"/>
        </pc:sldMkLst>
        <pc:graphicFrameChg chg="mod">
          <ac:chgData name="Davidson, Laura" userId="0d08d628-24f2-42ce-b42f-795c60358f94" providerId="ADAL" clId="{27A5F26D-502E-4AB8-9584-CDB075A1C163}" dt="2020-10-08T21:03:30.681" v="0" actId="6549"/>
          <ac:graphicFrameMkLst>
            <pc:docMk/>
            <pc:sldMk cId="1637396618" sldId="288"/>
            <ac:graphicFrameMk id="6" creationId="{00000000-0000-0000-0000-000000000000}"/>
          </ac:graphicFrameMkLst>
        </pc:graphicFrameChg>
      </pc:sldChg>
      <pc:sldChg chg="modSp mod">
        <pc:chgData name="Davidson, Laura" userId="0d08d628-24f2-42ce-b42f-795c60358f94" providerId="ADAL" clId="{27A5F26D-502E-4AB8-9584-CDB075A1C163}" dt="2020-10-08T22:54:27.429" v="201" actId="6549"/>
        <pc:sldMkLst>
          <pc:docMk/>
          <pc:sldMk cId="3136710285" sldId="293"/>
        </pc:sldMkLst>
        <pc:spChg chg="mod">
          <ac:chgData name="Davidson, Laura" userId="0d08d628-24f2-42ce-b42f-795c60358f94" providerId="ADAL" clId="{27A5F26D-502E-4AB8-9584-CDB075A1C163}" dt="2020-10-08T22:54:27.429" v="201" actId="6549"/>
          <ac:spMkLst>
            <pc:docMk/>
            <pc:sldMk cId="3136710285" sldId="293"/>
            <ac:spMk id="6" creationId="{00000000-0000-0000-0000-000000000000}"/>
          </ac:spMkLst>
        </pc:spChg>
      </pc:sldChg>
      <pc:sldChg chg="modSp">
        <pc:chgData name="Davidson, Laura" userId="0d08d628-24f2-42ce-b42f-795c60358f94" providerId="ADAL" clId="{27A5F26D-502E-4AB8-9584-CDB075A1C163}" dt="2020-10-08T22:55:59.106" v="203"/>
        <pc:sldMkLst>
          <pc:docMk/>
          <pc:sldMk cId="4240835765" sldId="294"/>
        </pc:sldMkLst>
        <pc:graphicFrameChg chg="mod">
          <ac:chgData name="Davidson, Laura" userId="0d08d628-24f2-42ce-b42f-795c60358f94" providerId="ADAL" clId="{27A5F26D-502E-4AB8-9584-CDB075A1C163}" dt="2020-10-08T22:55:59.106" v="203"/>
          <ac:graphicFrameMkLst>
            <pc:docMk/>
            <pc:sldMk cId="4240835765" sldId="294"/>
            <ac:graphicFrameMk id="7" creationId="{00000000-0000-0000-0000-000000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washoeschools-my.sharepoint.com/personal/ldavidson_washoeschools_net/Documents/Reopen/Staff%20Fall%20Check%20in%20Survey/Burnout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Staff%20Fall%20Check%20in%20Survey/Burnout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Staff%20Fall%20Check%20in%20Survey/Burnout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Staff%20Fall%20Check%20in%20Survey/Burnout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Staff%20Fall%20Check%20in%20Survey/Burnout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Staff%20Fall%20Check%20in%20Survey/Burnout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Staff%20Fall%20Check%20in%20Survey/Burnout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Staff%20Fall%20Check%20in%20Survey/Burnou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Staff%20Fall%20Check%20in%20Survey/Burnou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Staff%20Fall%20Check%20in%20Survey/Burnou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Staff%20Fall%20Check%20in%20Survey/Burnou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Staff%20Fall%20Check%20in%20Survey/Burnou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Staff%20Fall%20Check%20in%20Survey/Burnout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1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Staff%20Fall%20Check%20in%20Survey/Burnout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Staff%20Fall%20Check%20in%20Survey/Burnout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60451872557093E-2"/>
          <c:y val="3.0193425959646282E-2"/>
          <c:w val="0.9459316927288024"/>
          <c:h val="0.770320748416574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'Response Rate'!$A$2</c:f>
              <c:strCache>
                <c:ptCount val="1"/>
                <c:pt idx="0">
                  <c:v>Calendar Survey 
(N =3,326)</c:v>
                </c:pt>
              </c:strCache>
            </c:strRef>
          </c:tx>
          <c:spPr>
            <a:solidFill>
              <a:srgbClr val="5B9BD5">
                <a:lumMod val="5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'Response Rate'!$B$1:$D$1</c:f>
              <c:strCache>
                <c:ptCount val="3"/>
                <c:pt idx="0">
                  <c:v>Certified</c:v>
                </c:pt>
                <c:pt idx="1">
                  <c:v>Administrator</c:v>
                </c:pt>
                <c:pt idx="2">
                  <c:v>Education Support Professionals</c:v>
                </c:pt>
              </c:strCache>
            </c:strRef>
          </c:cat>
          <c:val>
            <c:numRef>
              <c:f>'Response Rate'!$B$2:$D$2</c:f>
              <c:numCache>
                <c:formatCode>0.0%</c:formatCode>
                <c:ptCount val="3"/>
                <c:pt idx="0">
                  <c:v>0.76800000000000002</c:v>
                </c:pt>
                <c:pt idx="1">
                  <c:v>0.06</c:v>
                </c:pt>
                <c:pt idx="2">
                  <c:v>0.17199999999999999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CC-495A-837C-BDE574A9354B}"/>
            </c:ext>
          </c:extLst>
        </c:ser>
        <c:ser>
          <c:idx val="1"/>
          <c:order val="1"/>
          <c:tx>
            <c:strRef>
              <c:f>'Response Rate'!$A$3</c:f>
              <c:strCache>
                <c:ptCount val="1"/>
                <c:pt idx="0">
                  <c:v>Staff Climate Survey 
(N = 3,315)</c:v>
                </c:pt>
              </c:strCache>
            </c:strRef>
          </c:tx>
          <c:spPr>
            <a:solidFill>
              <a:srgbClr val="5B9BD5">
                <a:lumMod val="75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'Response Rate'!$B$1:$D$1</c:f>
              <c:strCache>
                <c:ptCount val="3"/>
                <c:pt idx="0">
                  <c:v>Certified</c:v>
                </c:pt>
                <c:pt idx="1">
                  <c:v>Administrator</c:v>
                </c:pt>
                <c:pt idx="2">
                  <c:v>Education Support Professionals</c:v>
                </c:pt>
              </c:strCache>
            </c:strRef>
          </c:cat>
          <c:val>
            <c:numRef>
              <c:f>'Response Rate'!$B$3:$D$3</c:f>
              <c:numCache>
                <c:formatCode>0.0%</c:formatCode>
                <c:ptCount val="3"/>
                <c:pt idx="0">
                  <c:v>0.84</c:v>
                </c:pt>
                <c:pt idx="1">
                  <c:v>5.5E-2</c:v>
                </c:pt>
                <c:pt idx="2">
                  <c:v>0.105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CC-495A-837C-BDE574A9354B}"/>
            </c:ext>
          </c:extLst>
        </c:ser>
        <c:ser>
          <c:idx val="2"/>
          <c:order val="2"/>
          <c:tx>
            <c:strRef>
              <c:f>'Response Rate'!$A$4</c:f>
              <c:strCache>
                <c:ptCount val="1"/>
                <c:pt idx="0">
                  <c:v>Decision to Reopen Survey 
(N = 4,835)</c:v>
                </c:pt>
              </c:strCache>
            </c:strRef>
          </c:tx>
          <c:spPr>
            <a:solidFill>
              <a:srgbClr val="5B9BD5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'Response Rate'!$B$1:$D$1</c:f>
              <c:strCache>
                <c:ptCount val="3"/>
                <c:pt idx="0">
                  <c:v>Certified</c:v>
                </c:pt>
                <c:pt idx="1">
                  <c:v>Administrator</c:v>
                </c:pt>
                <c:pt idx="2">
                  <c:v>Education Support Professionals</c:v>
                </c:pt>
              </c:strCache>
            </c:strRef>
          </c:cat>
          <c:val>
            <c:numRef>
              <c:f>'Response Rate'!$B$4:$D$4</c:f>
              <c:numCache>
                <c:formatCode>0.0%</c:formatCode>
                <c:ptCount val="3"/>
                <c:pt idx="0">
                  <c:v>0.77</c:v>
                </c:pt>
                <c:pt idx="1">
                  <c:v>0.04</c:v>
                </c:pt>
                <c:pt idx="2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CC-495A-837C-BDE574A9354B}"/>
            </c:ext>
          </c:extLst>
        </c:ser>
        <c:ser>
          <c:idx val="3"/>
          <c:order val="3"/>
          <c:tx>
            <c:strRef>
              <c:f>'Response Rate'!$A$5</c:f>
              <c:strCache>
                <c:ptCount val="1"/>
                <c:pt idx="0">
                  <c:v>First 6 Weeks Survey
(N = 3,757)</c:v>
                </c:pt>
              </c:strCache>
            </c:strRef>
          </c:tx>
          <c:spPr>
            <a:solidFill>
              <a:srgbClr val="5B9BD5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'Response Rate'!$B$1:$D$1</c:f>
              <c:strCache>
                <c:ptCount val="3"/>
                <c:pt idx="0">
                  <c:v>Certified</c:v>
                </c:pt>
                <c:pt idx="1">
                  <c:v>Administrator</c:v>
                </c:pt>
                <c:pt idx="2">
                  <c:v>Education Support Professionals</c:v>
                </c:pt>
              </c:strCache>
            </c:strRef>
          </c:cat>
          <c:val>
            <c:numRef>
              <c:f>'Response Rate'!$B$5:$D$5</c:f>
              <c:numCache>
                <c:formatCode>0.0%</c:formatCode>
                <c:ptCount val="3"/>
                <c:pt idx="0">
                  <c:v>0.79</c:v>
                </c:pt>
                <c:pt idx="1">
                  <c:v>4.3999999999999997E-2</c:v>
                </c:pt>
                <c:pt idx="2">
                  <c:v>0.104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CC-495A-837C-BDE574A9354B}"/>
            </c:ext>
          </c:extLst>
        </c:ser>
        <c:ser>
          <c:idx val="4"/>
          <c:order val="4"/>
          <c:tx>
            <c:strRef>
              <c:f>'Response Rate'!$A$6</c:f>
              <c:strCache>
                <c:ptCount val="1"/>
                <c:pt idx="0">
                  <c:v>Actual Proportion of Staff 
(N = 6,371)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'Response Rate'!$B$1:$D$1</c:f>
              <c:strCache>
                <c:ptCount val="3"/>
                <c:pt idx="0">
                  <c:v>Certified</c:v>
                </c:pt>
                <c:pt idx="1">
                  <c:v>Administrator</c:v>
                </c:pt>
                <c:pt idx="2">
                  <c:v>Education Support Professionals</c:v>
                </c:pt>
              </c:strCache>
            </c:strRef>
          </c:cat>
          <c:val>
            <c:numRef>
              <c:f>'Response Rate'!$B$6:$D$6</c:f>
              <c:numCache>
                <c:formatCode>0.0%</c:formatCode>
                <c:ptCount val="3"/>
                <c:pt idx="0">
                  <c:v>0.63700000000000001</c:v>
                </c:pt>
                <c:pt idx="1">
                  <c:v>0.03</c:v>
                </c:pt>
                <c:pt idx="2">
                  <c:v>0.33300000000000002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CC-495A-837C-BDE574A9354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93872272"/>
        <c:axId val="893874568"/>
      </c:barChart>
      <c:catAx>
        <c:axId val="89387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893874568"/>
        <c:crosses val="autoZero"/>
        <c:auto val="1"/>
        <c:lblAlgn val="ctr"/>
        <c:lblOffset val="100"/>
        <c:noMultiLvlLbl val="0"/>
      </c:catAx>
      <c:valAx>
        <c:axId val="8938745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893872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800">
                <a:solidFill>
                  <a:schemeClr val="tx2"/>
                </a:solidFill>
              </a:rPr>
              <a:t>All Staff: “How </a:t>
            </a:r>
            <a:r>
              <a:rPr lang="en-US" sz="2000">
                <a:solidFill>
                  <a:schemeClr val="tx2"/>
                </a:solidFill>
              </a:rPr>
              <a:t>concerned</a:t>
            </a:r>
            <a:r>
              <a:rPr lang="en-US" sz="1800">
                <a:solidFill>
                  <a:schemeClr val="tx2"/>
                </a:solidFill>
              </a:rPr>
              <a:t> are you about each of the following...” (N = 3,274)</a:t>
            </a:r>
          </a:p>
        </c:rich>
      </c:tx>
      <c:layout>
        <c:manualLayout>
          <c:xMode val="edge"/>
          <c:yMode val="edge"/>
          <c:x val="0.21302821921157036"/>
          <c:y val="9.029010791075434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2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199156143076663"/>
          <c:y val="8.3678496128720123E-2"/>
          <c:w val="0.65338605299973462"/>
          <c:h val="0.7273836353595043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'student concern'!$I$21</c:f>
              <c:strCache>
                <c:ptCount val="1"/>
                <c:pt idx="0">
                  <c:v>Not at all concerned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'student concern'!$H$22:$H$27</c:f>
              <c:strCache>
                <c:ptCount val="6"/>
                <c:pt idx="0">
                  <c:v>Students' academic growth</c:v>
                </c:pt>
                <c:pt idx="1">
                  <c:v>Students' social-emotional well-being</c:v>
                </c:pt>
                <c:pt idx="2">
                  <c:v>Students' access to technology needed for learning</c:v>
                </c:pt>
                <c:pt idx="3">
                  <c:v>Students' peer relationships</c:v>
                </c:pt>
                <c:pt idx="4">
                  <c:v>Students' relationships with adults</c:v>
                </c:pt>
                <c:pt idx="5">
                  <c:v>Students' behavior</c:v>
                </c:pt>
              </c:strCache>
            </c:strRef>
          </c:cat>
          <c:val>
            <c:numRef>
              <c:f>'student concern'!$I$22:$I$27</c:f>
              <c:numCache>
                <c:formatCode>0.0%</c:formatCode>
                <c:ptCount val="6"/>
                <c:pt idx="0">
                  <c:v>2.7447392497712716E-2</c:v>
                </c:pt>
                <c:pt idx="1">
                  <c:v>3.8485033598045205E-2</c:v>
                </c:pt>
                <c:pt idx="2">
                  <c:v>6.9397737694894532E-2</c:v>
                </c:pt>
                <c:pt idx="3">
                  <c:v>9.8501070663811557E-2</c:v>
                </c:pt>
                <c:pt idx="4">
                  <c:v>0.15837937384898712</c:v>
                </c:pt>
                <c:pt idx="5">
                  <c:v>0.22372464658881377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7C-4D75-AE58-DBA4F8BB8324}"/>
            </c:ext>
          </c:extLst>
        </c:ser>
        <c:ser>
          <c:idx val="1"/>
          <c:order val="1"/>
          <c:tx>
            <c:strRef>
              <c:f>'student concern'!$J$21</c:f>
              <c:strCache>
                <c:ptCount val="1"/>
                <c:pt idx="0">
                  <c:v>Slightly concerned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'student concern'!$H$22:$H$27</c:f>
              <c:strCache>
                <c:ptCount val="6"/>
                <c:pt idx="0">
                  <c:v>Students' academic growth</c:v>
                </c:pt>
                <c:pt idx="1">
                  <c:v>Students' social-emotional well-being</c:v>
                </c:pt>
                <c:pt idx="2">
                  <c:v>Students' access to technology needed for learning</c:v>
                </c:pt>
                <c:pt idx="3">
                  <c:v>Students' peer relationships</c:v>
                </c:pt>
                <c:pt idx="4">
                  <c:v>Students' relationships with adults</c:v>
                </c:pt>
                <c:pt idx="5">
                  <c:v>Students' behavior</c:v>
                </c:pt>
              </c:strCache>
            </c:strRef>
          </c:cat>
          <c:val>
            <c:numRef>
              <c:f>'student concern'!$J$22:$J$27</c:f>
              <c:numCache>
                <c:formatCode>0.0%</c:formatCode>
                <c:ptCount val="6"/>
                <c:pt idx="0">
                  <c:v>6.8923452272034155E-2</c:v>
                </c:pt>
                <c:pt idx="1">
                  <c:v>8.7965791081246178E-2</c:v>
                </c:pt>
                <c:pt idx="2">
                  <c:v>0.11800672577193519</c:v>
                </c:pt>
                <c:pt idx="3">
                  <c:v>0.15968185989599265</c:v>
                </c:pt>
                <c:pt idx="4">
                  <c:v>0.18293431553100062</c:v>
                </c:pt>
                <c:pt idx="5">
                  <c:v>0.21358328211432084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7C-4D75-AE58-DBA4F8BB8324}"/>
            </c:ext>
          </c:extLst>
        </c:ser>
        <c:ser>
          <c:idx val="2"/>
          <c:order val="2"/>
          <c:tx>
            <c:strRef>
              <c:f>'student concern'!$K$21</c:f>
              <c:strCache>
                <c:ptCount val="1"/>
                <c:pt idx="0">
                  <c:v>Somewhat concerned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'student concern'!$H$22:$H$27</c:f>
              <c:strCache>
                <c:ptCount val="6"/>
                <c:pt idx="0">
                  <c:v>Students' academic growth</c:v>
                </c:pt>
                <c:pt idx="1">
                  <c:v>Students' social-emotional well-being</c:v>
                </c:pt>
                <c:pt idx="2">
                  <c:v>Students' access to technology needed for learning</c:v>
                </c:pt>
                <c:pt idx="3">
                  <c:v>Students' peer relationships</c:v>
                </c:pt>
                <c:pt idx="4">
                  <c:v>Students' relationships with adults</c:v>
                </c:pt>
                <c:pt idx="5">
                  <c:v>Students' behavior</c:v>
                </c:pt>
              </c:strCache>
            </c:strRef>
          </c:cat>
          <c:val>
            <c:numRef>
              <c:f>'student concern'!$K$22:$K$27</c:f>
              <c:numCache>
                <c:formatCode>0.0%</c:formatCode>
                <c:ptCount val="6"/>
                <c:pt idx="0">
                  <c:v>0.1689539493748094</c:v>
                </c:pt>
                <c:pt idx="1">
                  <c:v>0.23518631643249846</c:v>
                </c:pt>
                <c:pt idx="2">
                  <c:v>0.17456435340874352</c:v>
                </c:pt>
                <c:pt idx="3">
                  <c:v>0.27347812786784947</c:v>
                </c:pt>
                <c:pt idx="4">
                  <c:v>0.2796193984039288</c:v>
                </c:pt>
                <c:pt idx="5">
                  <c:v>0.27412415488629377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7C-4D75-AE58-DBA4F8BB8324}"/>
            </c:ext>
          </c:extLst>
        </c:ser>
        <c:ser>
          <c:idx val="3"/>
          <c:order val="3"/>
          <c:tx>
            <c:strRef>
              <c:f>'student concern'!$L$21</c:f>
              <c:strCache>
                <c:ptCount val="1"/>
                <c:pt idx="0">
                  <c:v>Quite concerned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'student concern'!$H$22:$H$27</c:f>
              <c:strCache>
                <c:ptCount val="6"/>
                <c:pt idx="0">
                  <c:v>Students' academic growth</c:v>
                </c:pt>
                <c:pt idx="1">
                  <c:v>Students' social-emotional well-being</c:v>
                </c:pt>
                <c:pt idx="2">
                  <c:v>Students' access to technology needed for learning</c:v>
                </c:pt>
                <c:pt idx="3">
                  <c:v>Students' peer relationships</c:v>
                </c:pt>
                <c:pt idx="4">
                  <c:v>Students' relationships with adults</c:v>
                </c:pt>
                <c:pt idx="5">
                  <c:v>Students' behavior</c:v>
                </c:pt>
              </c:strCache>
            </c:strRef>
          </c:cat>
          <c:val>
            <c:numRef>
              <c:f>'student concern'!$L$22:$L$27</c:f>
              <c:numCache>
                <c:formatCode>0.0%</c:formatCode>
                <c:ptCount val="6"/>
                <c:pt idx="0">
                  <c:v>0.3504117108874657</c:v>
                </c:pt>
                <c:pt idx="1">
                  <c:v>0.31734880879657912</c:v>
                </c:pt>
                <c:pt idx="2">
                  <c:v>0.24977071232039133</c:v>
                </c:pt>
                <c:pt idx="3">
                  <c:v>0.25298256347506881</c:v>
                </c:pt>
                <c:pt idx="4">
                  <c:v>0.21792510742786986</c:v>
                </c:pt>
                <c:pt idx="5">
                  <c:v>0.1604179471419791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7C-4D75-AE58-DBA4F8BB8324}"/>
            </c:ext>
          </c:extLst>
        </c:ser>
        <c:ser>
          <c:idx val="4"/>
          <c:order val="4"/>
          <c:tx>
            <c:strRef>
              <c:f>'student concern'!$M$21</c:f>
              <c:strCache>
                <c:ptCount val="1"/>
                <c:pt idx="0">
                  <c:v>Extremely concerned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'student concern'!$H$22:$H$27</c:f>
              <c:strCache>
                <c:ptCount val="6"/>
                <c:pt idx="0">
                  <c:v>Students' academic growth</c:v>
                </c:pt>
                <c:pt idx="1">
                  <c:v>Students' social-emotional well-being</c:v>
                </c:pt>
                <c:pt idx="2">
                  <c:v>Students' access to technology needed for learning</c:v>
                </c:pt>
                <c:pt idx="3">
                  <c:v>Students' peer relationships</c:v>
                </c:pt>
                <c:pt idx="4">
                  <c:v>Students' relationships with adults</c:v>
                </c:pt>
                <c:pt idx="5">
                  <c:v>Students' behavior</c:v>
                </c:pt>
              </c:strCache>
            </c:strRef>
          </c:cat>
          <c:val>
            <c:numRef>
              <c:f>'student concern'!$M$22:$M$27</c:f>
              <c:numCache>
                <c:formatCode>0.0%</c:formatCode>
                <c:ptCount val="6"/>
                <c:pt idx="0">
                  <c:v>0.38426349496797807</c:v>
                </c:pt>
                <c:pt idx="1">
                  <c:v>0.32101405009163103</c:v>
                </c:pt>
                <c:pt idx="2">
                  <c:v>0.38826047080403547</c:v>
                </c:pt>
                <c:pt idx="3">
                  <c:v>0.21535637809727745</c:v>
                </c:pt>
                <c:pt idx="4">
                  <c:v>0.16114180478821363</c:v>
                </c:pt>
                <c:pt idx="5">
                  <c:v>0.12814996926859251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7C-4D75-AE58-DBA4F8BB832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69015568"/>
        <c:axId val="769022128"/>
      </c:barChart>
      <c:catAx>
        <c:axId val="769015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769022128"/>
        <c:crosses val="autoZero"/>
        <c:auto val="1"/>
        <c:lblAlgn val="ctr"/>
        <c:lblOffset val="100"/>
        <c:noMultiLvlLbl val="0"/>
      </c:catAx>
      <c:valAx>
        <c:axId val="769022128"/>
        <c:scaling>
          <c:orientation val="minMax"/>
          <c:max val="1"/>
        </c:scaling>
        <c:delete val="0"/>
        <c:axPos val="b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769015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873415948571966"/>
          <c:y val="0.91218464878794092"/>
          <c:w val="0.78222316899095423"/>
          <c:h val="4.38775400579731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600">
                <a:solidFill>
                  <a:schemeClr val="tx2"/>
                </a:solidFill>
              </a:rPr>
              <a:t>Teachers: How confident are you that you are providing effective instruction to the following student groups right now? (N = 2,349)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2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1343260782429829E-2"/>
          <c:y val="0.14367601759866766"/>
          <c:w val="0.94627121774145717"/>
          <c:h val="0.6683793487809971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subpop!$K$27</c:f>
              <c:strCache>
                <c:ptCount val="1"/>
                <c:pt idx="0">
                  <c:v>Not at all confident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subpop!$J$28:$J$32</c:f>
              <c:strCache>
                <c:ptCount val="5"/>
                <c:pt idx="0">
                  <c:v>Academically advanced</c:v>
                </c:pt>
                <c:pt idx="1">
                  <c:v>Students with special learning needs (e.g., IEP)</c:v>
                </c:pt>
                <c:pt idx="2">
                  <c:v>Students learning English</c:v>
                </c:pt>
                <c:pt idx="3">
                  <c:v>Students experiencing trauma</c:v>
                </c:pt>
                <c:pt idx="4">
                  <c:v>Students with inadequate technology</c:v>
                </c:pt>
              </c:strCache>
            </c:strRef>
          </c:cat>
          <c:val>
            <c:numRef>
              <c:f>subpop!$K$28:$K$32</c:f>
              <c:numCache>
                <c:formatCode>0.0%</c:formatCode>
                <c:ptCount val="5"/>
                <c:pt idx="0">
                  <c:v>0.10881339241752831</c:v>
                </c:pt>
                <c:pt idx="1">
                  <c:v>0.16127603012848915</c:v>
                </c:pt>
                <c:pt idx="2">
                  <c:v>0.1670798215171046</c:v>
                </c:pt>
                <c:pt idx="3">
                  <c:v>0.20658396946564886</c:v>
                </c:pt>
                <c:pt idx="4">
                  <c:v>0.4434900542495479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4E-41B0-A72B-0F483A567478}"/>
            </c:ext>
          </c:extLst>
        </c:ser>
        <c:ser>
          <c:idx val="1"/>
          <c:order val="1"/>
          <c:tx>
            <c:strRef>
              <c:f>subpop!$L$27</c:f>
              <c:strCache>
                <c:ptCount val="1"/>
                <c:pt idx="0">
                  <c:v>Slightly confident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subpop!$J$28:$J$32</c:f>
              <c:strCache>
                <c:ptCount val="5"/>
                <c:pt idx="0">
                  <c:v>Academically advanced</c:v>
                </c:pt>
                <c:pt idx="1">
                  <c:v>Students with special learning needs (e.g., IEP)</c:v>
                </c:pt>
                <c:pt idx="2">
                  <c:v>Students learning English</c:v>
                </c:pt>
                <c:pt idx="3">
                  <c:v>Students experiencing trauma</c:v>
                </c:pt>
                <c:pt idx="4">
                  <c:v>Students with inadequate technology</c:v>
                </c:pt>
              </c:strCache>
            </c:strRef>
          </c:cat>
          <c:val>
            <c:numRef>
              <c:f>subpop!$L$28:$L$32</c:f>
              <c:numCache>
                <c:formatCode>0.0%</c:formatCode>
                <c:ptCount val="5"/>
                <c:pt idx="0">
                  <c:v>0.14327917282127031</c:v>
                </c:pt>
                <c:pt idx="1">
                  <c:v>0.21178555604785113</c:v>
                </c:pt>
                <c:pt idx="2">
                  <c:v>0.22706990580069411</c:v>
                </c:pt>
                <c:pt idx="3">
                  <c:v>0.24522900763358779</c:v>
                </c:pt>
                <c:pt idx="4">
                  <c:v>0.23869801084990958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4E-41B0-A72B-0F483A567478}"/>
            </c:ext>
          </c:extLst>
        </c:ser>
        <c:ser>
          <c:idx val="2"/>
          <c:order val="2"/>
          <c:tx>
            <c:strRef>
              <c:f>subpop!$M$27</c:f>
              <c:strCache>
                <c:ptCount val="1"/>
                <c:pt idx="0">
                  <c:v>Somewhat confident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subpop!$J$28:$J$32</c:f>
              <c:strCache>
                <c:ptCount val="5"/>
                <c:pt idx="0">
                  <c:v>Academically advanced</c:v>
                </c:pt>
                <c:pt idx="1">
                  <c:v>Students with special learning needs (e.g., IEP)</c:v>
                </c:pt>
                <c:pt idx="2">
                  <c:v>Students learning English</c:v>
                </c:pt>
                <c:pt idx="3">
                  <c:v>Students experiencing trauma</c:v>
                </c:pt>
                <c:pt idx="4">
                  <c:v>Students with inadequate technology</c:v>
                </c:pt>
              </c:strCache>
            </c:strRef>
          </c:cat>
          <c:val>
            <c:numRef>
              <c:f>subpop!$M$28:$M$32</c:f>
              <c:numCache>
                <c:formatCode>0.0%</c:formatCode>
                <c:ptCount val="5"/>
                <c:pt idx="0">
                  <c:v>0.25209256523879864</c:v>
                </c:pt>
                <c:pt idx="1">
                  <c:v>0.2764731945059814</c:v>
                </c:pt>
                <c:pt idx="2">
                  <c:v>0.28705999008428357</c:v>
                </c:pt>
                <c:pt idx="3">
                  <c:v>0.31106870229007633</c:v>
                </c:pt>
                <c:pt idx="4">
                  <c:v>0.1903254972875226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4E-41B0-A72B-0F483A567478}"/>
            </c:ext>
          </c:extLst>
        </c:ser>
        <c:ser>
          <c:idx val="3"/>
          <c:order val="3"/>
          <c:tx>
            <c:strRef>
              <c:f>subpop!$N$27</c:f>
              <c:strCache>
                <c:ptCount val="1"/>
                <c:pt idx="0">
                  <c:v>Quite confident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subpop!$J$28:$J$32</c:f>
              <c:strCache>
                <c:ptCount val="5"/>
                <c:pt idx="0">
                  <c:v>Academically advanced</c:v>
                </c:pt>
                <c:pt idx="1">
                  <c:v>Students with special learning needs (e.g., IEP)</c:v>
                </c:pt>
                <c:pt idx="2">
                  <c:v>Students learning English</c:v>
                </c:pt>
                <c:pt idx="3">
                  <c:v>Students experiencing trauma</c:v>
                </c:pt>
                <c:pt idx="4">
                  <c:v>Students with inadequate technology</c:v>
                </c:pt>
              </c:strCache>
            </c:strRef>
          </c:cat>
          <c:val>
            <c:numRef>
              <c:f>subpop!$N$28:$N$32</c:f>
              <c:numCache>
                <c:formatCode>0.0%</c:formatCode>
                <c:ptCount val="5"/>
                <c:pt idx="0">
                  <c:v>0.31462333825701627</c:v>
                </c:pt>
                <c:pt idx="1">
                  <c:v>0.23349579087284006</c:v>
                </c:pt>
                <c:pt idx="2">
                  <c:v>0.23401090728805157</c:v>
                </c:pt>
                <c:pt idx="3">
                  <c:v>0.17318702290076335</c:v>
                </c:pt>
                <c:pt idx="4">
                  <c:v>8.8607594936708861E-2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B4E-41B0-A72B-0F483A567478}"/>
            </c:ext>
          </c:extLst>
        </c:ser>
        <c:ser>
          <c:idx val="4"/>
          <c:order val="4"/>
          <c:tx>
            <c:strRef>
              <c:f>subpop!$O$27</c:f>
              <c:strCache>
                <c:ptCount val="1"/>
                <c:pt idx="0">
                  <c:v>Extremely confident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subpop!$J$28:$J$32</c:f>
              <c:strCache>
                <c:ptCount val="5"/>
                <c:pt idx="0">
                  <c:v>Academically advanced</c:v>
                </c:pt>
                <c:pt idx="1">
                  <c:v>Students with special learning needs (e.g., IEP)</c:v>
                </c:pt>
                <c:pt idx="2">
                  <c:v>Students learning English</c:v>
                </c:pt>
                <c:pt idx="3">
                  <c:v>Students experiencing trauma</c:v>
                </c:pt>
                <c:pt idx="4">
                  <c:v>Students with inadequate technology</c:v>
                </c:pt>
              </c:strCache>
            </c:strRef>
          </c:cat>
          <c:val>
            <c:numRef>
              <c:f>subpop!$O$28:$O$32</c:f>
              <c:numCache>
                <c:formatCode>0.0%</c:formatCode>
                <c:ptCount val="5"/>
                <c:pt idx="0">
                  <c:v>0.18119153126538651</c:v>
                </c:pt>
                <c:pt idx="1">
                  <c:v>0.11696942844483828</c:v>
                </c:pt>
                <c:pt idx="2">
                  <c:v>8.4779375309866137E-2</c:v>
                </c:pt>
                <c:pt idx="3">
                  <c:v>6.393129770992366E-2</c:v>
                </c:pt>
                <c:pt idx="4">
                  <c:v>3.8878842676311032E-2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4E-41B0-A72B-0F483A56747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81177672"/>
        <c:axId val="581172424"/>
      </c:barChart>
      <c:catAx>
        <c:axId val="581177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581172424"/>
        <c:crosses val="autoZero"/>
        <c:auto val="1"/>
        <c:lblAlgn val="ctr"/>
        <c:lblOffset val="100"/>
        <c:noMultiLvlLbl val="0"/>
      </c:catAx>
      <c:valAx>
        <c:axId val="58117242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581177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1571500143759"/>
          <c:y val="0.9355142387914066"/>
          <c:w val="0.71568561131325625"/>
          <c:h val="6.44857612085934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/>
              <a:t>Teachers Only: In the past two weeks, how many of your students regularly </a:t>
            </a:r>
            <a:r>
              <a:rPr lang="en-US" b="1"/>
              <a:t>participated</a:t>
            </a:r>
            <a:r>
              <a:rPr lang="en-US"/>
              <a:t> in your virtual classes? (N = 2,426)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Engagement!$I$3:$I$8</c:f>
              <c:strCache>
                <c:ptCount val="6"/>
                <c:pt idx="0">
                  <c:v>Almost no students</c:v>
                </c:pt>
                <c:pt idx="1">
                  <c:v>A few students</c:v>
                </c:pt>
                <c:pt idx="2">
                  <c:v>About half of my students</c:v>
                </c:pt>
                <c:pt idx="3">
                  <c:v>Most students</c:v>
                </c:pt>
                <c:pt idx="4">
                  <c:v>Almost all students</c:v>
                </c:pt>
                <c:pt idx="5">
                  <c:v>I did not teach virtual classes in the past two weeks.</c:v>
                </c:pt>
              </c:strCache>
            </c:strRef>
          </c:cat>
          <c:val>
            <c:numRef>
              <c:f>Engagement!$J$3:$J$8</c:f>
              <c:numCache>
                <c:formatCode>0.0%</c:formatCode>
                <c:ptCount val="6"/>
                <c:pt idx="0">
                  <c:v>5.8944765045342129E-2</c:v>
                </c:pt>
                <c:pt idx="1">
                  <c:v>0.23083264633140974</c:v>
                </c:pt>
                <c:pt idx="2">
                  <c:v>0.23701566364385818</c:v>
                </c:pt>
                <c:pt idx="3">
                  <c:v>0.18425391591096452</c:v>
                </c:pt>
                <c:pt idx="4">
                  <c:v>0.22341302555647155</c:v>
                </c:pt>
                <c:pt idx="5">
                  <c:v>6.5539983511953837E-2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C8-4153-A925-25FF609A658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67937760"/>
        <c:axId val="767939728"/>
      </c:barChart>
      <c:catAx>
        <c:axId val="76793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767939728"/>
        <c:crosses val="autoZero"/>
        <c:auto val="1"/>
        <c:lblAlgn val="ctr"/>
        <c:lblOffset val="100"/>
        <c:noMultiLvlLbl val="0"/>
      </c:catAx>
      <c:valAx>
        <c:axId val="767939728"/>
        <c:scaling>
          <c:orientation val="minMax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767937760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/>
              <a:t>Teachers Only: In the past two weeks, how </a:t>
            </a:r>
            <a:r>
              <a:rPr lang="en-US" b="1"/>
              <a:t>engaged</a:t>
            </a:r>
            <a:r>
              <a:rPr lang="en-US"/>
              <a:t> have students been in your virtual classes? </a:t>
            </a:r>
          </a:p>
          <a:p>
            <a:pPr>
              <a:defRPr/>
            </a:pPr>
            <a:r>
              <a:rPr lang="en-US"/>
              <a:t>(N = 2,425)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Engagement!$I$15:$I$20</c:f>
              <c:strCache>
                <c:ptCount val="6"/>
                <c:pt idx="0">
                  <c:v>Not at all engaged</c:v>
                </c:pt>
                <c:pt idx="1">
                  <c:v>Slightly engaged</c:v>
                </c:pt>
                <c:pt idx="2">
                  <c:v>Somewhat engaged</c:v>
                </c:pt>
                <c:pt idx="3">
                  <c:v>Quite engaged</c:v>
                </c:pt>
                <c:pt idx="4">
                  <c:v>Extremely engaged</c:v>
                </c:pt>
                <c:pt idx="5">
                  <c:v>I did not teach virtual classes in the past two weeks</c:v>
                </c:pt>
              </c:strCache>
            </c:strRef>
          </c:cat>
          <c:val>
            <c:numRef>
              <c:f>Engagement!$J$15:$J$20</c:f>
              <c:numCache>
                <c:formatCode>0.0%</c:formatCode>
                <c:ptCount val="6"/>
                <c:pt idx="0">
                  <c:v>4.7422680412371097E-2</c:v>
                </c:pt>
                <c:pt idx="1">
                  <c:v>0.24783505154639202</c:v>
                </c:pt>
                <c:pt idx="2">
                  <c:v>0.36618556701030897</c:v>
                </c:pt>
                <c:pt idx="3">
                  <c:v>0.217319587628866</c:v>
                </c:pt>
                <c:pt idx="4">
                  <c:v>5.7731958762886594E-2</c:v>
                </c:pt>
                <c:pt idx="5">
                  <c:v>6.3505154639175304E-2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94-4757-BC16-5FB14AF0C50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67937760"/>
        <c:axId val="767939728"/>
      </c:barChart>
      <c:catAx>
        <c:axId val="76793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767939728"/>
        <c:crosses val="autoZero"/>
        <c:auto val="1"/>
        <c:lblAlgn val="ctr"/>
        <c:lblOffset val="100"/>
        <c:noMultiLvlLbl val="0"/>
      </c:catAx>
      <c:valAx>
        <c:axId val="767939728"/>
        <c:scaling>
          <c:orientation val="minMax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767937760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800" dirty="0">
                <a:solidFill>
                  <a:schemeClr val="tx2"/>
                </a:solidFill>
              </a:rPr>
              <a:t>Staff Perceptions of Their School's Leadership During Reopening (N</a:t>
            </a:r>
            <a:r>
              <a:rPr lang="en-US" sz="1800" baseline="0" dirty="0">
                <a:solidFill>
                  <a:schemeClr val="tx2"/>
                </a:solidFill>
              </a:rPr>
              <a:t> = 3,225)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2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'School Leadership'!$I$9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'School Leadership'!$H$10:$H$13</c:f>
              <c:strCache>
                <c:ptCount val="4"/>
                <c:pt idx="0">
                  <c:v>My school's leadership is working hard to support staff during re-opening.</c:v>
                </c:pt>
                <c:pt idx="1">
                  <c:v>My school's leadership is working hard to ensure staff feel safe.</c:v>
                </c:pt>
                <c:pt idx="2">
                  <c:v>Communication from my school's leadership has been very clear during our re-opening process.</c:v>
                </c:pt>
                <c:pt idx="3">
                  <c:v>My school's leadership applies rules consistently to all staff at my school.</c:v>
                </c:pt>
              </c:strCache>
            </c:strRef>
          </c:cat>
          <c:val>
            <c:numRef>
              <c:f>'School Leadership'!$I$10:$I$13</c:f>
              <c:numCache>
                <c:formatCode>0.0%</c:formatCode>
                <c:ptCount val="4"/>
                <c:pt idx="0">
                  <c:v>4.0930232558139532E-2</c:v>
                </c:pt>
                <c:pt idx="1">
                  <c:v>4.5638000620925177E-2</c:v>
                </c:pt>
                <c:pt idx="2">
                  <c:v>6.5858962410686547E-2</c:v>
                </c:pt>
                <c:pt idx="3">
                  <c:v>5.562461155997514E-2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D7-471A-9220-F07C5674F6D0}"/>
            </c:ext>
          </c:extLst>
        </c:ser>
        <c:ser>
          <c:idx val="1"/>
          <c:order val="1"/>
          <c:tx>
            <c:strRef>
              <c:f>'School Leadership'!$J$9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'School Leadership'!$H$10:$H$13</c:f>
              <c:strCache>
                <c:ptCount val="4"/>
                <c:pt idx="0">
                  <c:v>My school's leadership is working hard to support staff during re-opening.</c:v>
                </c:pt>
                <c:pt idx="1">
                  <c:v>My school's leadership is working hard to ensure staff feel safe.</c:v>
                </c:pt>
                <c:pt idx="2">
                  <c:v>Communication from my school's leadership has been very clear during our re-opening process.</c:v>
                </c:pt>
                <c:pt idx="3">
                  <c:v>My school's leadership applies rules consistently to all staff at my school.</c:v>
                </c:pt>
              </c:strCache>
            </c:strRef>
          </c:cat>
          <c:val>
            <c:numRef>
              <c:f>'School Leadership'!$J$10:$J$13</c:f>
              <c:numCache>
                <c:formatCode>0.0%</c:formatCode>
                <c:ptCount val="4"/>
                <c:pt idx="0">
                  <c:v>5.4573643410852711E-2</c:v>
                </c:pt>
                <c:pt idx="1">
                  <c:v>6.426575597640484E-2</c:v>
                </c:pt>
                <c:pt idx="2">
                  <c:v>0.1003417210313762</c:v>
                </c:pt>
                <c:pt idx="3">
                  <c:v>7.9863269111249219E-2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D7-471A-9220-F07C5674F6D0}"/>
            </c:ext>
          </c:extLst>
        </c:ser>
        <c:ser>
          <c:idx val="2"/>
          <c:order val="2"/>
          <c:tx>
            <c:strRef>
              <c:f>'School Leadership'!$K$9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'School Leadership'!$H$10:$H$13</c:f>
              <c:strCache>
                <c:ptCount val="4"/>
                <c:pt idx="0">
                  <c:v>My school's leadership is working hard to support staff during re-opening.</c:v>
                </c:pt>
                <c:pt idx="1">
                  <c:v>My school's leadership is working hard to ensure staff feel safe.</c:v>
                </c:pt>
                <c:pt idx="2">
                  <c:v>Communication from my school's leadership has been very clear during our re-opening process.</c:v>
                </c:pt>
                <c:pt idx="3">
                  <c:v>My school's leadership applies rules consistently to all staff at my school.</c:v>
                </c:pt>
              </c:strCache>
            </c:strRef>
          </c:cat>
          <c:val>
            <c:numRef>
              <c:f>'School Leadership'!$K$10:$K$13</c:f>
              <c:numCache>
                <c:formatCode>0.0%</c:formatCode>
                <c:ptCount val="4"/>
                <c:pt idx="0">
                  <c:v>9.2093023255813949E-2</c:v>
                </c:pt>
                <c:pt idx="1">
                  <c:v>0.10338404222291214</c:v>
                </c:pt>
                <c:pt idx="2">
                  <c:v>0.1251941596769183</c:v>
                </c:pt>
                <c:pt idx="3">
                  <c:v>0.127408328154133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D7-471A-9220-F07C5674F6D0}"/>
            </c:ext>
          </c:extLst>
        </c:ser>
        <c:ser>
          <c:idx val="3"/>
          <c:order val="3"/>
          <c:tx>
            <c:strRef>
              <c:f>'School Leadership'!$L$9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'School Leadership'!$H$10:$H$13</c:f>
              <c:strCache>
                <c:ptCount val="4"/>
                <c:pt idx="0">
                  <c:v>My school's leadership is working hard to support staff during re-opening.</c:v>
                </c:pt>
                <c:pt idx="1">
                  <c:v>My school's leadership is working hard to ensure staff feel safe.</c:v>
                </c:pt>
                <c:pt idx="2">
                  <c:v>Communication from my school's leadership has been very clear during our re-opening process.</c:v>
                </c:pt>
                <c:pt idx="3">
                  <c:v>My school's leadership applies rules consistently to all staff at my school.</c:v>
                </c:pt>
              </c:strCache>
            </c:strRef>
          </c:cat>
          <c:val>
            <c:numRef>
              <c:f>'School Leadership'!$L$10:$L$13</c:f>
              <c:numCache>
                <c:formatCode>0.0%</c:formatCode>
                <c:ptCount val="4"/>
                <c:pt idx="0">
                  <c:v>0.29271317829457366</c:v>
                </c:pt>
                <c:pt idx="1">
                  <c:v>0.30828935113318845</c:v>
                </c:pt>
                <c:pt idx="2">
                  <c:v>0.30413171792482135</c:v>
                </c:pt>
                <c:pt idx="3">
                  <c:v>0.30205096333126163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8D7-471A-9220-F07C5674F6D0}"/>
            </c:ext>
          </c:extLst>
        </c:ser>
        <c:ser>
          <c:idx val="4"/>
          <c:order val="4"/>
          <c:tx>
            <c:strRef>
              <c:f>'School Leadership'!$M$9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'School Leadership'!$H$10:$H$13</c:f>
              <c:strCache>
                <c:ptCount val="4"/>
                <c:pt idx="0">
                  <c:v>My school's leadership is working hard to support staff during re-opening.</c:v>
                </c:pt>
                <c:pt idx="1">
                  <c:v>My school's leadership is working hard to ensure staff feel safe.</c:v>
                </c:pt>
                <c:pt idx="2">
                  <c:v>Communication from my school's leadership has been very clear during our re-opening process.</c:v>
                </c:pt>
                <c:pt idx="3">
                  <c:v>My school's leadership applies rules consistently to all staff at my school.</c:v>
                </c:pt>
              </c:strCache>
            </c:strRef>
          </c:cat>
          <c:val>
            <c:numRef>
              <c:f>'School Leadership'!$M$10:$M$13</c:f>
              <c:numCache>
                <c:formatCode>0.0%</c:formatCode>
                <c:ptCount val="4"/>
                <c:pt idx="0">
                  <c:v>0.51968992248062018</c:v>
                </c:pt>
                <c:pt idx="1">
                  <c:v>0.47842285004656937</c:v>
                </c:pt>
                <c:pt idx="2">
                  <c:v>0.40447343895619758</c:v>
                </c:pt>
                <c:pt idx="3">
                  <c:v>0.43505282784338101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D7-471A-9220-F07C5674F6D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771899808"/>
        <c:axId val="771901120"/>
      </c:barChart>
      <c:catAx>
        <c:axId val="771899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771901120"/>
        <c:crosses val="autoZero"/>
        <c:auto val="1"/>
        <c:lblAlgn val="ctr"/>
        <c:lblOffset val="100"/>
        <c:noMultiLvlLbl val="0"/>
      </c:catAx>
      <c:valAx>
        <c:axId val="77190112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771899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2000" dirty="0">
                <a:solidFill>
                  <a:schemeClr val="tx2"/>
                </a:solidFill>
              </a:rPr>
              <a:t>School Leaders' Perception of District Leadership (N = 154)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2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'leader Qs'!$I$9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'leader Qs'!$H$10:$H$11</c:f>
              <c:strCache>
                <c:ptCount val="2"/>
                <c:pt idx="0">
                  <c:v>I feel well-supported by my Area Superintendent during my school's re-opening</c:v>
                </c:pt>
                <c:pt idx="1">
                  <c:v>Communication from district leadership about protocols for school closures has been clear.</c:v>
                </c:pt>
              </c:strCache>
            </c:strRef>
          </c:cat>
          <c:val>
            <c:numRef>
              <c:f>'leader Qs'!$I$10:$I$11</c:f>
              <c:numCache>
                <c:formatCode>0.0%</c:formatCode>
                <c:ptCount val="2"/>
                <c:pt idx="0">
                  <c:v>7.792207792207792E-2</c:v>
                </c:pt>
                <c:pt idx="1">
                  <c:v>0.11688311688311688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53-4B10-86A1-C4DDC69022D9}"/>
            </c:ext>
          </c:extLst>
        </c:ser>
        <c:ser>
          <c:idx val="1"/>
          <c:order val="1"/>
          <c:tx>
            <c:strRef>
              <c:f>'leader Qs'!$J$9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'leader Qs'!$H$10:$H$11</c:f>
              <c:strCache>
                <c:ptCount val="2"/>
                <c:pt idx="0">
                  <c:v>I feel well-supported by my Area Superintendent during my school's re-opening</c:v>
                </c:pt>
                <c:pt idx="1">
                  <c:v>Communication from district leadership about protocols for school closures has been clear.</c:v>
                </c:pt>
              </c:strCache>
            </c:strRef>
          </c:cat>
          <c:val>
            <c:numRef>
              <c:f>'leader Qs'!$J$10:$J$11</c:f>
              <c:numCache>
                <c:formatCode>0.0%</c:formatCode>
                <c:ptCount val="2"/>
                <c:pt idx="0">
                  <c:v>0.12337662337662338</c:v>
                </c:pt>
                <c:pt idx="1">
                  <c:v>0.37012987012987014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53-4B10-86A1-C4DDC69022D9}"/>
            </c:ext>
          </c:extLst>
        </c:ser>
        <c:ser>
          <c:idx val="2"/>
          <c:order val="2"/>
          <c:tx>
            <c:strRef>
              <c:f>'leader Qs'!$K$9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'leader Qs'!$H$10:$H$11</c:f>
              <c:strCache>
                <c:ptCount val="2"/>
                <c:pt idx="0">
                  <c:v>I feel well-supported by my Area Superintendent during my school's re-opening</c:v>
                </c:pt>
                <c:pt idx="1">
                  <c:v>Communication from district leadership about protocols for school closures has been clear.</c:v>
                </c:pt>
              </c:strCache>
            </c:strRef>
          </c:cat>
          <c:val>
            <c:numRef>
              <c:f>'leader Qs'!$K$10:$K$11</c:f>
              <c:numCache>
                <c:formatCode>0.0%</c:formatCode>
                <c:ptCount val="2"/>
                <c:pt idx="0">
                  <c:v>0.22077922077922077</c:v>
                </c:pt>
                <c:pt idx="1">
                  <c:v>0.21428571428571427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53-4B10-86A1-C4DDC69022D9}"/>
            </c:ext>
          </c:extLst>
        </c:ser>
        <c:ser>
          <c:idx val="3"/>
          <c:order val="3"/>
          <c:tx>
            <c:strRef>
              <c:f>'leader Qs'!$L$9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'leader Qs'!$H$10:$H$11</c:f>
              <c:strCache>
                <c:ptCount val="2"/>
                <c:pt idx="0">
                  <c:v>I feel well-supported by my Area Superintendent during my school's re-opening</c:v>
                </c:pt>
                <c:pt idx="1">
                  <c:v>Communication from district leadership about protocols for school closures has been clear.</c:v>
                </c:pt>
              </c:strCache>
            </c:strRef>
          </c:cat>
          <c:val>
            <c:numRef>
              <c:f>'leader Qs'!$L$10:$L$11</c:f>
              <c:numCache>
                <c:formatCode>0.0%</c:formatCode>
                <c:ptCount val="2"/>
                <c:pt idx="0">
                  <c:v>0.33766233766233766</c:v>
                </c:pt>
                <c:pt idx="1">
                  <c:v>0.24025974025974026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153-4B10-86A1-C4DDC69022D9}"/>
            </c:ext>
          </c:extLst>
        </c:ser>
        <c:ser>
          <c:idx val="4"/>
          <c:order val="4"/>
          <c:tx>
            <c:strRef>
              <c:f>'leader Qs'!$M$9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'leader Qs'!$H$10:$H$11</c:f>
              <c:strCache>
                <c:ptCount val="2"/>
                <c:pt idx="0">
                  <c:v>I feel well-supported by my Area Superintendent during my school's re-opening</c:v>
                </c:pt>
                <c:pt idx="1">
                  <c:v>Communication from district leadership about protocols for school closures has been clear.</c:v>
                </c:pt>
              </c:strCache>
            </c:strRef>
          </c:cat>
          <c:val>
            <c:numRef>
              <c:f>'leader Qs'!$M$10:$M$11</c:f>
              <c:numCache>
                <c:formatCode>0.0%</c:formatCode>
                <c:ptCount val="2"/>
                <c:pt idx="0">
                  <c:v>0.24025974025974026</c:v>
                </c:pt>
                <c:pt idx="1">
                  <c:v>5.844155844155844E-2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153-4B10-86A1-C4DDC69022D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09565552"/>
        <c:axId val="709561944"/>
      </c:barChart>
      <c:catAx>
        <c:axId val="709565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709561944"/>
        <c:crosses val="autoZero"/>
        <c:auto val="1"/>
        <c:lblAlgn val="ctr"/>
        <c:lblOffset val="100"/>
        <c:noMultiLvlLbl val="0"/>
      </c:catAx>
      <c:valAx>
        <c:axId val="709561944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709565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400">
                <a:solidFill>
                  <a:schemeClr val="tx2"/>
                </a:solidFill>
              </a:rPr>
              <a:t>WCSD is concerned about the safety and health of its employees (N = 3,331)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2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'safety measures'!$K$25:$K$29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Neither agree nor disagree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'safety measures'!$L$25:$L$29</c:f>
              <c:numCache>
                <c:formatCode>0.0%</c:formatCode>
                <c:ptCount val="5"/>
                <c:pt idx="0">
                  <c:v>0.31251876313419397</c:v>
                </c:pt>
                <c:pt idx="1">
                  <c:v>0.233263284299009</c:v>
                </c:pt>
                <c:pt idx="2">
                  <c:v>0.18162713899729799</c:v>
                </c:pt>
                <c:pt idx="3">
                  <c:v>0.208345842089463</c:v>
                </c:pt>
                <c:pt idx="4">
                  <c:v>6.4244971480035995E-2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9D-452B-A811-C36665B5027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6930744"/>
        <c:axId val="516934680"/>
      </c:barChart>
      <c:catAx>
        <c:axId val="516930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516934680"/>
        <c:crosses val="autoZero"/>
        <c:auto val="1"/>
        <c:lblAlgn val="ctr"/>
        <c:lblOffset val="100"/>
        <c:noMultiLvlLbl val="0"/>
      </c:catAx>
      <c:valAx>
        <c:axId val="516934680"/>
        <c:scaling>
          <c:orientation val="minMax"/>
          <c:max val="0.5"/>
        </c:scaling>
        <c:delete val="0"/>
        <c:axPos val="l"/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516930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5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0" i="0" u="none" strike="noStrike" kern="1200" spc="0" baseline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>
                <a:solidFill>
                  <a:schemeClr val="tx2"/>
                </a:solidFill>
              </a:rPr>
              <a:t>WCSD has been effective in notifying students and staff about possible exposure to COVID-19 </a:t>
            </a:r>
          </a:p>
          <a:p>
            <a:pPr>
              <a:defRPr>
                <a:solidFill>
                  <a:schemeClr val="tx2"/>
                </a:solidFill>
              </a:defRPr>
            </a:pPr>
            <a:r>
              <a:rPr lang="en-US">
                <a:solidFill>
                  <a:schemeClr val="tx2"/>
                </a:solidFill>
              </a:rPr>
              <a:t>(N = 3,328)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60" b="0" i="0" u="none" strike="noStrike" kern="1200" spc="0" baseline="0">
              <a:solidFill>
                <a:schemeClr val="tx2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'safety measures'!$K$36:$K$41</c:f>
              <c:strCache>
                <c:ptCount val="6"/>
                <c:pt idx="0">
                  <c:v>Strongly disagree</c:v>
                </c:pt>
                <c:pt idx="1">
                  <c:v>Disagree</c:v>
                </c:pt>
                <c:pt idx="2">
                  <c:v>Neither agree nor disagree</c:v>
                </c:pt>
                <c:pt idx="3">
                  <c:v>Agree</c:v>
                </c:pt>
                <c:pt idx="4">
                  <c:v>Strongly agree</c:v>
                </c:pt>
                <c:pt idx="5">
                  <c:v>Not sure</c:v>
                </c:pt>
              </c:strCache>
            </c:strRef>
          </c:cat>
          <c:val>
            <c:numRef>
              <c:f>'safety measures'!$L$36:$L$41</c:f>
              <c:numCache>
                <c:formatCode>0.0%</c:formatCode>
                <c:ptCount val="6"/>
                <c:pt idx="0">
                  <c:v>0.22536057692307701</c:v>
                </c:pt>
                <c:pt idx="1">
                  <c:v>0.226862980769231</c:v>
                </c:pt>
                <c:pt idx="2">
                  <c:v>0.191105769230769</c:v>
                </c:pt>
                <c:pt idx="3">
                  <c:v>0.22265625</c:v>
                </c:pt>
                <c:pt idx="4">
                  <c:v>5.73918269230769E-2</c:v>
                </c:pt>
                <c:pt idx="5">
                  <c:v>7.6999999999999999E-2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B3-40CE-854C-41FE9C9061E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6930744"/>
        <c:axId val="516934680"/>
      </c:barChart>
      <c:catAx>
        <c:axId val="516930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516934680"/>
        <c:crosses val="autoZero"/>
        <c:auto val="1"/>
        <c:lblAlgn val="ctr"/>
        <c:lblOffset val="100"/>
        <c:noMultiLvlLbl val="0"/>
      </c:catAx>
      <c:valAx>
        <c:axId val="516934680"/>
        <c:scaling>
          <c:orientation val="minMax"/>
          <c:max val="0.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516930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5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>
                <a:solidFill>
                  <a:schemeClr val="tx2"/>
                </a:solidFill>
              </a:rPr>
              <a:t>How easy or difficult has it been to implement the COVID-related safety measures and protocols in your building? (N = 3,756)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2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'safety measures'!$H$13:$H$18</c:f>
              <c:strCache>
                <c:ptCount val="6"/>
                <c:pt idx="0">
                  <c:v>Very difficult</c:v>
                </c:pt>
                <c:pt idx="1">
                  <c:v>Difficult</c:v>
                </c:pt>
                <c:pt idx="2">
                  <c:v>Neither easy nor difficult</c:v>
                </c:pt>
                <c:pt idx="3">
                  <c:v>Easy</c:v>
                </c:pt>
                <c:pt idx="4">
                  <c:v>Very easy</c:v>
                </c:pt>
                <c:pt idx="5">
                  <c:v>Not applicable, I am only working from home</c:v>
                </c:pt>
              </c:strCache>
            </c:strRef>
          </c:cat>
          <c:val>
            <c:numRef>
              <c:f>'safety measures'!$J$13:$J$18</c:f>
              <c:numCache>
                <c:formatCode>0.0%</c:formatCode>
                <c:ptCount val="6"/>
                <c:pt idx="0">
                  <c:v>0.154</c:v>
                </c:pt>
                <c:pt idx="1">
                  <c:v>0.27900000000000003</c:v>
                </c:pt>
                <c:pt idx="2">
                  <c:v>0.28199999999999997</c:v>
                </c:pt>
                <c:pt idx="3">
                  <c:v>0.17199999999999999</c:v>
                </c:pt>
                <c:pt idx="4">
                  <c:v>8.6999999999999994E-2</c:v>
                </c:pt>
                <c:pt idx="5">
                  <c:v>2.5999999999999999E-2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0C-457A-8735-E46F50D0C13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6930744"/>
        <c:axId val="516934680"/>
      </c:barChart>
      <c:catAx>
        <c:axId val="516930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516934680"/>
        <c:crosses val="autoZero"/>
        <c:auto val="1"/>
        <c:lblAlgn val="ctr"/>
        <c:lblOffset val="100"/>
        <c:noMultiLvlLbl val="0"/>
      </c:catAx>
      <c:valAx>
        <c:axId val="516934680"/>
        <c:scaling>
          <c:orientation val="minMax"/>
          <c:max val="0.5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516930744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dirty="0">
                <a:solidFill>
                  <a:schemeClr val="tx2"/>
                </a:solidFill>
              </a:rPr>
              <a:t>% of </a:t>
            </a:r>
            <a:r>
              <a:rPr lang="en-US" b="1" dirty="0">
                <a:solidFill>
                  <a:schemeClr val="tx2"/>
                </a:solidFill>
              </a:rPr>
              <a:t>All Staff </a:t>
            </a:r>
            <a:r>
              <a:rPr lang="en-US" baseline="0" dirty="0">
                <a:solidFill>
                  <a:schemeClr val="tx2"/>
                </a:solidFill>
              </a:rPr>
              <a:t>who agree they are burned out or tense, restless, or anxious at </a:t>
            </a:r>
            <a:r>
              <a:rPr lang="en-US" baseline="0" dirty="0" smtClean="0">
                <a:solidFill>
                  <a:schemeClr val="tx2"/>
                </a:solidFill>
              </a:rPr>
              <a:t>work</a:t>
            </a:r>
            <a:r>
              <a:rPr lang="en-US" baseline="0" dirty="0">
                <a:solidFill>
                  <a:schemeClr val="tx2"/>
                </a:solidFill>
              </a:rPr>
              <a:t> </a:t>
            </a:r>
            <a:r>
              <a:rPr lang="en-US" baseline="0" dirty="0" smtClean="0">
                <a:solidFill>
                  <a:schemeClr val="tx2"/>
                </a:solidFill>
              </a:rPr>
              <a:t>over time</a:t>
            </a:r>
            <a:r>
              <a:rPr lang="en-US" dirty="0" smtClean="0">
                <a:solidFill>
                  <a:schemeClr val="tx2"/>
                </a:solidFill>
              </a:rPr>
              <a:t>*</a:t>
            </a:r>
            <a:endParaRPr lang="en-US" dirty="0">
              <a:solidFill>
                <a:schemeClr val="tx2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2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Burnout!$A$15</c:f>
              <c:strCache>
                <c:ptCount val="1"/>
                <c:pt idx="0">
                  <c:v>I feel tense, restless, or anxious at work.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Burnout!$B$14:$F$14</c:f>
              <c:strCache>
                <c:ptCount val="5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  <c:pt idx="3">
                  <c:v>2019-2020</c:v>
                </c:pt>
                <c:pt idx="4">
                  <c:v>2020-2021</c:v>
                </c:pt>
              </c:strCache>
            </c:strRef>
          </c:cat>
          <c:val>
            <c:numRef>
              <c:f>Burnout!$B$15:$F$15</c:f>
              <c:numCache>
                <c:formatCode>0%</c:formatCode>
                <c:ptCount val="5"/>
                <c:pt idx="0">
                  <c:v>0.36</c:v>
                </c:pt>
                <c:pt idx="1">
                  <c:v>0.4</c:v>
                </c:pt>
                <c:pt idx="2">
                  <c:v>0.39</c:v>
                </c:pt>
                <c:pt idx="3">
                  <c:v>0.43000000000000005</c:v>
                </c:pt>
                <c:pt idx="4">
                  <c:v>0.72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BD7-4BCC-94C6-F1F911946D83}"/>
            </c:ext>
          </c:extLst>
        </c:ser>
        <c:ser>
          <c:idx val="1"/>
          <c:order val="1"/>
          <c:tx>
            <c:strRef>
              <c:f>Burnout!$A$16</c:f>
              <c:strCache>
                <c:ptCount val="1"/>
                <c:pt idx="0">
                  <c:v>I feel burnt out.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5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4"/>
              <c:layout>
                <c:manualLayout>
                  <c:x val="-7.3315892832888127E-2"/>
                  <c:y val="-1.22092586269469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573687136223912E-2"/>
                      <c:h val="4.160498042575853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BD7-4BCC-94C6-F1F911946D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Burnout!$B$14:$F$14</c:f>
              <c:strCache>
                <c:ptCount val="5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  <c:pt idx="3">
                  <c:v>2019-2020</c:v>
                </c:pt>
                <c:pt idx="4">
                  <c:v>2020-2021</c:v>
                </c:pt>
              </c:strCache>
            </c:strRef>
          </c:cat>
          <c:val>
            <c:numRef>
              <c:f>Burnout!$B$16:$F$16</c:f>
              <c:numCache>
                <c:formatCode>0%</c:formatCode>
                <c:ptCount val="5"/>
                <c:pt idx="0">
                  <c:v>0.39</c:v>
                </c:pt>
                <c:pt idx="1">
                  <c:v>0.43999999999999995</c:v>
                </c:pt>
                <c:pt idx="2">
                  <c:v>0.42000000000000004</c:v>
                </c:pt>
                <c:pt idx="3">
                  <c:v>0.46</c:v>
                </c:pt>
                <c:pt idx="4">
                  <c:v>0.74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BD7-4BCC-94C6-F1F911946D83}"/>
            </c:ext>
          </c:extLst>
        </c:ser>
        <c:ser>
          <c:idx val="2"/>
          <c:order val="2"/>
          <c:tx>
            <c:strRef>
              <c:f>Burnout!$A$17</c:f>
              <c:strCache>
                <c:ptCount val="1"/>
                <c:pt idx="0">
                  <c:v>I do not have sufficient time to complete all duties required of me.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4"/>
              <c:layout>
                <c:manualLayout>
                  <c:x val="1.2297329248476983E-2"/>
                  <c:y val="-4.6053691188692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BD7-4BCC-94C6-F1F911946D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Burnout!$B$14:$F$14</c:f>
              <c:strCache>
                <c:ptCount val="5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  <c:pt idx="3">
                  <c:v>2019-2020</c:v>
                </c:pt>
                <c:pt idx="4">
                  <c:v>2020-2021</c:v>
                </c:pt>
              </c:strCache>
            </c:strRef>
          </c:cat>
          <c:val>
            <c:numRef>
              <c:f>Burnout!$B$17:$F$17</c:f>
              <c:numCache>
                <c:formatCode>General</c:formatCode>
                <c:ptCount val="5"/>
                <c:pt idx="4" formatCode="0%">
                  <c:v>0.76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BD7-4BCC-94C6-F1F911946D8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69225392"/>
        <c:axId val="569227032"/>
      </c:lineChart>
      <c:catAx>
        <c:axId val="56922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569227032"/>
        <c:crosses val="autoZero"/>
        <c:auto val="1"/>
        <c:lblAlgn val="ctr"/>
        <c:lblOffset val="100"/>
        <c:noMultiLvlLbl val="0"/>
      </c:catAx>
      <c:valAx>
        <c:axId val="56922703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569225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400" b="0" i="0" baseline="0" dirty="0">
                <a:solidFill>
                  <a:schemeClr val="tx2"/>
                </a:solidFill>
                <a:effectLst/>
              </a:rPr>
              <a:t>% of </a:t>
            </a:r>
            <a:r>
              <a:rPr lang="en-US" sz="1400" b="1" i="0" baseline="0" dirty="0">
                <a:solidFill>
                  <a:schemeClr val="tx2"/>
                </a:solidFill>
                <a:effectLst/>
              </a:rPr>
              <a:t>Teachers</a:t>
            </a:r>
            <a:r>
              <a:rPr lang="en-US" sz="1400" b="0" i="0" baseline="0" dirty="0">
                <a:solidFill>
                  <a:schemeClr val="tx2"/>
                </a:solidFill>
                <a:effectLst/>
              </a:rPr>
              <a:t> who agree they are burned out or tense, restless, or anxious at work over time*</a:t>
            </a:r>
            <a:endParaRPr lang="en-US" sz="1100" dirty="0">
              <a:solidFill>
                <a:schemeClr val="tx2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2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Burnout!$A$21</c:f>
              <c:strCache>
                <c:ptCount val="1"/>
                <c:pt idx="0">
                  <c:v>I feel tense, restless, or anxious at work.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4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6071-49F3-9BDA-CBB37044F75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Burnout!$B$20:$F$20</c:f>
              <c:strCache>
                <c:ptCount val="5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  <c:pt idx="3">
                  <c:v>2019-2020</c:v>
                </c:pt>
                <c:pt idx="4">
                  <c:v>2020-2021</c:v>
                </c:pt>
              </c:strCache>
            </c:strRef>
          </c:cat>
          <c:val>
            <c:numRef>
              <c:f>Burnout!$B$21:$F$21</c:f>
              <c:numCache>
                <c:formatCode>0%</c:formatCode>
                <c:ptCount val="5"/>
                <c:pt idx="0">
                  <c:v>0.42000000000000004</c:v>
                </c:pt>
                <c:pt idx="1">
                  <c:v>0.48</c:v>
                </c:pt>
                <c:pt idx="2">
                  <c:v>0.45999999999999996</c:v>
                </c:pt>
                <c:pt idx="3">
                  <c:v>0.5</c:v>
                </c:pt>
                <c:pt idx="4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5B-4B63-838F-F19D20EFDA0D}"/>
            </c:ext>
          </c:extLst>
        </c:ser>
        <c:ser>
          <c:idx val="1"/>
          <c:order val="1"/>
          <c:tx>
            <c:strRef>
              <c:f>Burnout!$A$22</c:f>
              <c:strCache>
                <c:ptCount val="1"/>
                <c:pt idx="0">
                  <c:v>I feel burnt out.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5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4"/>
              <c:layout>
                <c:manualLayout>
                  <c:x val="-4.0523371346346523E-2"/>
                  <c:y val="-1.26181854591586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45B-4B63-838F-F19D20EFD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Burnout!$B$20:$F$20</c:f>
              <c:strCache>
                <c:ptCount val="5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  <c:pt idx="3">
                  <c:v>2019-2020</c:v>
                </c:pt>
                <c:pt idx="4">
                  <c:v>2020-2021</c:v>
                </c:pt>
              </c:strCache>
            </c:strRef>
          </c:cat>
          <c:val>
            <c:numRef>
              <c:f>Burnout!$B$22:$F$22</c:f>
              <c:numCache>
                <c:formatCode>0%</c:formatCode>
                <c:ptCount val="5"/>
                <c:pt idx="0">
                  <c:v>0.45999999999999996</c:v>
                </c:pt>
                <c:pt idx="1">
                  <c:v>0.53</c:v>
                </c:pt>
                <c:pt idx="2">
                  <c:v>0.5</c:v>
                </c:pt>
                <c:pt idx="3">
                  <c:v>0.55000000000000004</c:v>
                </c:pt>
                <c:pt idx="4">
                  <c:v>0.84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45B-4B63-838F-F19D20EFDA0D}"/>
            </c:ext>
          </c:extLst>
        </c:ser>
        <c:ser>
          <c:idx val="2"/>
          <c:order val="2"/>
          <c:tx>
            <c:strRef>
              <c:f>Burnout!$A$23</c:f>
              <c:strCache>
                <c:ptCount val="1"/>
                <c:pt idx="0">
                  <c:v>I do not have sufficient time to complete all duties required of me.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4"/>
              <c:layout>
                <c:manualLayout>
                  <c:x val="3.3230982229411038E-2"/>
                  <c:y val="-1.5314538163627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45B-4B63-838F-F19D20EFD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Burnout!$B$20:$F$20</c:f>
              <c:strCache>
                <c:ptCount val="5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  <c:pt idx="3">
                  <c:v>2019-2020</c:v>
                </c:pt>
                <c:pt idx="4">
                  <c:v>2020-2021</c:v>
                </c:pt>
              </c:strCache>
            </c:strRef>
          </c:cat>
          <c:val>
            <c:numRef>
              <c:f>Burnout!$B$23:$F$23</c:f>
              <c:numCache>
                <c:formatCode>General</c:formatCode>
                <c:ptCount val="5"/>
                <c:pt idx="4" formatCode="0%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45B-4B63-838F-F19D20EFDA0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69225392"/>
        <c:axId val="569227032"/>
      </c:lineChart>
      <c:catAx>
        <c:axId val="56922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569227032"/>
        <c:crosses val="autoZero"/>
        <c:auto val="1"/>
        <c:lblAlgn val="ctr"/>
        <c:lblOffset val="100"/>
        <c:noMultiLvlLbl val="0"/>
      </c:catAx>
      <c:valAx>
        <c:axId val="56922703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569225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750082020997372E-2"/>
          <c:y val="0.21923982217535121"/>
          <c:w val="0.95379158464566927"/>
          <c:h val="0.574801178790785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'Burnout Final'!$S$83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'Burnout Final'!$R$84:$R$98</c:f>
              <c:strCache>
                <c:ptCount val="15"/>
                <c:pt idx="0">
                  <c:v>Teacher (all subjects)</c:v>
                </c:pt>
                <c:pt idx="1">
                  <c:v>Psychologist</c:v>
                </c:pt>
                <c:pt idx="2">
                  <c:v>Instructional Aide, Teacher Assistant</c:v>
                </c:pt>
                <c:pt idx="3">
                  <c:v>Instructional Coach, Implementation Specialist</c:v>
                </c:pt>
                <c:pt idx="4">
                  <c:v>Speech Language Pathologist</c:v>
                </c:pt>
                <c:pt idx="5">
                  <c:v>School Leadership (principal, assistant principal, or dean)</c:v>
                </c:pt>
                <c:pt idx="6">
                  <c:v>Secretary, Registrar, Bookkeeper</c:v>
                </c:pt>
                <c:pt idx="7">
                  <c:v>Counselor, Social Worker</c:v>
                </c:pt>
                <c:pt idx="8">
                  <c:v>FACE Liaison, Student Graduation Advocate, Re-engagement Specialist, Truancy Officer</c:v>
                </c:pt>
                <c:pt idx="9">
                  <c:v>Nutrition Services Staff Member</c:v>
                </c:pt>
                <c:pt idx="10">
                  <c:v>Custodial Staff Member</c:v>
                </c:pt>
                <c:pt idx="11">
                  <c:v>Transportation Staff Member, Bus Driver</c:v>
                </c:pt>
                <c:pt idx="12">
                  <c:v>School Nurse, Health Aide, Physical Therapist, Occupational Therapist</c:v>
                </c:pt>
                <c:pt idx="13">
                  <c:v>Librarian/Librarian Assistant</c:v>
                </c:pt>
                <c:pt idx="14">
                  <c:v>Technology Specialist, Technology Coordinator, Educational Technology Specialist</c:v>
                </c:pt>
              </c:strCache>
            </c:strRef>
          </c:cat>
          <c:val>
            <c:numRef>
              <c:f>'Burnout Final'!$S$84:$S$98</c:f>
              <c:numCache>
                <c:formatCode>###0.0%</c:formatCode>
                <c:ptCount val="15"/>
                <c:pt idx="0">
                  <c:v>3.296170625302957E-2</c:v>
                </c:pt>
                <c:pt idx="1">
                  <c:v>0.13793103448275862</c:v>
                </c:pt>
                <c:pt idx="2">
                  <c:v>0.1317365269461078</c:v>
                </c:pt>
                <c:pt idx="3">
                  <c:v>0.04</c:v>
                </c:pt>
                <c:pt idx="4">
                  <c:v>3.2258064516129031E-2</c:v>
                </c:pt>
                <c:pt idx="5">
                  <c:v>8.1632653061224497E-2</c:v>
                </c:pt>
                <c:pt idx="6">
                  <c:v>0.17293233082706766</c:v>
                </c:pt>
                <c:pt idx="7">
                  <c:v>5.9259259259259262E-2</c:v>
                </c:pt>
                <c:pt idx="8">
                  <c:v>4.1666666666666657E-2</c:v>
                </c:pt>
                <c:pt idx="9">
                  <c:v>0.22222222222222221</c:v>
                </c:pt>
                <c:pt idx="10">
                  <c:v>9.7560975609756101E-2</c:v>
                </c:pt>
                <c:pt idx="11">
                  <c:v>0.18181818181818182</c:v>
                </c:pt>
                <c:pt idx="12">
                  <c:v>0.20895522388059701</c:v>
                </c:pt>
                <c:pt idx="13">
                  <c:v>0.10344827586206896</c:v>
                </c:pt>
                <c:pt idx="14">
                  <c:v>2.9411764705882349E-2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31-457A-A486-92AE93552FED}"/>
            </c:ext>
          </c:extLst>
        </c:ser>
        <c:ser>
          <c:idx val="1"/>
          <c:order val="1"/>
          <c:tx>
            <c:strRef>
              <c:f>'Burnout Final'!$T$83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'Burnout Final'!$R$84:$R$98</c:f>
              <c:strCache>
                <c:ptCount val="15"/>
                <c:pt idx="0">
                  <c:v>Teacher (all subjects)</c:v>
                </c:pt>
                <c:pt idx="1">
                  <c:v>Psychologist</c:v>
                </c:pt>
                <c:pt idx="2">
                  <c:v>Instructional Aide, Teacher Assistant</c:v>
                </c:pt>
                <c:pt idx="3">
                  <c:v>Instructional Coach, Implementation Specialist</c:v>
                </c:pt>
                <c:pt idx="4">
                  <c:v>Speech Language Pathologist</c:v>
                </c:pt>
                <c:pt idx="5">
                  <c:v>School Leadership (principal, assistant principal, or dean)</c:v>
                </c:pt>
                <c:pt idx="6">
                  <c:v>Secretary, Registrar, Bookkeeper</c:v>
                </c:pt>
                <c:pt idx="7">
                  <c:v>Counselor, Social Worker</c:v>
                </c:pt>
                <c:pt idx="8">
                  <c:v>FACE Liaison, Student Graduation Advocate, Re-engagement Specialist, Truancy Officer</c:v>
                </c:pt>
                <c:pt idx="9">
                  <c:v>Nutrition Services Staff Member</c:v>
                </c:pt>
                <c:pt idx="10">
                  <c:v>Custodial Staff Member</c:v>
                </c:pt>
                <c:pt idx="11">
                  <c:v>Transportation Staff Member, Bus Driver</c:v>
                </c:pt>
                <c:pt idx="12">
                  <c:v>School Nurse, Health Aide, Physical Therapist, Occupational Therapist</c:v>
                </c:pt>
                <c:pt idx="13">
                  <c:v>Librarian/Librarian Assistant</c:v>
                </c:pt>
                <c:pt idx="14">
                  <c:v>Technology Specialist, Technology Coordinator, Educational Technology Specialist</c:v>
                </c:pt>
              </c:strCache>
            </c:strRef>
          </c:cat>
          <c:val>
            <c:numRef>
              <c:f>'Burnout Final'!$T$84:$T$98</c:f>
              <c:numCache>
                <c:formatCode>###0.0%</c:formatCode>
                <c:ptCount val="15"/>
                <c:pt idx="0">
                  <c:v>0.13136209403780902</c:v>
                </c:pt>
                <c:pt idx="1">
                  <c:v>0.17241379310344829</c:v>
                </c:pt>
                <c:pt idx="2">
                  <c:v>0.38323353293413176</c:v>
                </c:pt>
                <c:pt idx="3">
                  <c:v>0.16</c:v>
                </c:pt>
                <c:pt idx="4">
                  <c:v>0.14516129032258066</c:v>
                </c:pt>
                <c:pt idx="5">
                  <c:v>0.27891156462585032</c:v>
                </c:pt>
                <c:pt idx="6">
                  <c:v>0.36090225563909767</c:v>
                </c:pt>
                <c:pt idx="7">
                  <c:v>0.28888888888888886</c:v>
                </c:pt>
                <c:pt idx="8">
                  <c:v>0.625</c:v>
                </c:pt>
                <c:pt idx="9">
                  <c:v>0.49206349206349204</c:v>
                </c:pt>
                <c:pt idx="10">
                  <c:v>0.36585365853658536</c:v>
                </c:pt>
                <c:pt idx="11">
                  <c:v>0.32727272727272727</c:v>
                </c:pt>
                <c:pt idx="12">
                  <c:v>0.35820895522388058</c:v>
                </c:pt>
                <c:pt idx="13">
                  <c:v>0.31034482758620691</c:v>
                </c:pt>
                <c:pt idx="14">
                  <c:v>0.38235294117647056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31-457A-A486-92AE93552FED}"/>
            </c:ext>
          </c:extLst>
        </c:ser>
        <c:ser>
          <c:idx val="2"/>
          <c:order val="2"/>
          <c:tx>
            <c:strRef>
              <c:f>'Burnout Final'!$U$83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'Burnout Final'!$R$84:$R$98</c:f>
              <c:strCache>
                <c:ptCount val="15"/>
                <c:pt idx="0">
                  <c:v>Teacher (all subjects)</c:v>
                </c:pt>
                <c:pt idx="1">
                  <c:v>Psychologist</c:v>
                </c:pt>
                <c:pt idx="2">
                  <c:v>Instructional Aide, Teacher Assistant</c:v>
                </c:pt>
                <c:pt idx="3">
                  <c:v>Instructional Coach, Implementation Specialist</c:v>
                </c:pt>
                <c:pt idx="4">
                  <c:v>Speech Language Pathologist</c:v>
                </c:pt>
                <c:pt idx="5">
                  <c:v>School Leadership (principal, assistant principal, or dean)</c:v>
                </c:pt>
                <c:pt idx="6">
                  <c:v>Secretary, Registrar, Bookkeeper</c:v>
                </c:pt>
                <c:pt idx="7">
                  <c:v>Counselor, Social Worker</c:v>
                </c:pt>
                <c:pt idx="8">
                  <c:v>FACE Liaison, Student Graduation Advocate, Re-engagement Specialist, Truancy Officer</c:v>
                </c:pt>
                <c:pt idx="9">
                  <c:v>Nutrition Services Staff Member</c:v>
                </c:pt>
                <c:pt idx="10">
                  <c:v>Custodial Staff Member</c:v>
                </c:pt>
                <c:pt idx="11">
                  <c:v>Transportation Staff Member, Bus Driver</c:v>
                </c:pt>
                <c:pt idx="12">
                  <c:v>School Nurse, Health Aide, Physical Therapist, Occupational Therapist</c:v>
                </c:pt>
                <c:pt idx="13">
                  <c:v>Librarian/Librarian Assistant</c:v>
                </c:pt>
                <c:pt idx="14">
                  <c:v>Technology Specialist, Technology Coordinator, Educational Technology Specialist</c:v>
                </c:pt>
              </c:strCache>
            </c:strRef>
          </c:cat>
          <c:val>
            <c:numRef>
              <c:f>'Burnout Final'!$U$84:$U$98</c:f>
              <c:numCache>
                <c:formatCode>###0.0%</c:formatCode>
                <c:ptCount val="15"/>
                <c:pt idx="0">
                  <c:v>0.28162869607367913</c:v>
                </c:pt>
                <c:pt idx="1">
                  <c:v>0.17241379310344829</c:v>
                </c:pt>
                <c:pt idx="2">
                  <c:v>0.23952095808383234</c:v>
                </c:pt>
                <c:pt idx="3">
                  <c:v>0.24</c:v>
                </c:pt>
                <c:pt idx="4">
                  <c:v>0.30645161290322581</c:v>
                </c:pt>
                <c:pt idx="5">
                  <c:v>0.33333333333333326</c:v>
                </c:pt>
                <c:pt idx="6">
                  <c:v>0.24812030075187969</c:v>
                </c:pt>
                <c:pt idx="7">
                  <c:v>0.32592592592592595</c:v>
                </c:pt>
                <c:pt idx="8">
                  <c:v>0.33333333333333326</c:v>
                </c:pt>
                <c:pt idx="9">
                  <c:v>0.22222222222222221</c:v>
                </c:pt>
                <c:pt idx="10">
                  <c:v>0.31707317073170732</c:v>
                </c:pt>
                <c:pt idx="11">
                  <c:v>0.29090909090909089</c:v>
                </c:pt>
                <c:pt idx="12">
                  <c:v>0.28358208955223879</c:v>
                </c:pt>
                <c:pt idx="13">
                  <c:v>0.36206896551724133</c:v>
                </c:pt>
                <c:pt idx="14">
                  <c:v>0.32352941176470584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31-457A-A486-92AE93552FED}"/>
            </c:ext>
          </c:extLst>
        </c:ser>
        <c:ser>
          <c:idx val="3"/>
          <c:order val="3"/>
          <c:tx>
            <c:strRef>
              <c:f>'Burnout Final'!$V$83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'Burnout Final'!$R$84:$R$98</c:f>
              <c:strCache>
                <c:ptCount val="15"/>
                <c:pt idx="0">
                  <c:v>Teacher (all subjects)</c:v>
                </c:pt>
                <c:pt idx="1">
                  <c:v>Psychologist</c:v>
                </c:pt>
                <c:pt idx="2">
                  <c:v>Instructional Aide, Teacher Assistant</c:v>
                </c:pt>
                <c:pt idx="3">
                  <c:v>Instructional Coach, Implementation Specialist</c:v>
                </c:pt>
                <c:pt idx="4">
                  <c:v>Speech Language Pathologist</c:v>
                </c:pt>
                <c:pt idx="5">
                  <c:v>School Leadership (principal, assistant principal, or dean)</c:v>
                </c:pt>
                <c:pt idx="6">
                  <c:v>Secretary, Registrar, Bookkeeper</c:v>
                </c:pt>
                <c:pt idx="7">
                  <c:v>Counselor, Social Worker</c:v>
                </c:pt>
                <c:pt idx="8">
                  <c:v>FACE Liaison, Student Graduation Advocate, Re-engagement Specialist, Truancy Officer</c:v>
                </c:pt>
                <c:pt idx="9">
                  <c:v>Nutrition Services Staff Member</c:v>
                </c:pt>
                <c:pt idx="10">
                  <c:v>Custodial Staff Member</c:v>
                </c:pt>
                <c:pt idx="11">
                  <c:v>Transportation Staff Member, Bus Driver</c:v>
                </c:pt>
                <c:pt idx="12">
                  <c:v>School Nurse, Health Aide, Physical Therapist, Occupational Therapist</c:v>
                </c:pt>
                <c:pt idx="13">
                  <c:v>Librarian/Librarian Assistant</c:v>
                </c:pt>
                <c:pt idx="14">
                  <c:v>Technology Specialist, Technology Coordinator, Educational Technology Specialist</c:v>
                </c:pt>
              </c:strCache>
            </c:strRef>
          </c:cat>
          <c:val>
            <c:numRef>
              <c:f>'Burnout Final'!$V$84:$V$98</c:f>
              <c:numCache>
                <c:formatCode>###0.0%</c:formatCode>
                <c:ptCount val="15"/>
                <c:pt idx="0">
                  <c:v>0.55404750363548227</c:v>
                </c:pt>
                <c:pt idx="1">
                  <c:v>0.51724137931034486</c:v>
                </c:pt>
                <c:pt idx="2">
                  <c:v>0.24550898203592811</c:v>
                </c:pt>
                <c:pt idx="3">
                  <c:v>0.56000000000000005</c:v>
                </c:pt>
                <c:pt idx="4">
                  <c:v>0.5161290322580645</c:v>
                </c:pt>
                <c:pt idx="5">
                  <c:v>0.30612244897959184</c:v>
                </c:pt>
                <c:pt idx="6">
                  <c:v>0.21804511278195488</c:v>
                </c:pt>
                <c:pt idx="7">
                  <c:v>0.32592592592592595</c:v>
                </c:pt>
                <c:pt idx="9">
                  <c:v>6.3492063492063489E-2</c:v>
                </c:pt>
                <c:pt idx="10">
                  <c:v>0.21951219512195125</c:v>
                </c:pt>
                <c:pt idx="11">
                  <c:v>0.2</c:v>
                </c:pt>
                <c:pt idx="12">
                  <c:v>0.14925373134328357</c:v>
                </c:pt>
                <c:pt idx="13">
                  <c:v>0.22413793103448276</c:v>
                </c:pt>
                <c:pt idx="14">
                  <c:v>0.26470588235294118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31-457A-A486-92AE93552F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60627104"/>
        <c:axId val="760632352"/>
      </c:barChart>
      <c:catAx>
        <c:axId val="76062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760632352"/>
        <c:crosses val="autoZero"/>
        <c:auto val="1"/>
        <c:lblAlgn val="ctr"/>
        <c:lblOffset val="100"/>
        <c:noMultiLvlLbl val="0"/>
      </c:catAx>
      <c:valAx>
        <c:axId val="7606323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760627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800">
                <a:solidFill>
                  <a:schemeClr val="tx2"/>
                </a:solidFill>
              </a:rPr>
              <a:t>All Staff: % Who Feel Their School's In-Person or Distance Learning Model is Effective (N</a:t>
            </a:r>
            <a:r>
              <a:rPr lang="en-US" sz="1800" baseline="0">
                <a:solidFill>
                  <a:schemeClr val="tx2"/>
                </a:solidFill>
              </a:rPr>
              <a:t> = 3,217)</a:t>
            </a:r>
            <a:endParaRPr lang="en-US" sz="1800">
              <a:solidFill>
                <a:schemeClr val="tx2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2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7103690537214936E-2"/>
          <c:y val="0.17325624431878942"/>
          <c:w val="0.78432280191708437"/>
          <c:h val="0.7412141749545503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'Overall Effectiveness'!$H$14</c:f>
              <c:strCache>
                <c:ptCount val="1"/>
                <c:pt idx="0">
                  <c:v>Not at all effective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'Overall Effectiveness'!$I$13:$J$13</c:f>
              <c:strCache>
                <c:ptCount val="2"/>
                <c:pt idx="0">
                  <c:v>In-Person Learning</c:v>
                </c:pt>
                <c:pt idx="1">
                  <c:v>Distance Learning</c:v>
                </c:pt>
              </c:strCache>
            </c:strRef>
          </c:cat>
          <c:val>
            <c:numRef>
              <c:f>'Overall Effectiveness'!$I$14:$J$14</c:f>
              <c:numCache>
                <c:formatCode>0.0%</c:formatCode>
                <c:ptCount val="2"/>
                <c:pt idx="0">
                  <c:v>5.2289603960396037E-2</c:v>
                </c:pt>
                <c:pt idx="1">
                  <c:v>0.16754740441405036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93-4761-926B-6F96A6D96DEE}"/>
            </c:ext>
          </c:extLst>
        </c:ser>
        <c:ser>
          <c:idx val="1"/>
          <c:order val="1"/>
          <c:tx>
            <c:strRef>
              <c:f>'Overall Effectiveness'!$H$15</c:f>
              <c:strCache>
                <c:ptCount val="1"/>
                <c:pt idx="0">
                  <c:v>Slightly effective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'Overall Effectiveness'!$I$13:$J$13</c:f>
              <c:strCache>
                <c:ptCount val="2"/>
                <c:pt idx="0">
                  <c:v>In-Person Learning</c:v>
                </c:pt>
                <c:pt idx="1">
                  <c:v>Distance Learning</c:v>
                </c:pt>
              </c:strCache>
            </c:strRef>
          </c:cat>
          <c:val>
            <c:numRef>
              <c:f>'Overall Effectiveness'!$I$15:$J$15</c:f>
              <c:numCache>
                <c:formatCode>0.0%</c:formatCode>
                <c:ptCount val="2"/>
                <c:pt idx="0">
                  <c:v>0.13768564356435645</c:v>
                </c:pt>
                <c:pt idx="1">
                  <c:v>0.30307740130556421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93-4761-926B-6F96A6D96DEE}"/>
            </c:ext>
          </c:extLst>
        </c:ser>
        <c:ser>
          <c:idx val="2"/>
          <c:order val="2"/>
          <c:tx>
            <c:strRef>
              <c:f>'Overall Effectiveness'!$H$16</c:f>
              <c:strCache>
                <c:ptCount val="1"/>
                <c:pt idx="0">
                  <c:v>Somewhat effective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'Overall Effectiveness'!$I$13:$J$13</c:f>
              <c:strCache>
                <c:ptCount val="2"/>
                <c:pt idx="0">
                  <c:v>In-Person Learning</c:v>
                </c:pt>
                <c:pt idx="1">
                  <c:v>Distance Learning</c:v>
                </c:pt>
              </c:strCache>
            </c:strRef>
          </c:cat>
          <c:val>
            <c:numRef>
              <c:f>'Overall Effectiveness'!$I$16:$J$16</c:f>
              <c:numCache>
                <c:formatCode>0.0%</c:formatCode>
                <c:ptCount val="2"/>
                <c:pt idx="0">
                  <c:v>0.29362623762376239</c:v>
                </c:pt>
                <c:pt idx="1">
                  <c:v>0.34659620764687599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93-4761-926B-6F96A6D96DEE}"/>
            </c:ext>
          </c:extLst>
        </c:ser>
        <c:ser>
          <c:idx val="3"/>
          <c:order val="3"/>
          <c:tx>
            <c:strRef>
              <c:f>'Overall Effectiveness'!$H$17</c:f>
              <c:strCache>
                <c:ptCount val="1"/>
                <c:pt idx="0">
                  <c:v>Quite effective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'Overall Effectiveness'!$I$13:$J$13</c:f>
              <c:strCache>
                <c:ptCount val="2"/>
                <c:pt idx="0">
                  <c:v>In-Person Learning</c:v>
                </c:pt>
                <c:pt idx="1">
                  <c:v>Distance Learning</c:v>
                </c:pt>
              </c:strCache>
            </c:strRef>
          </c:cat>
          <c:val>
            <c:numRef>
              <c:f>'Overall Effectiveness'!$I$17:$J$17</c:f>
              <c:numCache>
                <c:formatCode>0.0%</c:formatCode>
                <c:ptCount val="2"/>
                <c:pt idx="0">
                  <c:v>0.33137376237623761</c:v>
                </c:pt>
                <c:pt idx="1">
                  <c:v>0.14112527199253963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93-4761-926B-6F96A6D96DEE}"/>
            </c:ext>
          </c:extLst>
        </c:ser>
        <c:ser>
          <c:idx val="4"/>
          <c:order val="4"/>
          <c:tx>
            <c:strRef>
              <c:f>'Overall Effectiveness'!$H$18</c:f>
              <c:strCache>
                <c:ptCount val="1"/>
                <c:pt idx="0">
                  <c:v>Extremely effective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'Overall Effectiveness'!$I$13:$J$13</c:f>
              <c:strCache>
                <c:ptCount val="2"/>
                <c:pt idx="0">
                  <c:v>In-Person Learning</c:v>
                </c:pt>
                <c:pt idx="1">
                  <c:v>Distance Learning</c:v>
                </c:pt>
              </c:strCache>
            </c:strRef>
          </c:cat>
          <c:val>
            <c:numRef>
              <c:f>'Overall Effectiveness'!$I$18:$J$18</c:f>
              <c:numCache>
                <c:formatCode>0.0%</c:formatCode>
                <c:ptCount val="2"/>
                <c:pt idx="0">
                  <c:v>0.18502475247524752</c:v>
                </c:pt>
                <c:pt idx="1">
                  <c:v>4.1653714640969848E-2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D93-4761-926B-6F96A6D96D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589906248"/>
        <c:axId val="589909528"/>
      </c:barChart>
      <c:catAx>
        <c:axId val="589906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589909528"/>
        <c:crosses val="autoZero"/>
        <c:auto val="1"/>
        <c:lblAlgn val="ctr"/>
        <c:lblOffset val="100"/>
        <c:noMultiLvlLbl val="0"/>
      </c:catAx>
      <c:valAx>
        <c:axId val="5899095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589906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800">
                <a:solidFill>
                  <a:schemeClr val="tx2"/>
                </a:solidFill>
              </a:rPr>
              <a:t>% of Teachers</a:t>
            </a:r>
            <a:r>
              <a:rPr lang="en-US" sz="1800" baseline="0">
                <a:solidFill>
                  <a:schemeClr val="tx2"/>
                </a:solidFill>
              </a:rPr>
              <a:t> Who Rate the </a:t>
            </a:r>
            <a:r>
              <a:rPr lang="en-US" sz="1800">
                <a:solidFill>
                  <a:schemeClr val="tx2"/>
                </a:solidFill>
              </a:rPr>
              <a:t>In-Person or Distance Learning Model at Their School as Quite/Extremely</a:t>
            </a:r>
            <a:r>
              <a:rPr lang="en-US" sz="1800" baseline="0">
                <a:solidFill>
                  <a:schemeClr val="tx2"/>
                </a:solidFill>
              </a:rPr>
              <a:t> Effective</a:t>
            </a:r>
            <a:endParaRPr lang="en-US" sz="1800">
              <a:solidFill>
                <a:schemeClr val="tx2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2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'Effectiveness T Type'!$AG$4</c:f>
              <c:strCache>
                <c:ptCount val="1"/>
                <c:pt idx="0">
                  <c:v>In-Person Learning Model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'Effectiveness T Type'!$AF$5:$AF$8</c:f>
              <c:strCache>
                <c:ptCount val="4"/>
                <c:pt idx="0">
                  <c:v>In-Person Teachers 
(N = 827)</c:v>
                </c:pt>
                <c:pt idx="1">
                  <c:v>Hybrid Teachers
(N = 539)</c:v>
                </c:pt>
                <c:pt idx="2">
                  <c:v>Distance Teachers
(N = 304)</c:v>
                </c:pt>
                <c:pt idx="3">
                  <c:v>Combination Teachers
(N = 867)</c:v>
                </c:pt>
              </c:strCache>
            </c:strRef>
          </c:cat>
          <c:val>
            <c:numRef>
              <c:f>'Effectiveness T Type'!$AG$5:$AG$8</c:f>
              <c:numCache>
                <c:formatCode>0.0%</c:formatCode>
                <c:ptCount val="4"/>
                <c:pt idx="0">
                  <c:v>0.63636363636363635</c:v>
                </c:pt>
                <c:pt idx="1">
                  <c:v>0.39961389961389965</c:v>
                </c:pt>
                <c:pt idx="2">
                  <c:v>0.44078947368421051</c:v>
                </c:pt>
                <c:pt idx="3">
                  <c:v>0.46472019464720193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E3-4995-A780-52FBCB14446C}"/>
            </c:ext>
          </c:extLst>
        </c:ser>
        <c:ser>
          <c:idx val="1"/>
          <c:order val="1"/>
          <c:tx>
            <c:strRef>
              <c:f>'Effectiveness T Type'!$AH$4</c:f>
              <c:strCache>
                <c:ptCount val="1"/>
                <c:pt idx="0">
                  <c:v>Distance Learning Model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'Effectiveness T Type'!$AF$5:$AF$8</c:f>
              <c:strCache>
                <c:ptCount val="4"/>
                <c:pt idx="0">
                  <c:v>In-Person Teachers 
(N = 827)</c:v>
                </c:pt>
                <c:pt idx="1">
                  <c:v>Hybrid Teachers
(N = 539)</c:v>
                </c:pt>
                <c:pt idx="2">
                  <c:v>Distance Teachers
(N = 304)</c:v>
                </c:pt>
                <c:pt idx="3">
                  <c:v>Combination Teachers
(N = 867)</c:v>
                </c:pt>
              </c:strCache>
            </c:strRef>
          </c:cat>
          <c:val>
            <c:numRef>
              <c:f>'Effectiveness T Type'!$AH$5:$AH$8</c:f>
              <c:numCache>
                <c:formatCode>0.0%</c:formatCode>
                <c:ptCount val="4"/>
                <c:pt idx="0">
                  <c:v>0.2197962154294032</c:v>
                </c:pt>
                <c:pt idx="1">
                  <c:v>0.12277227722772277</c:v>
                </c:pt>
                <c:pt idx="2">
                  <c:v>0.31597222222222221</c:v>
                </c:pt>
                <c:pt idx="3">
                  <c:v>0.14669926650366749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E3-4995-A780-52FBCB14446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68922056"/>
        <c:axId val="767947928"/>
      </c:barChart>
      <c:catAx>
        <c:axId val="768922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767947928"/>
        <c:crosses val="autoZero"/>
        <c:auto val="1"/>
        <c:lblAlgn val="ctr"/>
        <c:lblOffset val="100"/>
        <c:noMultiLvlLbl val="0"/>
      </c:catAx>
      <c:valAx>
        <c:axId val="7679479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768922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56C677-A2AA-CF44-9621-FBD1C324410B}" type="doc">
      <dgm:prSet loTypeId="urn:microsoft.com/office/officeart/2008/layout/VerticalCurvedList" loCatId="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8C5AE9-24BE-4C44-848A-139C44637CC8}">
      <dgm:prSet phldrT="[Text]" custT="1"/>
      <dgm:spPr/>
      <dgm:t>
        <a:bodyPr/>
        <a:lstStyle/>
        <a:p>
          <a:r>
            <a:rPr lang="en-US" sz="1800">
              <a:latin typeface="Century Gothic" panose="020B0502020202020204" pitchFamily="34" charset="0"/>
            </a:rPr>
            <a:t>Insufficient/inadequate cleaning and safety supplies</a:t>
          </a:r>
        </a:p>
      </dgm:t>
    </dgm:pt>
    <dgm:pt modelId="{5E732732-4F3D-AA47-AC0F-B435D3FEA201}" type="parTrans" cxnId="{F73701E0-0375-8241-9288-BDB1FB625D68}">
      <dgm:prSet/>
      <dgm:spPr/>
      <dgm:t>
        <a:bodyPr/>
        <a:lstStyle/>
        <a:p>
          <a:endParaRPr lang="en-US" sz="9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509BC64C-85AD-384C-9D86-195551434F11}" type="sibTrans" cxnId="{F73701E0-0375-8241-9288-BDB1FB625D68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E509BADB-8410-CD40-889A-FD202EC80E5E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>
              <a:latin typeface="Century Gothic" panose="020B0502020202020204" pitchFamily="34" charset="0"/>
            </a:rPr>
            <a:t>Protocols are not effective/enforceable for teaching and learning</a:t>
          </a:r>
        </a:p>
      </dgm:t>
    </dgm:pt>
    <dgm:pt modelId="{00F8BA49-65ED-464E-92FE-C892A5515C8F}" type="parTrans" cxnId="{1691F07B-FB6C-3742-A74B-B74519E291E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ED7CA46-AC41-0949-99FC-569426BAC2D6}" type="sibTrans" cxnId="{1691F07B-FB6C-3742-A74B-B74519E291E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DE789B7-FD7F-9F4E-8F83-39D6DA64B2E5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>
              <a:latin typeface="Century Gothic" panose="020B0502020202020204" pitchFamily="34" charset="0"/>
            </a:rPr>
            <a:t>Lack of concern by District about safety of staff</a:t>
          </a:r>
        </a:p>
      </dgm:t>
    </dgm:pt>
    <dgm:pt modelId="{080BF9B2-A54E-DB4B-BC95-1FD566B22CF4}" type="parTrans" cxnId="{72401931-999E-394E-A339-9C7FC67086E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7A4E47E-2C2E-1F4B-963C-B8004F38915C}" type="sibTrans" cxnId="{72401931-999E-394E-A339-9C7FC67086E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BC22985-1612-1D4E-8666-1C9C67EB8661}">
      <dgm:prSet custT="1"/>
      <dgm:spPr/>
      <dgm:t>
        <a:bodyPr/>
        <a:lstStyle/>
        <a:p>
          <a:r>
            <a:rPr lang="en-US" sz="1800">
              <a:latin typeface="Century Gothic" panose="020B0502020202020204" pitchFamily="34" charset="0"/>
            </a:rPr>
            <a:t>Stress is negatively impacting staff and students </a:t>
          </a:r>
        </a:p>
      </dgm:t>
    </dgm:pt>
    <dgm:pt modelId="{B6209C2E-C602-6E47-8331-6112D53E24BA}" type="parTrans" cxnId="{80B4F7E3-4415-4746-A286-E1EC8D53471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42F03F0-999F-274E-A4B1-53B3EF314719}" type="sibTrans" cxnId="{80B4F7E3-4415-4746-A286-E1EC8D53471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42393D6-CCAD-5143-B794-77C9C67CB38B}">
      <dgm:prSet custT="1"/>
      <dgm:spPr/>
      <dgm:t>
        <a:bodyPr/>
        <a:lstStyle/>
        <a:p>
          <a:r>
            <a:rPr lang="en-US" sz="1800" dirty="0">
              <a:latin typeface="Century Gothic" panose="020B0502020202020204" pitchFamily="34" charset="0"/>
            </a:rPr>
            <a:t>Smoke days are stressful, unhealthy to be in buildings</a:t>
          </a:r>
        </a:p>
      </dgm:t>
    </dgm:pt>
    <dgm:pt modelId="{09BD3B71-8C85-FE41-AE49-0A74038A9FED}" type="parTrans" cxnId="{DE4BC638-5A47-FF4A-BE43-7A16BB0B906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5416171-D816-174A-BA34-B004A7A1BF4C}" type="sibTrans" cxnId="{DE4BC638-5A47-FF4A-BE43-7A16BB0B906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C12AE58-2D45-4537-8C78-B6456B93BC94}">
      <dgm:prSet custT="1"/>
      <dgm:spPr/>
      <dgm:t>
        <a:bodyPr/>
        <a:lstStyle/>
        <a:p>
          <a:r>
            <a:rPr lang="en-US" sz="1800">
              <a:latin typeface="Century Gothic" panose="020B0502020202020204" pitchFamily="34" charset="0"/>
            </a:rPr>
            <a:t>Notification process for possible exposure is ineffective</a:t>
          </a:r>
        </a:p>
      </dgm:t>
    </dgm:pt>
    <dgm:pt modelId="{F5A9F27E-79B7-42FC-82E2-4A78BA856F96}" type="parTrans" cxnId="{1CAD997F-14E3-4298-B53C-2115E0F84AD1}">
      <dgm:prSet/>
      <dgm:spPr/>
      <dgm:t>
        <a:bodyPr/>
        <a:lstStyle/>
        <a:p>
          <a:endParaRPr lang="en-US"/>
        </a:p>
      </dgm:t>
    </dgm:pt>
    <dgm:pt modelId="{3C49B9EE-E836-44FF-B375-B737E553FD4C}" type="sibTrans" cxnId="{1CAD997F-14E3-4298-B53C-2115E0F84AD1}">
      <dgm:prSet/>
      <dgm:spPr/>
      <dgm:t>
        <a:bodyPr/>
        <a:lstStyle/>
        <a:p>
          <a:endParaRPr lang="en-US"/>
        </a:p>
      </dgm:t>
    </dgm:pt>
    <dgm:pt modelId="{7A524852-B39E-974A-997F-E2A3D4801CFA}" type="pres">
      <dgm:prSet presAssocID="{7256C677-A2AA-CF44-9621-FBD1C324410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D7F062E-004F-234C-BC1D-D801BA1019B4}" type="pres">
      <dgm:prSet presAssocID="{7256C677-A2AA-CF44-9621-FBD1C324410B}" presName="Name1" presStyleCnt="0"/>
      <dgm:spPr/>
    </dgm:pt>
    <dgm:pt modelId="{8661202D-7635-5F46-8DFC-C7BA450F73FB}" type="pres">
      <dgm:prSet presAssocID="{7256C677-A2AA-CF44-9621-FBD1C324410B}" presName="cycle" presStyleCnt="0"/>
      <dgm:spPr/>
    </dgm:pt>
    <dgm:pt modelId="{3906703A-0C2A-1645-9BCD-11DEFC1F8E5D}" type="pres">
      <dgm:prSet presAssocID="{7256C677-A2AA-CF44-9621-FBD1C324410B}" presName="srcNode" presStyleLbl="node1" presStyleIdx="0" presStyleCnt="6"/>
      <dgm:spPr/>
    </dgm:pt>
    <dgm:pt modelId="{8BB47BFC-7CD9-7142-B384-52CC2D165073}" type="pres">
      <dgm:prSet presAssocID="{7256C677-A2AA-CF44-9621-FBD1C324410B}" presName="conn" presStyleLbl="parChTrans1D2" presStyleIdx="0" presStyleCnt="1"/>
      <dgm:spPr/>
      <dgm:t>
        <a:bodyPr/>
        <a:lstStyle/>
        <a:p>
          <a:endParaRPr lang="en-US"/>
        </a:p>
      </dgm:t>
    </dgm:pt>
    <dgm:pt modelId="{6EF570FA-6D37-C745-AC5A-2EC76BF96A34}" type="pres">
      <dgm:prSet presAssocID="{7256C677-A2AA-CF44-9621-FBD1C324410B}" presName="extraNode" presStyleLbl="node1" presStyleIdx="0" presStyleCnt="6"/>
      <dgm:spPr/>
    </dgm:pt>
    <dgm:pt modelId="{A21D141A-8EAD-E34C-8B76-7F5438B6319D}" type="pres">
      <dgm:prSet presAssocID="{7256C677-A2AA-CF44-9621-FBD1C324410B}" presName="dstNode" presStyleLbl="node1" presStyleIdx="0" presStyleCnt="6"/>
      <dgm:spPr/>
    </dgm:pt>
    <dgm:pt modelId="{7E2700DA-E9E1-C643-8C1A-671A8825F3FB}" type="pres">
      <dgm:prSet presAssocID="{088C5AE9-24BE-4C44-848A-139C44637CC8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6818F2-4B5D-E148-B42C-88238E42F5D7}" type="pres">
      <dgm:prSet presAssocID="{088C5AE9-24BE-4C44-848A-139C44637CC8}" presName="accent_1" presStyleCnt="0"/>
      <dgm:spPr/>
    </dgm:pt>
    <dgm:pt modelId="{0F8CC71E-0635-6346-9753-6A52F6144B96}" type="pres">
      <dgm:prSet presAssocID="{088C5AE9-24BE-4C44-848A-139C44637CC8}" presName="accentRepeatNode" presStyleLbl="solidFgAcc1" presStyleIdx="0" presStyleCnt="6"/>
      <dgm:spPr/>
    </dgm:pt>
    <dgm:pt modelId="{C7797749-D825-E749-A230-40887A3D46EA}" type="pres">
      <dgm:prSet presAssocID="{E509BADB-8410-CD40-889A-FD202EC80E5E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81BD95-E660-4F4E-902A-E9CCFEEB03ED}" type="pres">
      <dgm:prSet presAssocID="{E509BADB-8410-CD40-889A-FD202EC80E5E}" presName="accent_2" presStyleCnt="0"/>
      <dgm:spPr/>
    </dgm:pt>
    <dgm:pt modelId="{54DA061A-F0B2-304E-B3E4-E95335889555}" type="pres">
      <dgm:prSet presAssocID="{E509BADB-8410-CD40-889A-FD202EC80E5E}" presName="accentRepeatNode" presStyleLbl="solidFgAcc1" presStyleIdx="1" presStyleCnt="6"/>
      <dgm:spPr/>
    </dgm:pt>
    <dgm:pt modelId="{8ECF3837-495A-474E-A333-665F01E9488E}" type="pres">
      <dgm:prSet presAssocID="{7DE789B7-FD7F-9F4E-8F83-39D6DA64B2E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57EA9E-7409-5449-902A-5B654DFE42C2}" type="pres">
      <dgm:prSet presAssocID="{7DE789B7-FD7F-9F4E-8F83-39D6DA64B2E5}" presName="accent_3" presStyleCnt="0"/>
      <dgm:spPr/>
    </dgm:pt>
    <dgm:pt modelId="{AE142816-0442-D742-B657-2184B6D69762}" type="pres">
      <dgm:prSet presAssocID="{7DE789B7-FD7F-9F4E-8F83-39D6DA64B2E5}" presName="accentRepeatNode" presStyleLbl="solidFgAcc1" presStyleIdx="2" presStyleCnt="6"/>
      <dgm:spPr/>
    </dgm:pt>
    <dgm:pt modelId="{88AC3FC2-F9B4-4148-AC59-C9577FF51A93}" type="pres">
      <dgm:prSet presAssocID="{6BC22985-1612-1D4E-8666-1C9C67EB8661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B3BC91-3D61-4AC2-B78D-EC8A0C221A55}" type="pres">
      <dgm:prSet presAssocID="{6BC22985-1612-1D4E-8666-1C9C67EB8661}" presName="accent_4" presStyleCnt="0"/>
      <dgm:spPr/>
    </dgm:pt>
    <dgm:pt modelId="{2C7C7CA4-3134-4F4F-BEBB-E689EFE2CC0F}" type="pres">
      <dgm:prSet presAssocID="{6BC22985-1612-1D4E-8666-1C9C67EB8661}" presName="accentRepeatNode" presStyleLbl="solidFgAcc1" presStyleIdx="3" presStyleCnt="6"/>
      <dgm:spPr/>
    </dgm:pt>
    <dgm:pt modelId="{F8AC8981-94E9-4055-8587-B88008F4390D}" type="pres">
      <dgm:prSet presAssocID="{742393D6-CCAD-5143-B794-77C9C67CB38B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A1516F-6949-462A-85E9-712F6C996249}" type="pres">
      <dgm:prSet presAssocID="{742393D6-CCAD-5143-B794-77C9C67CB38B}" presName="accent_5" presStyleCnt="0"/>
      <dgm:spPr/>
    </dgm:pt>
    <dgm:pt modelId="{698CD968-0D17-DC40-8DE7-B2C606FF0554}" type="pres">
      <dgm:prSet presAssocID="{742393D6-CCAD-5143-B794-77C9C67CB38B}" presName="accentRepeatNode" presStyleLbl="solidFgAcc1" presStyleIdx="4" presStyleCnt="6"/>
      <dgm:spPr/>
    </dgm:pt>
    <dgm:pt modelId="{7BB8BE80-4B3F-43DB-A357-F7E077C7FE1F}" type="pres">
      <dgm:prSet presAssocID="{9C12AE58-2D45-4537-8C78-B6456B93BC94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DC4222-2458-4544-BBC1-83835B651D57}" type="pres">
      <dgm:prSet presAssocID="{9C12AE58-2D45-4537-8C78-B6456B93BC94}" presName="accent_6" presStyleCnt="0"/>
      <dgm:spPr/>
    </dgm:pt>
    <dgm:pt modelId="{F2E139A3-371F-4C42-A689-03CF5648E1CA}" type="pres">
      <dgm:prSet presAssocID="{9C12AE58-2D45-4537-8C78-B6456B93BC94}" presName="accentRepeatNode" presStyleLbl="solidFgAcc1" presStyleIdx="5" presStyleCnt="6"/>
      <dgm:spPr/>
    </dgm:pt>
  </dgm:ptLst>
  <dgm:cxnLst>
    <dgm:cxn modelId="{1691F07B-FB6C-3742-A74B-B74519E291E8}" srcId="{7256C677-A2AA-CF44-9621-FBD1C324410B}" destId="{E509BADB-8410-CD40-889A-FD202EC80E5E}" srcOrd="1" destOrd="0" parTransId="{00F8BA49-65ED-464E-92FE-C892A5515C8F}" sibTransId="{2ED7CA46-AC41-0949-99FC-569426BAC2D6}"/>
    <dgm:cxn modelId="{3EDA367C-55C5-1F49-AC8E-F86018F716B1}" type="presOf" srcId="{7256C677-A2AA-CF44-9621-FBD1C324410B}" destId="{7A524852-B39E-974A-997F-E2A3D4801CFA}" srcOrd="0" destOrd="0" presId="urn:microsoft.com/office/officeart/2008/layout/VerticalCurvedList"/>
    <dgm:cxn modelId="{42C75350-59AB-914C-B849-4AB13DC39518}" type="presOf" srcId="{7DE789B7-FD7F-9F4E-8F83-39D6DA64B2E5}" destId="{8ECF3837-495A-474E-A333-665F01E9488E}" srcOrd="0" destOrd="0" presId="urn:microsoft.com/office/officeart/2008/layout/VerticalCurvedList"/>
    <dgm:cxn modelId="{F73701E0-0375-8241-9288-BDB1FB625D68}" srcId="{7256C677-A2AA-CF44-9621-FBD1C324410B}" destId="{088C5AE9-24BE-4C44-848A-139C44637CC8}" srcOrd="0" destOrd="0" parTransId="{5E732732-4F3D-AA47-AC0F-B435D3FEA201}" sibTransId="{509BC64C-85AD-384C-9D86-195551434F11}"/>
    <dgm:cxn modelId="{9FEEF78E-D3D3-584C-AA1F-4D9B9D1EA1E7}" type="presOf" srcId="{6BC22985-1612-1D4E-8666-1C9C67EB8661}" destId="{88AC3FC2-F9B4-4148-AC59-C9577FF51A93}" srcOrd="0" destOrd="0" presId="urn:microsoft.com/office/officeart/2008/layout/VerticalCurvedList"/>
    <dgm:cxn modelId="{BD4A6107-F979-D049-B501-1787E641F944}" type="presOf" srcId="{088C5AE9-24BE-4C44-848A-139C44637CC8}" destId="{7E2700DA-E9E1-C643-8C1A-671A8825F3FB}" srcOrd="0" destOrd="0" presId="urn:microsoft.com/office/officeart/2008/layout/VerticalCurvedList"/>
    <dgm:cxn modelId="{72401931-999E-394E-A339-9C7FC67086EA}" srcId="{7256C677-A2AA-CF44-9621-FBD1C324410B}" destId="{7DE789B7-FD7F-9F4E-8F83-39D6DA64B2E5}" srcOrd="2" destOrd="0" parTransId="{080BF9B2-A54E-DB4B-BC95-1FD566B22CF4}" sibTransId="{A7A4E47E-2C2E-1F4B-963C-B8004F38915C}"/>
    <dgm:cxn modelId="{80B4F7E3-4415-4746-A286-E1EC8D534718}" srcId="{7256C677-A2AA-CF44-9621-FBD1C324410B}" destId="{6BC22985-1612-1D4E-8666-1C9C67EB8661}" srcOrd="3" destOrd="0" parTransId="{B6209C2E-C602-6E47-8331-6112D53E24BA}" sibTransId="{442F03F0-999F-274E-A4B1-53B3EF314719}"/>
    <dgm:cxn modelId="{1CAD997F-14E3-4298-B53C-2115E0F84AD1}" srcId="{7256C677-A2AA-CF44-9621-FBD1C324410B}" destId="{9C12AE58-2D45-4537-8C78-B6456B93BC94}" srcOrd="5" destOrd="0" parTransId="{F5A9F27E-79B7-42FC-82E2-4A78BA856F96}" sibTransId="{3C49B9EE-E836-44FF-B375-B737E553FD4C}"/>
    <dgm:cxn modelId="{A1720B45-A2F5-DB41-A8E2-5299956A9D2A}" type="presOf" srcId="{509BC64C-85AD-384C-9D86-195551434F11}" destId="{8BB47BFC-7CD9-7142-B384-52CC2D165073}" srcOrd="0" destOrd="0" presId="urn:microsoft.com/office/officeart/2008/layout/VerticalCurvedList"/>
    <dgm:cxn modelId="{9F81A52B-A0D3-FC49-8B64-9F7EF13F09B6}" type="presOf" srcId="{E509BADB-8410-CD40-889A-FD202EC80E5E}" destId="{C7797749-D825-E749-A230-40887A3D46EA}" srcOrd="0" destOrd="0" presId="urn:microsoft.com/office/officeart/2008/layout/VerticalCurvedList"/>
    <dgm:cxn modelId="{DE4BC638-5A47-FF4A-BE43-7A16BB0B906C}" srcId="{7256C677-A2AA-CF44-9621-FBD1C324410B}" destId="{742393D6-CCAD-5143-B794-77C9C67CB38B}" srcOrd="4" destOrd="0" parTransId="{09BD3B71-8C85-FE41-AE49-0A74038A9FED}" sibTransId="{55416171-D816-174A-BA34-B004A7A1BF4C}"/>
    <dgm:cxn modelId="{86B96968-9FCC-4D9B-8E1E-774DE7EBB025}" type="presOf" srcId="{9C12AE58-2D45-4537-8C78-B6456B93BC94}" destId="{7BB8BE80-4B3F-43DB-A357-F7E077C7FE1F}" srcOrd="0" destOrd="0" presId="urn:microsoft.com/office/officeart/2008/layout/VerticalCurvedList"/>
    <dgm:cxn modelId="{29705F19-81FB-824F-91D3-F3565EA415DE}" type="presOf" srcId="{742393D6-CCAD-5143-B794-77C9C67CB38B}" destId="{F8AC8981-94E9-4055-8587-B88008F4390D}" srcOrd="0" destOrd="0" presId="urn:microsoft.com/office/officeart/2008/layout/VerticalCurvedList"/>
    <dgm:cxn modelId="{6119150C-9BFC-7D40-9F2C-B60BED7E967B}" type="presParOf" srcId="{7A524852-B39E-974A-997F-E2A3D4801CFA}" destId="{0D7F062E-004F-234C-BC1D-D801BA1019B4}" srcOrd="0" destOrd="0" presId="urn:microsoft.com/office/officeart/2008/layout/VerticalCurvedList"/>
    <dgm:cxn modelId="{01E06544-50E5-E341-A422-48BBF6C3F403}" type="presParOf" srcId="{0D7F062E-004F-234C-BC1D-D801BA1019B4}" destId="{8661202D-7635-5F46-8DFC-C7BA450F73FB}" srcOrd="0" destOrd="0" presId="urn:microsoft.com/office/officeart/2008/layout/VerticalCurvedList"/>
    <dgm:cxn modelId="{FB951E04-68EE-8943-85D6-E2814F344424}" type="presParOf" srcId="{8661202D-7635-5F46-8DFC-C7BA450F73FB}" destId="{3906703A-0C2A-1645-9BCD-11DEFC1F8E5D}" srcOrd="0" destOrd="0" presId="urn:microsoft.com/office/officeart/2008/layout/VerticalCurvedList"/>
    <dgm:cxn modelId="{13A63FFE-590E-C047-8A2F-8828A469B601}" type="presParOf" srcId="{8661202D-7635-5F46-8DFC-C7BA450F73FB}" destId="{8BB47BFC-7CD9-7142-B384-52CC2D165073}" srcOrd="1" destOrd="0" presId="urn:microsoft.com/office/officeart/2008/layout/VerticalCurvedList"/>
    <dgm:cxn modelId="{691857AA-7C69-BA4E-B977-D46A891CF076}" type="presParOf" srcId="{8661202D-7635-5F46-8DFC-C7BA450F73FB}" destId="{6EF570FA-6D37-C745-AC5A-2EC76BF96A34}" srcOrd="2" destOrd="0" presId="urn:microsoft.com/office/officeart/2008/layout/VerticalCurvedList"/>
    <dgm:cxn modelId="{12EFD6F5-080D-4843-BDB7-C8ABFE1C7380}" type="presParOf" srcId="{8661202D-7635-5F46-8DFC-C7BA450F73FB}" destId="{A21D141A-8EAD-E34C-8B76-7F5438B6319D}" srcOrd="3" destOrd="0" presId="urn:microsoft.com/office/officeart/2008/layout/VerticalCurvedList"/>
    <dgm:cxn modelId="{452FFB64-76DD-9B44-9C5B-C557C7393676}" type="presParOf" srcId="{0D7F062E-004F-234C-BC1D-D801BA1019B4}" destId="{7E2700DA-E9E1-C643-8C1A-671A8825F3FB}" srcOrd="1" destOrd="0" presId="urn:microsoft.com/office/officeart/2008/layout/VerticalCurvedList"/>
    <dgm:cxn modelId="{90F51DCA-A7ED-0346-BE16-6E7818A98E33}" type="presParOf" srcId="{0D7F062E-004F-234C-BC1D-D801BA1019B4}" destId="{746818F2-4B5D-E148-B42C-88238E42F5D7}" srcOrd="2" destOrd="0" presId="urn:microsoft.com/office/officeart/2008/layout/VerticalCurvedList"/>
    <dgm:cxn modelId="{108E1BBC-874E-D042-B878-23AD148D4EDA}" type="presParOf" srcId="{746818F2-4B5D-E148-B42C-88238E42F5D7}" destId="{0F8CC71E-0635-6346-9753-6A52F6144B96}" srcOrd="0" destOrd="0" presId="urn:microsoft.com/office/officeart/2008/layout/VerticalCurvedList"/>
    <dgm:cxn modelId="{AB3C2612-6559-5947-8F8A-8107CD306044}" type="presParOf" srcId="{0D7F062E-004F-234C-BC1D-D801BA1019B4}" destId="{C7797749-D825-E749-A230-40887A3D46EA}" srcOrd="3" destOrd="0" presId="urn:microsoft.com/office/officeart/2008/layout/VerticalCurvedList"/>
    <dgm:cxn modelId="{7D395052-6E2E-3745-80B7-DF0D113716E3}" type="presParOf" srcId="{0D7F062E-004F-234C-BC1D-D801BA1019B4}" destId="{C581BD95-E660-4F4E-902A-E9CCFEEB03ED}" srcOrd="4" destOrd="0" presId="urn:microsoft.com/office/officeart/2008/layout/VerticalCurvedList"/>
    <dgm:cxn modelId="{8BB5AD2A-3C80-6244-9EC9-3876C07DE292}" type="presParOf" srcId="{C581BD95-E660-4F4E-902A-E9CCFEEB03ED}" destId="{54DA061A-F0B2-304E-B3E4-E95335889555}" srcOrd="0" destOrd="0" presId="urn:microsoft.com/office/officeart/2008/layout/VerticalCurvedList"/>
    <dgm:cxn modelId="{E11E7115-D314-C04B-9E39-0190A4681F65}" type="presParOf" srcId="{0D7F062E-004F-234C-BC1D-D801BA1019B4}" destId="{8ECF3837-495A-474E-A333-665F01E9488E}" srcOrd="5" destOrd="0" presId="urn:microsoft.com/office/officeart/2008/layout/VerticalCurvedList"/>
    <dgm:cxn modelId="{581CDA6A-92B9-F54C-9ED7-FA00BF98BAB2}" type="presParOf" srcId="{0D7F062E-004F-234C-BC1D-D801BA1019B4}" destId="{0957EA9E-7409-5449-902A-5B654DFE42C2}" srcOrd="6" destOrd="0" presId="urn:microsoft.com/office/officeart/2008/layout/VerticalCurvedList"/>
    <dgm:cxn modelId="{8D72E4FB-9C81-3C4C-8D03-461B622DAE08}" type="presParOf" srcId="{0957EA9E-7409-5449-902A-5B654DFE42C2}" destId="{AE142816-0442-D742-B657-2184B6D69762}" srcOrd="0" destOrd="0" presId="urn:microsoft.com/office/officeart/2008/layout/VerticalCurvedList"/>
    <dgm:cxn modelId="{74569115-A0BA-A443-9DE3-CDB184626722}" type="presParOf" srcId="{0D7F062E-004F-234C-BC1D-D801BA1019B4}" destId="{88AC3FC2-F9B4-4148-AC59-C9577FF51A93}" srcOrd="7" destOrd="0" presId="urn:microsoft.com/office/officeart/2008/layout/VerticalCurvedList"/>
    <dgm:cxn modelId="{27588628-3347-3745-8776-B97C01D153C1}" type="presParOf" srcId="{0D7F062E-004F-234C-BC1D-D801BA1019B4}" destId="{BEB3BC91-3D61-4AC2-B78D-EC8A0C221A55}" srcOrd="8" destOrd="0" presId="urn:microsoft.com/office/officeart/2008/layout/VerticalCurvedList"/>
    <dgm:cxn modelId="{54BEA70F-6296-3840-92B7-85F009B31AC0}" type="presParOf" srcId="{BEB3BC91-3D61-4AC2-B78D-EC8A0C221A55}" destId="{2C7C7CA4-3134-4F4F-BEBB-E689EFE2CC0F}" srcOrd="0" destOrd="0" presId="urn:microsoft.com/office/officeart/2008/layout/VerticalCurvedList"/>
    <dgm:cxn modelId="{ED777259-8B68-9944-994A-80054E9BC392}" type="presParOf" srcId="{0D7F062E-004F-234C-BC1D-D801BA1019B4}" destId="{F8AC8981-94E9-4055-8587-B88008F4390D}" srcOrd="9" destOrd="0" presId="urn:microsoft.com/office/officeart/2008/layout/VerticalCurvedList"/>
    <dgm:cxn modelId="{2B1AF594-A764-B64A-BED2-F7CEC35406AA}" type="presParOf" srcId="{0D7F062E-004F-234C-BC1D-D801BA1019B4}" destId="{BDA1516F-6949-462A-85E9-712F6C996249}" srcOrd="10" destOrd="0" presId="urn:microsoft.com/office/officeart/2008/layout/VerticalCurvedList"/>
    <dgm:cxn modelId="{28B86A0B-0A96-174B-B845-1F66EEABCC91}" type="presParOf" srcId="{BDA1516F-6949-462A-85E9-712F6C996249}" destId="{698CD968-0D17-DC40-8DE7-B2C606FF0554}" srcOrd="0" destOrd="0" presId="urn:microsoft.com/office/officeart/2008/layout/VerticalCurvedList"/>
    <dgm:cxn modelId="{451CC042-1D04-4F43-A810-046F9AD8B9E6}" type="presParOf" srcId="{0D7F062E-004F-234C-BC1D-D801BA1019B4}" destId="{7BB8BE80-4B3F-43DB-A357-F7E077C7FE1F}" srcOrd="11" destOrd="0" presId="urn:microsoft.com/office/officeart/2008/layout/VerticalCurvedList"/>
    <dgm:cxn modelId="{B6DBF4E7-F107-44F2-8527-BF35F3500BC7}" type="presParOf" srcId="{0D7F062E-004F-234C-BC1D-D801BA1019B4}" destId="{BADC4222-2458-4544-BBC1-83835B651D57}" srcOrd="12" destOrd="0" presId="urn:microsoft.com/office/officeart/2008/layout/VerticalCurvedList"/>
    <dgm:cxn modelId="{B46AF447-7A0E-4F64-9BFC-734B3485B8C6}" type="presParOf" srcId="{BADC4222-2458-4544-BBC1-83835B651D57}" destId="{F2E139A3-371F-4C42-A689-03CF5648E1C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56C677-A2AA-CF44-9621-FBD1C324410B}" type="doc">
      <dgm:prSet loTypeId="urn:microsoft.com/office/officeart/2008/layout/VerticalCurvedList" loCatId="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8C5AE9-24BE-4C44-848A-139C44637CC8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dirty="0">
              <a:latin typeface="Century Gothic" panose="020B0502020202020204" pitchFamily="34" charset="0"/>
            </a:rPr>
            <a:t>Ensured devices and technology platforms (e.g. Teams) were adequate</a:t>
          </a:r>
        </a:p>
      </dgm:t>
    </dgm:pt>
    <dgm:pt modelId="{5E732732-4F3D-AA47-AC0F-B435D3FEA201}" type="parTrans" cxnId="{F73701E0-0375-8241-9288-BDB1FB625D68}">
      <dgm:prSet/>
      <dgm:spPr/>
      <dgm:t>
        <a:bodyPr/>
        <a:lstStyle/>
        <a:p>
          <a:endParaRPr lang="en-US" sz="9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509BC64C-85AD-384C-9D86-195551434F11}" type="sibTrans" cxnId="{F73701E0-0375-8241-9288-BDB1FB625D68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E509BADB-8410-CD40-889A-FD202EC80E5E}">
      <dgm:prSet custT="1"/>
      <dgm:spPr/>
      <dgm:t>
        <a:bodyPr/>
        <a:lstStyle/>
        <a:p>
          <a:r>
            <a:rPr lang="en-US" sz="1800" dirty="0">
              <a:latin typeface="Century Gothic" panose="020B0502020202020204" pitchFamily="34" charset="0"/>
            </a:rPr>
            <a:t>Started the year fully distance learning or delayed school start </a:t>
          </a:r>
        </a:p>
      </dgm:t>
    </dgm:pt>
    <dgm:pt modelId="{00F8BA49-65ED-464E-92FE-C892A5515C8F}" type="parTrans" cxnId="{1691F07B-FB6C-3742-A74B-B74519E291E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ED7CA46-AC41-0949-99FC-569426BAC2D6}" type="sibTrans" cxnId="{1691F07B-FB6C-3742-A74B-B74519E291E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DE789B7-FD7F-9F4E-8F83-39D6DA64B2E5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dirty="0">
              <a:latin typeface="Century Gothic" panose="020B0502020202020204" pitchFamily="34" charset="0"/>
            </a:rPr>
            <a:t>Established reopening decisions and protocols earlier</a:t>
          </a:r>
        </a:p>
      </dgm:t>
    </dgm:pt>
    <dgm:pt modelId="{080BF9B2-A54E-DB4B-BC95-1FD566B22CF4}" type="parTrans" cxnId="{72401931-999E-394E-A339-9C7FC67086E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7A4E47E-2C2E-1F4B-963C-B8004F38915C}" type="sibTrans" cxnId="{72401931-999E-394E-A339-9C7FC67086E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089C26D-444D-724D-A326-415638BBC9B2}">
      <dgm:prSet custT="1"/>
      <dgm:spPr/>
      <dgm:t>
        <a:bodyPr/>
        <a:lstStyle/>
        <a:p>
          <a:r>
            <a:rPr lang="en-US" sz="1800" dirty="0">
              <a:latin typeface="Century Gothic" panose="020B0502020202020204" pitchFamily="34" charset="0"/>
            </a:rPr>
            <a:t>Not allowed multiple learning models, or switching between models</a:t>
          </a:r>
        </a:p>
      </dgm:t>
    </dgm:pt>
    <dgm:pt modelId="{E1690C8A-9BB8-874F-953E-482A40182D80}" type="parTrans" cxnId="{174ABAFC-4F70-4B4D-AC66-640D5C5F49C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06AF201-1324-AE4D-AF39-77C339F700E7}" type="sibTrans" cxnId="{174ABAFC-4F70-4B4D-AC66-640D5C5F49C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811DBBD-B1DE-9144-8EED-40F445FB155F}">
      <dgm:prSet custT="1"/>
      <dgm:spPr/>
      <dgm:t>
        <a:bodyPr/>
        <a:lstStyle/>
        <a:p>
          <a:r>
            <a:rPr lang="en-US" sz="1800" dirty="0">
              <a:latin typeface="Century Gothic" panose="020B0502020202020204" pitchFamily="34" charset="0"/>
            </a:rPr>
            <a:t>Provided better training around distance learning for staff, students, families </a:t>
          </a:r>
        </a:p>
      </dgm:t>
    </dgm:pt>
    <dgm:pt modelId="{85283C96-F350-6A44-BBB8-5CA1A63F53E6}" type="parTrans" cxnId="{9C411207-9A3C-E246-9C68-2BF51F3FCCB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A18FAC2-1919-5046-BBBF-F1D905C94A71}" type="sibTrans" cxnId="{9C411207-9A3C-E246-9C68-2BF51F3FCCB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A524852-B39E-974A-997F-E2A3D4801CFA}" type="pres">
      <dgm:prSet presAssocID="{7256C677-A2AA-CF44-9621-FBD1C324410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D7F062E-004F-234C-BC1D-D801BA1019B4}" type="pres">
      <dgm:prSet presAssocID="{7256C677-A2AA-CF44-9621-FBD1C324410B}" presName="Name1" presStyleCnt="0"/>
      <dgm:spPr/>
    </dgm:pt>
    <dgm:pt modelId="{8661202D-7635-5F46-8DFC-C7BA450F73FB}" type="pres">
      <dgm:prSet presAssocID="{7256C677-A2AA-CF44-9621-FBD1C324410B}" presName="cycle" presStyleCnt="0"/>
      <dgm:spPr/>
    </dgm:pt>
    <dgm:pt modelId="{3906703A-0C2A-1645-9BCD-11DEFC1F8E5D}" type="pres">
      <dgm:prSet presAssocID="{7256C677-A2AA-CF44-9621-FBD1C324410B}" presName="srcNode" presStyleLbl="node1" presStyleIdx="0" presStyleCnt="5"/>
      <dgm:spPr/>
    </dgm:pt>
    <dgm:pt modelId="{8BB47BFC-7CD9-7142-B384-52CC2D165073}" type="pres">
      <dgm:prSet presAssocID="{7256C677-A2AA-CF44-9621-FBD1C324410B}" presName="conn" presStyleLbl="parChTrans1D2" presStyleIdx="0" presStyleCnt="1"/>
      <dgm:spPr/>
      <dgm:t>
        <a:bodyPr/>
        <a:lstStyle/>
        <a:p>
          <a:endParaRPr lang="en-US"/>
        </a:p>
      </dgm:t>
    </dgm:pt>
    <dgm:pt modelId="{6EF570FA-6D37-C745-AC5A-2EC76BF96A34}" type="pres">
      <dgm:prSet presAssocID="{7256C677-A2AA-CF44-9621-FBD1C324410B}" presName="extraNode" presStyleLbl="node1" presStyleIdx="0" presStyleCnt="5"/>
      <dgm:spPr/>
    </dgm:pt>
    <dgm:pt modelId="{A21D141A-8EAD-E34C-8B76-7F5438B6319D}" type="pres">
      <dgm:prSet presAssocID="{7256C677-A2AA-CF44-9621-FBD1C324410B}" presName="dstNode" presStyleLbl="node1" presStyleIdx="0" presStyleCnt="5"/>
      <dgm:spPr/>
    </dgm:pt>
    <dgm:pt modelId="{7E2700DA-E9E1-C643-8C1A-671A8825F3FB}" type="pres">
      <dgm:prSet presAssocID="{088C5AE9-24BE-4C44-848A-139C44637CC8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6818F2-4B5D-E148-B42C-88238E42F5D7}" type="pres">
      <dgm:prSet presAssocID="{088C5AE9-24BE-4C44-848A-139C44637CC8}" presName="accent_1" presStyleCnt="0"/>
      <dgm:spPr/>
    </dgm:pt>
    <dgm:pt modelId="{0F8CC71E-0635-6346-9753-6A52F6144B96}" type="pres">
      <dgm:prSet presAssocID="{088C5AE9-24BE-4C44-848A-139C44637CC8}" presName="accentRepeatNode" presStyleLbl="solidFgAcc1" presStyleIdx="0" presStyleCnt="5"/>
      <dgm:spPr/>
    </dgm:pt>
    <dgm:pt modelId="{C7797749-D825-E749-A230-40887A3D46EA}" type="pres">
      <dgm:prSet presAssocID="{E509BADB-8410-CD40-889A-FD202EC80E5E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81BD95-E660-4F4E-902A-E9CCFEEB03ED}" type="pres">
      <dgm:prSet presAssocID="{E509BADB-8410-CD40-889A-FD202EC80E5E}" presName="accent_2" presStyleCnt="0"/>
      <dgm:spPr/>
    </dgm:pt>
    <dgm:pt modelId="{54DA061A-F0B2-304E-B3E4-E95335889555}" type="pres">
      <dgm:prSet presAssocID="{E509BADB-8410-CD40-889A-FD202EC80E5E}" presName="accentRepeatNode" presStyleLbl="solidFgAcc1" presStyleIdx="1" presStyleCnt="5"/>
      <dgm:spPr/>
    </dgm:pt>
    <dgm:pt modelId="{8ECF3837-495A-474E-A333-665F01E9488E}" type="pres">
      <dgm:prSet presAssocID="{7DE789B7-FD7F-9F4E-8F83-39D6DA64B2E5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57EA9E-7409-5449-902A-5B654DFE42C2}" type="pres">
      <dgm:prSet presAssocID="{7DE789B7-FD7F-9F4E-8F83-39D6DA64B2E5}" presName="accent_3" presStyleCnt="0"/>
      <dgm:spPr/>
    </dgm:pt>
    <dgm:pt modelId="{AE142816-0442-D742-B657-2184B6D69762}" type="pres">
      <dgm:prSet presAssocID="{7DE789B7-FD7F-9F4E-8F83-39D6DA64B2E5}" presName="accentRepeatNode" presStyleLbl="solidFgAcc1" presStyleIdx="2" presStyleCnt="5"/>
      <dgm:spPr/>
    </dgm:pt>
    <dgm:pt modelId="{87F69298-1FD0-CA49-A269-3F172A755EFA}" type="pres">
      <dgm:prSet presAssocID="{D089C26D-444D-724D-A326-415638BBC9B2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84A20D-61E0-A941-AB34-5949E8B08A2A}" type="pres">
      <dgm:prSet presAssocID="{D089C26D-444D-724D-A326-415638BBC9B2}" presName="accent_4" presStyleCnt="0"/>
      <dgm:spPr/>
    </dgm:pt>
    <dgm:pt modelId="{E9C14DDA-1AFC-4C4D-B4A9-278DF466F3DE}" type="pres">
      <dgm:prSet presAssocID="{D089C26D-444D-724D-A326-415638BBC9B2}" presName="accentRepeatNode" presStyleLbl="solidFgAcc1" presStyleIdx="3" presStyleCnt="5"/>
      <dgm:spPr/>
    </dgm:pt>
    <dgm:pt modelId="{47AF8582-8CA5-E442-BDED-6D7C172BCAC2}" type="pres">
      <dgm:prSet presAssocID="{7811DBBD-B1DE-9144-8EED-40F445FB155F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E4258-A377-DB40-AB77-11999223D594}" type="pres">
      <dgm:prSet presAssocID="{7811DBBD-B1DE-9144-8EED-40F445FB155F}" presName="accent_5" presStyleCnt="0"/>
      <dgm:spPr/>
    </dgm:pt>
    <dgm:pt modelId="{29E21B88-E073-2940-B87F-7F6244ECDBB2}" type="pres">
      <dgm:prSet presAssocID="{7811DBBD-B1DE-9144-8EED-40F445FB155F}" presName="accentRepeatNode" presStyleLbl="solidFgAcc1" presStyleIdx="4" presStyleCnt="5"/>
      <dgm:spPr/>
    </dgm:pt>
  </dgm:ptLst>
  <dgm:cxnLst>
    <dgm:cxn modelId="{53041B3A-7BE1-864E-BD1A-1CA7AE5ACFD0}" type="presOf" srcId="{D089C26D-444D-724D-A326-415638BBC9B2}" destId="{87F69298-1FD0-CA49-A269-3F172A755EFA}" srcOrd="0" destOrd="0" presId="urn:microsoft.com/office/officeart/2008/layout/VerticalCurvedList"/>
    <dgm:cxn modelId="{1691F07B-FB6C-3742-A74B-B74519E291E8}" srcId="{7256C677-A2AA-CF44-9621-FBD1C324410B}" destId="{E509BADB-8410-CD40-889A-FD202EC80E5E}" srcOrd="1" destOrd="0" parTransId="{00F8BA49-65ED-464E-92FE-C892A5515C8F}" sibTransId="{2ED7CA46-AC41-0949-99FC-569426BAC2D6}"/>
    <dgm:cxn modelId="{3EDA367C-55C5-1F49-AC8E-F86018F716B1}" type="presOf" srcId="{7256C677-A2AA-CF44-9621-FBD1C324410B}" destId="{7A524852-B39E-974A-997F-E2A3D4801CFA}" srcOrd="0" destOrd="0" presId="urn:microsoft.com/office/officeart/2008/layout/VerticalCurvedList"/>
    <dgm:cxn modelId="{42C75350-59AB-914C-B849-4AB13DC39518}" type="presOf" srcId="{7DE789B7-FD7F-9F4E-8F83-39D6DA64B2E5}" destId="{8ECF3837-495A-474E-A333-665F01E9488E}" srcOrd="0" destOrd="0" presId="urn:microsoft.com/office/officeart/2008/layout/VerticalCurvedList"/>
    <dgm:cxn modelId="{F73701E0-0375-8241-9288-BDB1FB625D68}" srcId="{7256C677-A2AA-CF44-9621-FBD1C324410B}" destId="{088C5AE9-24BE-4C44-848A-139C44637CC8}" srcOrd="0" destOrd="0" parTransId="{5E732732-4F3D-AA47-AC0F-B435D3FEA201}" sibTransId="{509BC64C-85AD-384C-9D86-195551434F11}"/>
    <dgm:cxn modelId="{9C411207-9A3C-E246-9C68-2BF51F3FCCB0}" srcId="{7256C677-A2AA-CF44-9621-FBD1C324410B}" destId="{7811DBBD-B1DE-9144-8EED-40F445FB155F}" srcOrd="4" destOrd="0" parTransId="{85283C96-F350-6A44-BBB8-5CA1A63F53E6}" sibTransId="{1A18FAC2-1919-5046-BBBF-F1D905C94A71}"/>
    <dgm:cxn modelId="{BD4A6107-F979-D049-B501-1787E641F944}" type="presOf" srcId="{088C5AE9-24BE-4C44-848A-139C44637CC8}" destId="{7E2700DA-E9E1-C643-8C1A-671A8825F3FB}" srcOrd="0" destOrd="0" presId="urn:microsoft.com/office/officeart/2008/layout/VerticalCurvedList"/>
    <dgm:cxn modelId="{FA48354C-1EDD-BD42-8F7D-3F8DDC928F98}" type="presOf" srcId="{7811DBBD-B1DE-9144-8EED-40F445FB155F}" destId="{47AF8582-8CA5-E442-BDED-6D7C172BCAC2}" srcOrd="0" destOrd="0" presId="urn:microsoft.com/office/officeart/2008/layout/VerticalCurvedList"/>
    <dgm:cxn modelId="{72401931-999E-394E-A339-9C7FC67086EA}" srcId="{7256C677-A2AA-CF44-9621-FBD1C324410B}" destId="{7DE789B7-FD7F-9F4E-8F83-39D6DA64B2E5}" srcOrd="2" destOrd="0" parTransId="{080BF9B2-A54E-DB4B-BC95-1FD566B22CF4}" sibTransId="{A7A4E47E-2C2E-1F4B-963C-B8004F38915C}"/>
    <dgm:cxn modelId="{A1720B45-A2F5-DB41-A8E2-5299956A9D2A}" type="presOf" srcId="{509BC64C-85AD-384C-9D86-195551434F11}" destId="{8BB47BFC-7CD9-7142-B384-52CC2D165073}" srcOrd="0" destOrd="0" presId="urn:microsoft.com/office/officeart/2008/layout/VerticalCurvedList"/>
    <dgm:cxn modelId="{9F81A52B-A0D3-FC49-8B64-9F7EF13F09B6}" type="presOf" srcId="{E509BADB-8410-CD40-889A-FD202EC80E5E}" destId="{C7797749-D825-E749-A230-40887A3D46EA}" srcOrd="0" destOrd="0" presId="urn:microsoft.com/office/officeart/2008/layout/VerticalCurvedList"/>
    <dgm:cxn modelId="{174ABAFC-4F70-4B4D-AC66-640D5C5F49CE}" srcId="{7256C677-A2AA-CF44-9621-FBD1C324410B}" destId="{D089C26D-444D-724D-A326-415638BBC9B2}" srcOrd="3" destOrd="0" parTransId="{E1690C8A-9BB8-874F-953E-482A40182D80}" sibTransId="{B06AF201-1324-AE4D-AF39-77C339F700E7}"/>
    <dgm:cxn modelId="{6119150C-9BFC-7D40-9F2C-B60BED7E967B}" type="presParOf" srcId="{7A524852-B39E-974A-997F-E2A3D4801CFA}" destId="{0D7F062E-004F-234C-BC1D-D801BA1019B4}" srcOrd="0" destOrd="0" presId="urn:microsoft.com/office/officeart/2008/layout/VerticalCurvedList"/>
    <dgm:cxn modelId="{01E06544-50E5-E341-A422-48BBF6C3F403}" type="presParOf" srcId="{0D7F062E-004F-234C-BC1D-D801BA1019B4}" destId="{8661202D-7635-5F46-8DFC-C7BA450F73FB}" srcOrd="0" destOrd="0" presId="urn:microsoft.com/office/officeart/2008/layout/VerticalCurvedList"/>
    <dgm:cxn modelId="{FB951E04-68EE-8943-85D6-E2814F344424}" type="presParOf" srcId="{8661202D-7635-5F46-8DFC-C7BA450F73FB}" destId="{3906703A-0C2A-1645-9BCD-11DEFC1F8E5D}" srcOrd="0" destOrd="0" presId="urn:microsoft.com/office/officeart/2008/layout/VerticalCurvedList"/>
    <dgm:cxn modelId="{13A63FFE-590E-C047-8A2F-8828A469B601}" type="presParOf" srcId="{8661202D-7635-5F46-8DFC-C7BA450F73FB}" destId="{8BB47BFC-7CD9-7142-B384-52CC2D165073}" srcOrd="1" destOrd="0" presId="urn:microsoft.com/office/officeart/2008/layout/VerticalCurvedList"/>
    <dgm:cxn modelId="{691857AA-7C69-BA4E-B977-D46A891CF076}" type="presParOf" srcId="{8661202D-7635-5F46-8DFC-C7BA450F73FB}" destId="{6EF570FA-6D37-C745-AC5A-2EC76BF96A34}" srcOrd="2" destOrd="0" presId="urn:microsoft.com/office/officeart/2008/layout/VerticalCurvedList"/>
    <dgm:cxn modelId="{12EFD6F5-080D-4843-BDB7-C8ABFE1C7380}" type="presParOf" srcId="{8661202D-7635-5F46-8DFC-C7BA450F73FB}" destId="{A21D141A-8EAD-E34C-8B76-7F5438B6319D}" srcOrd="3" destOrd="0" presId="urn:microsoft.com/office/officeart/2008/layout/VerticalCurvedList"/>
    <dgm:cxn modelId="{452FFB64-76DD-9B44-9C5B-C557C7393676}" type="presParOf" srcId="{0D7F062E-004F-234C-BC1D-D801BA1019B4}" destId="{7E2700DA-E9E1-C643-8C1A-671A8825F3FB}" srcOrd="1" destOrd="0" presId="urn:microsoft.com/office/officeart/2008/layout/VerticalCurvedList"/>
    <dgm:cxn modelId="{90F51DCA-A7ED-0346-BE16-6E7818A98E33}" type="presParOf" srcId="{0D7F062E-004F-234C-BC1D-D801BA1019B4}" destId="{746818F2-4B5D-E148-B42C-88238E42F5D7}" srcOrd="2" destOrd="0" presId="urn:microsoft.com/office/officeart/2008/layout/VerticalCurvedList"/>
    <dgm:cxn modelId="{108E1BBC-874E-D042-B878-23AD148D4EDA}" type="presParOf" srcId="{746818F2-4B5D-E148-B42C-88238E42F5D7}" destId="{0F8CC71E-0635-6346-9753-6A52F6144B96}" srcOrd="0" destOrd="0" presId="urn:microsoft.com/office/officeart/2008/layout/VerticalCurvedList"/>
    <dgm:cxn modelId="{AB3C2612-6559-5947-8F8A-8107CD306044}" type="presParOf" srcId="{0D7F062E-004F-234C-BC1D-D801BA1019B4}" destId="{C7797749-D825-E749-A230-40887A3D46EA}" srcOrd="3" destOrd="0" presId="urn:microsoft.com/office/officeart/2008/layout/VerticalCurvedList"/>
    <dgm:cxn modelId="{7D395052-6E2E-3745-80B7-DF0D113716E3}" type="presParOf" srcId="{0D7F062E-004F-234C-BC1D-D801BA1019B4}" destId="{C581BD95-E660-4F4E-902A-E9CCFEEB03ED}" srcOrd="4" destOrd="0" presId="urn:microsoft.com/office/officeart/2008/layout/VerticalCurvedList"/>
    <dgm:cxn modelId="{8BB5AD2A-3C80-6244-9EC9-3876C07DE292}" type="presParOf" srcId="{C581BD95-E660-4F4E-902A-E9CCFEEB03ED}" destId="{54DA061A-F0B2-304E-B3E4-E95335889555}" srcOrd="0" destOrd="0" presId="urn:microsoft.com/office/officeart/2008/layout/VerticalCurvedList"/>
    <dgm:cxn modelId="{E11E7115-D314-C04B-9E39-0190A4681F65}" type="presParOf" srcId="{0D7F062E-004F-234C-BC1D-D801BA1019B4}" destId="{8ECF3837-495A-474E-A333-665F01E9488E}" srcOrd="5" destOrd="0" presId="urn:microsoft.com/office/officeart/2008/layout/VerticalCurvedList"/>
    <dgm:cxn modelId="{581CDA6A-92B9-F54C-9ED7-FA00BF98BAB2}" type="presParOf" srcId="{0D7F062E-004F-234C-BC1D-D801BA1019B4}" destId="{0957EA9E-7409-5449-902A-5B654DFE42C2}" srcOrd="6" destOrd="0" presId="urn:microsoft.com/office/officeart/2008/layout/VerticalCurvedList"/>
    <dgm:cxn modelId="{8D72E4FB-9C81-3C4C-8D03-461B622DAE08}" type="presParOf" srcId="{0957EA9E-7409-5449-902A-5B654DFE42C2}" destId="{AE142816-0442-D742-B657-2184B6D69762}" srcOrd="0" destOrd="0" presId="urn:microsoft.com/office/officeart/2008/layout/VerticalCurvedList"/>
    <dgm:cxn modelId="{2F648167-14DD-1E45-8135-35E6C6462889}" type="presParOf" srcId="{0D7F062E-004F-234C-BC1D-D801BA1019B4}" destId="{87F69298-1FD0-CA49-A269-3F172A755EFA}" srcOrd="7" destOrd="0" presId="urn:microsoft.com/office/officeart/2008/layout/VerticalCurvedList"/>
    <dgm:cxn modelId="{A3B295E5-65D6-F64B-8550-352B3C00E82B}" type="presParOf" srcId="{0D7F062E-004F-234C-BC1D-D801BA1019B4}" destId="{5C84A20D-61E0-A941-AB34-5949E8B08A2A}" srcOrd="8" destOrd="0" presId="urn:microsoft.com/office/officeart/2008/layout/VerticalCurvedList"/>
    <dgm:cxn modelId="{D9FE7BB3-693D-574C-91A6-98C927B2E177}" type="presParOf" srcId="{5C84A20D-61E0-A941-AB34-5949E8B08A2A}" destId="{E9C14DDA-1AFC-4C4D-B4A9-278DF466F3DE}" srcOrd="0" destOrd="0" presId="urn:microsoft.com/office/officeart/2008/layout/VerticalCurvedList"/>
    <dgm:cxn modelId="{C6B6E066-6E70-964D-9641-848144A5A21B}" type="presParOf" srcId="{0D7F062E-004F-234C-BC1D-D801BA1019B4}" destId="{47AF8582-8CA5-E442-BDED-6D7C172BCAC2}" srcOrd="9" destOrd="0" presId="urn:microsoft.com/office/officeart/2008/layout/VerticalCurvedList"/>
    <dgm:cxn modelId="{04CCE7D4-2A18-B447-B331-93C5A1BD91BB}" type="presParOf" srcId="{0D7F062E-004F-234C-BC1D-D801BA1019B4}" destId="{B04E4258-A377-DB40-AB77-11999223D594}" srcOrd="10" destOrd="0" presId="urn:microsoft.com/office/officeart/2008/layout/VerticalCurvedList"/>
    <dgm:cxn modelId="{6E10BB64-84FF-3149-AC7A-9770F1DFF25F}" type="presParOf" srcId="{B04E4258-A377-DB40-AB77-11999223D594}" destId="{29E21B88-E073-2940-B87F-7F6244ECDBB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56C677-A2AA-CF44-9621-FBD1C324410B}" type="doc">
      <dgm:prSet loTypeId="urn:microsoft.com/office/officeart/2008/layout/VerticalCurvedList" loCatId="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8C5AE9-24BE-4C44-848A-139C44637CC8}">
      <dgm:prSet phldrT="[Text]" custT="1"/>
      <dgm:spPr/>
      <dgm:t>
        <a:bodyPr/>
        <a:lstStyle/>
        <a:p>
          <a:r>
            <a:rPr lang="en-US" sz="1800" dirty="0">
              <a:latin typeface="Century Gothic" panose="020B0502020202020204" pitchFamily="34" charset="0"/>
            </a:rPr>
            <a:t>Devices and technology platforms are inadequate</a:t>
          </a:r>
        </a:p>
      </dgm:t>
    </dgm:pt>
    <dgm:pt modelId="{5E732732-4F3D-AA47-AC0F-B435D3FEA201}" type="parTrans" cxnId="{F73701E0-0375-8241-9288-BDB1FB625D68}">
      <dgm:prSet/>
      <dgm:spPr/>
      <dgm:t>
        <a:bodyPr/>
        <a:lstStyle/>
        <a:p>
          <a:endParaRPr lang="en-US" sz="9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509BC64C-85AD-384C-9D86-195551434F11}" type="sibTrans" cxnId="{F73701E0-0375-8241-9288-BDB1FB625D68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E509BADB-8410-CD40-889A-FD202EC80E5E}">
      <dgm:prSet custT="1"/>
      <dgm:spPr/>
      <dgm:t>
        <a:bodyPr/>
        <a:lstStyle/>
        <a:p>
          <a:r>
            <a:rPr lang="en-US" sz="1800" dirty="0">
              <a:latin typeface="Century Gothic" panose="020B0502020202020204" pitchFamily="34" charset="0"/>
            </a:rPr>
            <a:t>Difficulty of teaching multiple learning models</a:t>
          </a:r>
        </a:p>
      </dgm:t>
    </dgm:pt>
    <dgm:pt modelId="{00F8BA49-65ED-464E-92FE-C892A5515C8F}" type="parTrans" cxnId="{1691F07B-FB6C-3742-A74B-B74519E291E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ED7CA46-AC41-0949-99FC-569426BAC2D6}" type="sibTrans" cxnId="{1691F07B-FB6C-3742-A74B-B74519E291E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DE789B7-FD7F-9F4E-8F83-39D6DA64B2E5}">
      <dgm:prSet custT="1"/>
      <dgm:spPr/>
      <dgm:t>
        <a:bodyPr/>
        <a:lstStyle/>
        <a:p>
          <a:r>
            <a:rPr lang="en-US" sz="1800" dirty="0">
              <a:latin typeface="Century Gothic" panose="020B0502020202020204" pitchFamily="34" charset="0"/>
            </a:rPr>
            <a:t>Safety protocols negatively impacting learning</a:t>
          </a:r>
        </a:p>
      </dgm:t>
    </dgm:pt>
    <dgm:pt modelId="{080BF9B2-A54E-DB4B-BC95-1FD566B22CF4}" type="parTrans" cxnId="{72401931-999E-394E-A339-9C7FC67086E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7A4E47E-2C2E-1F4B-963C-B8004F38915C}" type="sibTrans" cxnId="{72401931-999E-394E-A339-9C7FC67086E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089C26D-444D-724D-A326-415638BBC9B2}">
      <dgm:prSet custT="1"/>
      <dgm:spPr/>
      <dgm:t>
        <a:bodyPr/>
        <a:lstStyle/>
        <a:p>
          <a:r>
            <a:rPr lang="en-US" sz="1800" dirty="0">
              <a:latin typeface="Century Gothic" panose="020B0502020202020204" pitchFamily="34" charset="0"/>
            </a:rPr>
            <a:t>Difficulty engaging students and families on distance learning</a:t>
          </a:r>
        </a:p>
      </dgm:t>
    </dgm:pt>
    <dgm:pt modelId="{E1690C8A-9BB8-874F-953E-482A40182D80}" type="parTrans" cxnId="{174ABAFC-4F70-4B4D-AC66-640D5C5F49C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06AF201-1324-AE4D-AF39-77C339F700E7}" type="sibTrans" cxnId="{174ABAFC-4F70-4B4D-AC66-640D5C5F49C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73ED769-E302-429F-996D-919D90B85D84}">
      <dgm:prSet phldrT="[Text]" custT="1"/>
      <dgm:spPr/>
      <dgm:t>
        <a:bodyPr/>
        <a:lstStyle/>
        <a:p>
          <a:r>
            <a:rPr lang="en-US" sz="1800" dirty="0">
              <a:latin typeface="Century Gothic" panose="020B0502020202020204" pitchFamily="34" charset="0"/>
            </a:rPr>
            <a:t>Stress, burnout, workload, feeling under-valued</a:t>
          </a:r>
        </a:p>
      </dgm:t>
    </dgm:pt>
    <dgm:pt modelId="{9B334E48-B15D-4D1B-9A18-353AC624751A}" type="parTrans" cxnId="{87B68AA7-4413-4562-8645-C62C335EB1AA}">
      <dgm:prSet/>
      <dgm:spPr/>
      <dgm:t>
        <a:bodyPr/>
        <a:lstStyle/>
        <a:p>
          <a:endParaRPr lang="en-US"/>
        </a:p>
      </dgm:t>
    </dgm:pt>
    <dgm:pt modelId="{11F22107-62B2-40B6-BDE8-BDFEE3EA700D}" type="sibTrans" cxnId="{87B68AA7-4413-4562-8645-C62C335EB1AA}">
      <dgm:prSet/>
      <dgm:spPr/>
      <dgm:t>
        <a:bodyPr/>
        <a:lstStyle/>
        <a:p>
          <a:endParaRPr lang="en-US"/>
        </a:p>
      </dgm:t>
    </dgm:pt>
    <dgm:pt modelId="{7A524852-B39E-974A-997F-E2A3D4801CFA}" type="pres">
      <dgm:prSet presAssocID="{7256C677-A2AA-CF44-9621-FBD1C324410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D7F062E-004F-234C-BC1D-D801BA1019B4}" type="pres">
      <dgm:prSet presAssocID="{7256C677-A2AA-CF44-9621-FBD1C324410B}" presName="Name1" presStyleCnt="0"/>
      <dgm:spPr/>
    </dgm:pt>
    <dgm:pt modelId="{8661202D-7635-5F46-8DFC-C7BA450F73FB}" type="pres">
      <dgm:prSet presAssocID="{7256C677-A2AA-CF44-9621-FBD1C324410B}" presName="cycle" presStyleCnt="0"/>
      <dgm:spPr/>
    </dgm:pt>
    <dgm:pt modelId="{3906703A-0C2A-1645-9BCD-11DEFC1F8E5D}" type="pres">
      <dgm:prSet presAssocID="{7256C677-A2AA-CF44-9621-FBD1C324410B}" presName="srcNode" presStyleLbl="node1" presStyleIdx="0" presStyleCnt="5"/>
      <dgm:spPr/>
    </dgm:pt>
    <dgm:pt modelId="{8BB47BFC-7CD9-7142-B384-52CC2D165073}" type="pres">
      <dgm:prSet presAssocID="{7256C677-A2AA-CF44-9621-FBD1C324410B}" presName="conn" presStyleLbl="parChTrans1D2" presStyleIdx="0" presStyleCnt="1"/>
      <dgm:spPr/>
      <dgm:t>
        <a:bodyPr/>
        <a:lstStyle/>
        <a:p>
          <a:endParaRPr lang="en-US"/>
        </a:p>
      </dgm:t>
    </dgm:pt>
    <dgm:pt modelId="{6EF570FA-6D37-C745-AC5A-2EC76BF96A34}" type="pres">
      <dgm:prSet presAssocID="{7256C677-A2AA-CF44-9621-FBD1C324410B}" presName="extraNode" presStyleLbl="node1" presStyleIdx="0" presStyleCnt="5"/>
      <dgm:spPr/>
    </dgm:pt>
    <dgm:pt modelId="{A21D141A-8EAD-E34C-8B76-7F5438B6319D}" type="pres">
      <dgm:prSet presAssocID="{7256C677-A2AA-CF44-9621-FBD1C324410B}" presName="dstNode" presStyleLbl="node1" presStyleIdx="0" presStyleCnt="5"/>
      <dgm:spPr/>
    </dgm:pt>
    <dgm:pt modelId="{7E2700DA-E9E1-C643-8C1A-671A8825F3FB}" type="pres">
      <dgm:prSet presAssocID="{088C5AE9-24BE-4C44-848A-139C44637CC8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6818F2-4B5D-E148-B42C-88238E42F5D7}" type="pres">
      <dgm:prSet presAssocID="{088C5AE9-24BE-4C44-848A-139C44637CC8}" presName="accent_1" presStyleCnt="0"/>
      <dgm:spPr/>
    </dgm:pt>
    <dgm:pt modelId="{0F8CC71E-0635-6346-9753-6A52F6144B96}" type="pres">
      <dgm:prSet presAssocID="{088C5AE9-24BE-4C44-848A-139C44637CC8}" presName="accentRepeatNode" presStyleLbl="solidFgAcc1" presStyleIdx="0" presStyleCnt="5"/>
      <dgm:spPr/>
    </dgm:pt>
    <dgm:pt modelId="{BA5F960B-C64A-4EF8-BFFB-6400CD3AF38F}" type="pres">
      <dgm:prSet presAssocID="{773ED769-E302-429F-996D-919D90B85D84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1E7BC0-D646-4C47-8C29-A2FE94965481}" type="pres">
      <dgm:prSet presAssocID="{773ED769-E302-429F-996D-919D90B85D84}" presName="accent_2" presStyleCnt="0"/>
      <dgm:spPr/>
    </dgm:pt>
    <dgm:pt modelId="{03AB7246-2FE5-40E3-B6D2-E685B7B920CB}" type="pres">
      <dgm:prSet presAssocID="{773ED769-E302-429F-996D-919D90B85D84}" presName="accentRepeatNode" presStyleLbl="solidFgAcc1" presStyleIdx="1" presStyleCnt="5"/>
      <dgm:spPr/>
    </dgm:pt>
    <dgm:pt modelId="{8C6BA873-6150-44EF-9415-C07D6B3DE3AE}" type="pres">
      <dgm:prSet presAssocID="{E509BADB-8410-CD40-889A-FD202EC80E5E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A247FF-242E-46AD-BC7A-1696340714C8}" type="pres">
      <dgm:prSet presAssocID="{E509BADB-8410-CD40-889A-FD202EC80E5E}" presName="accent_3" presStyleCnt="0"/>
      <dgm:spPr/>
    </dgm:pt>
    <dgm:pt modelId="{54DA061A-F0B2-304E-B3E4-E95335889555}" type="pres">
      <dgm:prSet presAssocID="{E509BADB-8410-CD40-889A-FD202EC80E5E}" presName="accentRepeatNode" presStyleLbl="solidFgAcc1" presStyleIdx="2" presStyleCnt="5"/>
      <dgm:spPr/>
    </dgm:pt>
    <dgm:pt modelId="{1608D5DF-F861-4015-894B-6E33010A4448}" type="pres">
      <dgm:prSet presAssocID="{7DE789B7-FD7F-9F4E-8F83-39D6DA64B2E5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8AD9CB-921C-4CB8-BC07-A23DCB7C7866}" type="pres">
      <dgm:prSet presAssocID="{7DE789B7-FD7F-9F4E-8F83-39D6DA64B2E5}" presName="accent_4" presStyleCnt="0"/>
      <dgm:spPr/>
    </dgm:pt>
    <dgm:pt modelId="{AE142816-0442-D742-B657-2184B6D69762}" type="pres">
      <dgm:prSet presAssocID="{7DE789B7-FD7F-9F4E-8F83-39D6DA64B2E5}" presName="accentRepeatNode" presStyleLbl="solidFgAcc1" presStyleIdx="3" presStyleCnt="5"/>
      <dgm:spPr/>
    </dgm:pt>
    <dgm:pt modelId="{8C3AD12F-E330-4590-A967-A7A03A7F62B6}" type="pres">
      <dgm:prSet presAssocID="{D089C26D-444D-724D-A326-415638BBC9B2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7A27D8-92D7-4831-A7C5-85A6D110ECBE}" type="pres">
      <dgm:prSet presAssocID="{D089C26D-444D-724D-A326-415638BBC9B2}" presName="accent_5" presStyleCnt="0"/>
      <dgm:spPr/>
    </dgm:pt>
    <dgm:pt modelId="{E9C14DDA-1AFC-4C4D-B4A9-278DF466F3DE}" type="pres">
      <dgm:prSet presAssocID="{D089C26D-444D-724D-A326-415638BBC9B2}" presName="accentRepeatNode" presStyleLbl="solidFgAcc1" presStyleIdx="4" presStyleCnt="5"/>
      <dgm:spPr/>
    </dgm:pt>
  </dgm:ptLst>
  <dgm:cxnLst>
    <dgm:cxn modelId="{1691F07B-FB6C-3742-A74B-B74519E291E8}" srcId="{7256C677-A2AA-CF44-9621-FBD1C324410B}" destId="{E509BADB-8410-CD40-889A-FD202EC80E5E}" srcOrd="2" destOrd="0" parTransId="{00F8BA49-65ED-464E-92FE-C892A5515C8F}" sibTransId="{2ED7CA46-AC41-0949-99FC-569426BAC2D6}"/>
    <dgm:cxn modelId="{3EDA367C-55C5-1F49-AC8E-F86018F716B1}" type="presOf" srcId="{7256C677-A2AA-CF44-9621-FBD1C324410B}" destId="{7A524852-B39E-974A-997F-E2A3D4801CFA}" srcOrd="0" destOrd="0" presId="urn:microsoft.com/office/officeart/2008/layout/VerticalCurvedList"/>
    <dgm:cxn modelId="{461CBE95-3AA6-4737-87E0-11015117B5A8}" type="presOf" srcId="{773ED769-E302-429F-996D-919D90B85D84}" destId="{BA5F960B-C64A-4EF8-BFFB-6400CD3AF38F}" srcOrd="0" destOrd="0" presId="urn:microsoft.com/office/officeart/2008/layout/VerticalCurvedList"/>
    <dgm:cxn modelId="{87B68AA7-4413-4562-8645-C62C335EB1AA}" srcId="{7256C677-A2AA-CF44-9621-FBD1C324410B}" destId="{773ED769-E302-429F-996D-919D90B85D84}" srcOrd="1" destOrd="0" parTransId="{9B334E48-B15D-4D1B-9A18-353AC624751A}" sibTransId="{11F22107-62B2-40B6-BDE8-BDFEE3EA700D}"/>
    <dgm:cxn modelId="{F73701E0-0375-8241-9288-BDB1FB625D68}" srcId="{7256C677-A2AA-CF44-9621-FBD1C324410B}" destId="{088C5AE9-24BE-4C44-848A-139C44637CC8}" srcOrd="0" destOrd="0" parTransId="{5E732732-4F3D-AA47-AC0F-B435D3FEA201}" sibTransId="{509BC64C-85AD-384C-9D86-195551434F11}"/>
    <dgm:cxn modelId="{BD4A6107-F979-D049-B501-1787E641F944}" type="presOf" srcId="{088C5AE9-24BE-4C44-848A-139C44637CC8}" destId="{7E2700DA-E9E1-C643-8C1A-671A8825F3FB}" srcOrd="0" destOrd="0" presId="urn:microsoft.com/office/officeart/2008/layout/VerticalCurvedList"/>
    <dgm:cxn modelId="{72401931-999E-394E-A339-9C7FC67086EA}" srcId="{7256C677-A2AA-CF44-9621-FBD1C324410B}" destId="{7DE789B7-FD7F-9F4E-8F83-39D6DA64B2E5}" srcOrd="3" destOrd="0" parTransId="{080BF9B2-A54E-DB4B-BC95-1FD566B22CF4}" sibTransId="{A7A4E47E-2C2E-1F4B-963C-B8004F38915C}"/>
    <dgm:cxn modelId="{A1720B45-A2F5-DB41-A8E2-5299956A9D2A}" type="presOf" srcId="{509BC64C-85AD-384C-9D86-195551434F11}" destId="{8BB47BFC-7CD9-7142-B384-52CC2D165073}" srcOrd="0" destOrd="0" presId="urn:microsoft.com/office/officeart/2008/layout/VerticalCurvedList"/>
    <dgm:cxn modelId="{174ABAFC-4F70-4B4D-AC66-640D5C5F49CE}" srcId="{7256C677-A2AA-CF44-9621-FBD1C324410B}" destId="{D089C26D-444D-724D-A326-415638BBC9B2}" srcOrd="4" destOrd="0" parTransId="{E1690C8A-9BB8-874F-953E-482A40182D80}" sibTransId="{B06AF201-1324-AE4D-AF39-77C339F700E7}"/>
    <dgm:cxn modelId="{EE3A3739-C613-4B48-9451-4B59DF71B4C4}" type="presOf" srcId="{D089C26D-444D-724D-A326-415638BBC9B2}" destId="{8C3AD12F-E330-4590-A967-A7A03A7F62B6}" srcOrd="0" destOrd="0" presId="urn:microsoft.com/office/officeart/2008/layout/VerticalCurvedList"/>
    <dgm:cxn modelId="{B45E225F-850D-40BD-912D-24751D049B86}" type="presOf" srcId="{7DE789B7-FD7F-9F4E-8F83-39D6DA64B2E5}" destId="{1608D5DF-F861-4015-894B-6E33010A4448}" srcOrd="0" destOrd="0" presId="urn:microsoft.com/office/officeart/2008/layout/VerticalCurvedList"/>
    <dgm:cxn modelId="{866D4C8D-E925-4D2A-A03B-EEEA1D682B45}" type="presOf" srcId="{E509BADB-8410-CD40-889A-FD202EC80E5E}" destId="{8C6BA873-6150-44EF-9415-C07D6B3DE3AE}" srcOrd="0" destOrd="0" presId="urn:microsoft.com/office/officeart/2008/layout/VerticalCurvedList"/>
    <dgm:cxn modelId="{6119150C-9BFC-7D40-9F2C-B60BED7E967B}" type="presParOf" srcId="{7A524852-B39E-974A-997F-E2A3D4801CFA}" destId="{0D7F062E-004F-234C-BC1D-D801BA1019B4}" srcOrd="0" destOrd="0" presId="urn:microsoft.com/office/officeart/2008/layout/VerticalCurvedList"/>
    <dgm:cxn modelId="{01E06544-50E5-E341-A422-48BBF6C3F403}" type="presParOf" srcId="{0D7F062E-004F-234C-BC1D-D801BA1019B4}" destId="{8661202D-7635-5F46-8DFC-C7BA450F73FB}" srcOrd="0" destOrd="0" presId="urn:microsoft.com/office/officeart/2008/layout/VerticalCurvedList"/>
    <dgm:cxn modelId="{FB951E04-68EE-8943-85D6-E2814F344424}" type="presParOf" srcId="{8661202D-7635-5F46-8DFC-C7BA450F73FB}" destId="{3906703A-0C2A-1645-9BCD-11DEFC1F8E5D}" srcOrd="0" destOrd="0" presId="urn:microsoft.com/office/officeart/2008/layout/VerticalCurvedList"/>
    <dgm:cxn modelId="{13A63FFE-590E-C047-8A2F-8828A469B601}" type="presParOf" srcId="{8661202D-7635-5F46-8DFC-C7BA450F73FB}" destId="{8BB47BFC-7CD9-7142-B384-52CC2D165073}" srcOrd="1" destOrd="0" presId="urn:microsoft.com/office/officeart/2008/layout/VerticalCurvedList"/>
    <dgm:cxn modelId="{691857AA-7C69-BA4E-B977-D46A891CF076}" type="presParOf" srcId="{8661202D-7635-5F46-8DFC-C7BA450F73FB}" destId="{6EF570FA-6D37-C745-AC5A-2EC76BF96A34}" srcOrd="2" destOrd="0" presId="urn:microsoft.com/office/officeart/2008/layout/VerticalCurvedList"/>
    <dgm:cxn modelId="{12EFD6F5-080D-4843-BDB7-C8ABFE1C7380}" type="presParOf" srcId="{8661202D-7635-5F46-8DFC-C7BA450F73FB}" destId="{A21D141A-8EAD-E34C-8B76-7F5438B6319D}" srcOrd="3" destOrd="0" presId="urn:microsoft.com/office/officeart/2008/layout/VerticalCurvedList"/>
    <dgm:cxn modelId="{452FFB64-76DD-9B44-9C5B-C557C7393676}" type="presParOf" srcId="{0D7F062E-004F-234C-BC1D-D801BA1019B4}" destId="{7E2700DA-E9E1-C643-8C1A-671A8825F3FB}" srcOrd="1" destOrd="0" presId="urn:microsoft.com/office/officeart/2008/layout/VerticalCurvedList"/>
    <dgm:cxn modelId="{90F51DCA-A7ED-0346-BE16-6E7818A98E33}" type="presParOf" srcId="{0D7F062E-004F-234C-BC1D-D801BA1019B4}" destId="{746818F2-4B5D-E148-B42C-88238E42F5D7}" srcOrd="2" destOrd="0" presId="urn:microsoft.com/office/officeart/2008/layout/VerticalCurvedList"/>
    <dgm:cxn modelId="{108E1BBC-874E-D042-B878-23AD148D4EDA}" type="presParOf" srcId="{746818F2-4B5D-E148-B42C-88238E42F5D7}" destId="{0F8CC71E-0635-6346-9753-6A52F6144B96}" srcOrd="0" destOrd="0" presId="urn:microsoft.com/office/officeart/2008/layout/VerticalCurvedList"/>
    <dgm:cxn modelId="{5ED0E087-0A3E-4E52-83A3-399E9EEE95AA}" type="presParOf" srcId="{0D7F062E-004F-234C-BC1D-D801BA1019B4}" destId="{BA5F960B-C64A-4EF8-BFFB-6400CD3AF38F}" srcOrd="3" destOrd="0" presId="urn:microsoft.com/office/officeart/2008/layout/VerticalCurvedList"/>
    <dgm:cxn modelId="{27EC8BC6-605B-4FE2-AF47-449A73F597B0}" type="presParOf" srcId="{0D7F062E-004F-234C-BC1D-D801BA1019B4}" destId="{391E7BC0-D646-4C47-8C29-A2FE94965481}" srcOrd="4" destOrd="0" presId="urn:microsoft.com/office/officeart/2008/layout/VerticalCurvedList"/>
    <dgm:cxn modelId="{A9070F20-EA9C-40EC-93C2-A682D122FE6D}" type="presParOf" srcId="{391E7BC0-D646-4C47-8C29-A2FE94965481}" destId="{03AB7246-2FE5-40E3-B6D2-E685B7B920CB}" srcOrd="0" destOrd="0" presId="urn:microsoft.com/office/officeart/2008/layout/VerticalCurvedList"/>
    <dgm:cxn modelId="{EEC068AE-73B8-497B-92FC-DD33F32DAA1C}" type="presParOf" srcId="{0D7F062E-004F-234C-BC1D-D801BA1019B4}" destId="{8C6BA873-6150-44EF-9415-C07D6B3DE3AE}" srcOrd="5" destOrd="0" presId="urn:microsoft.com/office/officeart/2008/layout/VerticalCurvedList"/>
    <dgm:cxn modelId="{49207F16-5588-4684-A9DF-07568721F6E9}" type="presParOf" srcId="{0D7F062E-004F-234C-BC1D-D801BA1019B4}" destId="{74A247FF-242E-46AD-BC7A-1696340714C8}" srcOrd="6" destOrd="0" presId="urn:microsoft.com/office/officeart/2008/layout/VerticalCurvedList"/>
    <dgm:cxn modelId="{35E8C823-3563-43C3-A8B8-D8FB9FF9D45D}" type="presParOf" srcId="{74A247FF-242E-46AD-BC7A-1696340714C8}" destId="{54DA061A-F0B2-304E-B3E4-E95335889555}" srcOrd="0" destOrd="0" presId="urn:microsoft.com/office/officeart/2008/layout/VerticalCurvedList"/>
    <dgm:cxn modelId="{DBC15D12-D7BD-40B4-BEE2-BF7AA33EE98D}" type="presParOf" srcId="{0D7F062E-004F-234C-BC1D-D801BA1019B4}" destId="{1608D5DF-F861-4015-894B-6E33010A4448}" srcOrd="7" destOrd="0" presId="urn:microsoft.com/office/officeart/2008/layout/VerticalCurvedList"/>
    <dgm:cxn modelId="{782FC6FF-67E0-4687-AB09-AD673A326709}" type="presParOf" srcId="{0D7F062E-004F-234C-BC1D-D801BA1019B4}" destId="{BC8AD9CB-921C-4CB8-BC07-A23DCB7C7866}" srcOrd="8" destOrd="0" presId="urn:microsoft.com/office/officeart/2008/layout/VerticalCurvedList"/>
    <dgm:cxn modelId="{C3AAAF94-501A-4A61-B105-AFDC288AFF0C}" type="presParOf" srcId="{BC8AD9CB-921C-4CB8-BC07-A23DCB7C7866}" destId="{AE142816-0442-D742-B657-2184B6D69762}" srcOrd="0" destOrd="0" presId="urn:microsoft.com/office/officeart/2008/layout/VerticalCurvedList"/>
    <dgm:cxn modelId="{DA1D2D3B-4F20-46A7-BD4F-9BEEE32C3691}" type="presParOf" srcId="{0D7F062E-004F-234C-BC1D-D801BA1019B4}" destId="{8C3AD12F-E330-4590-A967-A7A03A7F62B6}" srcOrd="9" destOrd="0" presId="urn:microsoft.com/office/officeart/2008/layout/VerticalCurvedList"/>
    <dgm:cxn modelId="{2CE3A195-D39F-4292-B143-9FA8B8115E23}" type="presParOf" srcId="{0D7F062E-004F-234C-BC1D-D801BA1019B4}" destId="{D97A27D8-92D7-4831-A7C5-85A6D110ECBE}" srcOrd="10" destOrd="0" presId="urn:microsoft.com/office/officeart/2008/layout/VerticalCurvedList"/>
    <dgm:cxn modelId="{941E688B-2FCD-41C5-B8C9-4684C98CBD0D}" type="presParOf" srcId="{D97A27D8-92D7-4831-A7C5-85A6D110ECBE}" destId="{E9C14DDA-1AFC-4C4D-B4A9-278DF466F3D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56C677-A2AA-CF44-9621-FBD1C324410B}" type="doc">
      <dgm:prSet loTypeId="urn:microsoft.com/office/officeart/2008/layout/VerticalCurvedList" loCatId="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8C5AE9-24BE-4C44-848A-139C44637CC8}">
      <dgm:prSet phldrT="[Text]" custT="1"/>
      <dgm:spPr/>
      <dgm:t>
        <a:bodyPr/>
        <a:lstStyle/>
        <a:p>
          <a:r>
            <a:rPr lang="en-US" sz="1800" dirty="0">
              <a:latin typeface="Century Gothic" panose="020B0502020202020204" pitchFamily="34" charset="0"/>
            </a:rPr>
            <a:t>Provide better/more consistent technology and platforms for students and staff</a:t>
          </a:r>
        </a:p>
      </dgm:t>
    </dgm:pt>
    <dgm:pt modelId="{5E732732-4F3D-AA47-AC0F-B435D3FEA201}" type="parTrans" cxnId="{F73701E0-0375-8241-9288-BDB1FB625D68}">
      <dgm:prSet/>
      <dgm:spPr/>
      <dgm:t>
        <a:bodyPr/>
        <a:lstStyle/>
        <a:p>
          <a:endParaRPr lang="en-US" sz="9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509BC64C-85AD-384C-9D86-195551434F11}" type="sibTrans" cxnId="{F73701E0-0375-8241-9288-BDB1FB625D68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E509BADB-8410-CD40-889A-FD202EC80E5E}">
      <dgm:prSet custT="1"/>
      <dgm:spPr/>
      <dgm:t>
        <a:bodyPr/>
        <a:lstStyle/>
        <a:p>
          <a:r>
            <a:rPr lang="en-US" sz="1800" dirty="0">
              <a:latin typeface="Century Gothic" panose="020B0502020202020204" pitchFamily="34" charset="0"/>
            </a:rPr>
            <a:t>Suspend time-consuming initiatives (SLOs, assessments, attendance)</a:t>
          </a:r>
        </a:p>
      </dgm:t>
    </dgm:pt>
    <dgm:pt modelId="{00F8BA49-65ED-464E-92FE-C892A5515C8F}" type="parTrans" cxnId="{1691F07B-FB6C-3742-A74B-B74519E291E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ED7CA46-AC41-0949-99FC-569426BAC2D6}" type="sibTrans" cxnId="{1691F07B-FB6C-3742-A74B-B74519E291E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DE789B7-FD7F-9F4E-8F83-39D6DA64B2E5}">
      <dgm:prSet custT="1"/>
      <dgm:spPr/>
      <dgm:t>
        <a:bodyPr/>
        <a:lstStyle/>
        <a:p>
          <a:r>
            <a:rPr lang="en-US" sz="1800" dirty="0">
              <a:latin typeface="Century Gothic" panose="020B0502020202020204" pitchFamily="34" charset="0"/>
            </a:rPr>
            <a:t>Secure more funding for public education (positions, compensation)</a:t>
          </a:r>
        </a:p>
      </dgm:t>
    </dgm:pt>
    <dgm:pt modelId="{080BF9B2-A54E-DB4B-BC95-1FD566B22CF4}" type="parTrans" cxnId="{72401931-999E-394E-A339-9C7FC67086E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7A4E47E-2C2E-1F4B-963C-B8004F38915C}" type="sibTrans" cxnId="{72401931-999E-394E-A339-9C7FC67086E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089C26D-444D-724D-A326-415638BBC9B2}">
      <dgm:prSet custT="1"/>
      <dgm:spPr/>
      <dgm:t>
        <a:bodyPr/>
        <a:lstStyle/>
        <a:p>
          <a:r>
            <a:rPr lang="en-US" sz="1800" dirty="0">
              <a:latin typeface="Century Gothic" panose="020B0502020202020204" pitchFamily="34" charset="0"/>
            </a:rPr>
            <a:t>Provide more prep periods or days for teachers</a:t>
          </a:r>
        </a:p>
      </dgm:t>
    </dgm:pt>
    <dgm:pt modelId="{E1690C8A-9BB8-874F-953E-482A40182D80}" type="parTrans" cxnId="{174ABAFC-4F70-4B4D-AC66-640D5C5F49C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06AF201-1324-AE4D-AF39-77C339F700E7}" type="sibTrans" cxnId="{174ABAFC-4F70-4B4D-AC66-640D5C5F49C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80C312F-9598-D148-A891-B9B12EB3E07E}">
      <dgm:prSet custT="1"/>
      <dgm:spPr/>
      <dgm:t>
        <a:bodyPr/>
        <a:lstStyle/>
        <a:p>
          <a:r>
            <a:rPr lang="en-US" sz="1800" dirty="0">
              <a:latin typeface="Century Gothic" panose="020B0502020202020204" pitchFamily="34" charset="0"/>
            </a:rPr>
            <a:t>Provide dedicated distance learning teachers/reduce # of models</a:t>
          </a:r>
        </a:p>
      </dgm:t>
    </dgm:pt>
    <dgm:pt modelId="{81EE9D58-9BE0-3541-9D2A-A4F5A3894D93}" type="parTrans" cxnId="{1578F1B6-7EF0-E147-AA2F-50A185495886}">
      <dgm:prSet/>
      <dgm:spPr/>
      <dgm:t>
        <a:bodyPr/>
        <a:lstStyle/>
        <a:p>
          <a:endParaRPr lang="en-US"/>
        </a:p>
      </dgm:t>
    </dgm:pt>
    <dgm:pt modelId="{50F9B412-3D19-BC48-9D11-9AB705C90889}" type="sibTrans" cxnId="{1578F1B6-7EF0-E147-AA2F-50A185495886}">
      <dgm:prSet/>
      <dgm:spPr/>
      <dgm:t>
        <a:bodyPr/>
        <a:lstStyle/>
        <a:p>
          <a:endParaRPr lang="en-US"/>
        </a:p>
      </dgm:t>
    </dgm:pt>
    <dgm:pt modelId="{7A524852-B39E-974A-997F-E2A3D4801CFA}" type="pres">
      <dgm:prSet presAssocID="{7256C677-A2AA-CF44-9621-FBD1C324410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D7F062E-004F-234C-BC1D-D801BA1019B4}" type="pres">
      <dgm:prSet presAssocID="{7256C677-A2AA-CF44-9621-FBD1C324410B}" presName="Name1" presStyleCnt="0"/>
      <dgm:spPr/>
    </dgm:pt>
    <dgm:pt modelId="{8661202D-7635-5F46-8DFC-C7BA450F73FB}" type="pres">
      <dgm:prSet presAssocID="{7256C677-A2AA-CF44-9621-FBD1C324410B}" presName="cycle" presStyleCnt="0"/>
      <dgm:spPr/>
    </dgm:pt>
    <dgm:pt modelId="{3906703A-0C2A-1645-9BCD-11DEFC1F8E5D}" type="pres">
      <dgm:prSet presAssocID="{7256C677-A2AA-CF44-9621-FBD1C324410B}" presName="srcNode" presStyleLbl="node1" presStyleIdx="0" presStyleCnt="5"/>
      <dgm:spPr/>
    </dgm:pt>
    <dgm:pt modelId="{8BB47BFC-7CD9-7142-B384-52CC2D165073}" type="pres">
      <dgm:prSet presAssocID="{7256C677-A2AA-CF44-9621-FBD1C324410B}" presName="conn" presStyleLbl="parChTrans1D2" presStyleIdx="0" presStyleCnt="1"/>
      <dgm:spPr/>
      <dgm:t>
        <a:bodyPr/>
        <a:lstStyle/>
        <a:p>
          <a:endParaRPr lang="en-US"/>
        </a:p>
      </dgm:t>
    </dgm:pt>
    <dgm:pt modelId="{6EF570FA-6D37-C745-AC5A-2EC76BF96A34}" type="pres">
      <dgm:prSet presAssocID="{7256C677-A2AA-CF44-9621-FBD1C324410B}" presName="extraNode" presStyleLbl="node1" presStyleIdx="0" presStyleCnt="5"/>
      <dgm:spPr/>
    </dgm:pt>
    <dgm:pt modelId="{A21D141A-8EAD-E34C-8B76-7F5438B6319D}" type="pres">
      <dgm:prSet presAssocID="{7256C677-A2AA-CF44-9621-FBD1C324410B}" presName="dstNode" presStyleLbl="node1" presStyleIdx="0" presStyleCnt="5"/>
      <dgm:spPr/>
    </dgm:pt>
    <dgm:pt modelId="{7E2700DA-E9E1-C643-8C1A-671A8825F3FB}" type="pres">
      <dgm:prSet presAssocID="{088C5AE9-24BE-4C44-848A-139C44637CC8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6818F2-4B5D-E148-B42C-88238E42F5D7}" type="pres">
      <dgm:prSet presAssocID="{088C5AE9-24BE-4C44-848A-139C44637CC8}" presName="accent_1" presStyleCnt="0"/>
      <dgm:spPr/>
    </dgm:pt>
    <dgm:pt modelId="{0F8CC71E-0635-6346-9753-6A52F6144B96}" type="pres">
      <dgm:prSet presAssocID="{088C5AE9-24BE-4C44-848A-139C44637CC8}" presName="accentRepeatNode" presStyleLbl="solidFgAcc1" presStyleIdx="0" presStyleCnt="5"/>
      <dgm:spPr/>
    </dgm:pt>
    <dgm:pt modelId="{C7797749-D825-E749-A230-40887A3D46EA}" type="pres">
      <dgm:prSet presAssocID="{E509BADB-8410-CD40-889A-FD202EC80E5E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81BD95-E660-4F4E-902A-E9CCFEEB03ED}" type="pres">
      <dgm:prSet presAssocID="{E509BADB-8410-CD40-889A-FD202EC80E5E}" presName="accent_2" presStyleCnt="0"/>
      <dgm:spPr/>
    </dgm:pt>
    <dgm:pt modelId="{54DA061A-F0B2-304E-B3E4-E95335889555}" type="pres">
      <dgm:prSet presAssocID="{E509BADB-8410-CD40-889A-FD202EC80E5E}" presName="accentRepeatNode" presStyleLbl="solidFgAcc1" presStyleIdx="1" presStyleCnt="5"/>
      <dgm:spPr/>
    </dgm:pt>
    <dgm:pt modelId="{7394A1FE-4152-7D46-8F55-C64BA9BA79FC}" type="pres">
      <dgm:prSet presAssocID="{080C312F-9598-D148-A891-B9B12EB3E07E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3D2FD-8193-4243-A9F4-9AC31945A992}" type="pres">
      <dgm:prSet presAssocID="{080C312F-9598-D148-A891-B9B12EB3E07E}" presName="accent_3" presStyleCnt="0"/>
      <dgm:spPr/>
    </dgm:pt>
    <dgm:pt modelId="{027BF57A-3E75-E346-9782-0CCD0FB0FC40}" type="pres">
      <dgm:prSet presAssocID="{080C312F-9598-D148-A891-B9B12EB3E07E}" presName="accentRepeatNode" presStyleLbl="solidFgAcc1" presStyleIdx="2" presStyleCnt="5"/>
      <dgm:spPr/>
    </dgm:pt>
    <dgm:pt modelId="{85D50525-2539-914C-ADC9-ED667ED97DD8}" type="pres">
      <dgm:prSet presAssocID="{7DE789B7-FD7F-9F4E-8F83-39D6DA64B2E5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16D9D6-CA36-BD4A-91B6-A15EBA041412}" type="pres">
      <dgm:prSet presAssocID="{7DE789B7-FD7F-9F4E-8F83-39D6DA64B2E5}" presName="accent_4" presStyleCnt="0"/>
      <dgm:spPr/>
    </dgm:pt>
    <dgm:pt modelId="{AE142816-0442-D742-B657-2184B6D69762}" type="pres">
      <dgm:prSet presAssocID="{7DE789B7-FD7F-9F4E-8F83-39D6DA64B2E5}" presName="accentRepeatNode" presStyleLbl="solidFgAcc1" presStyleIdx="3" presStyleCnt="5"/>
      <dgm:spPr/>
    </dgm:pt>
    <dgm:pt modelId="{97A45E8F-19D9-6D4B-A898-C4C8BA4A6093}" type="pres">
      <dgm:prSet presAssocID="{D089C26D-444D-724D-A326-415638BBC9B2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DB0D0-7114-AB43-A2F6-0AF800EE1BCD}" type="pres">
      <dgm:prSet presAssocID="{D089C26D-444D-724D-A326-415638BBC9B2}" presName="accent_5" presStyleCnt="0"/>
      <dgm:spPr/>
    </dgm:pt>
    <dgm:pt modelId="{E9C14DDA-1AFC-4C4D-B4A9-278DF466F3DE}" type="pres">
      <dgm:prSet presAssocID="{D089C26D-444D-724D-A326-415638BBC9B2}" presName="accentRepeatNode" presStyleLbl="solidFgAcc1" presStyleIdx="4" presStyleCnt="5"/>
      <dgm:spPr/>
    </dgm:pt>
  </dgm:ptLst>
  <dgm:cxnLst>
    <dgm:cxn modelId="{3724A4E7-392F-A24B-966F-8EDC2776F908}" type="presOf" srcId="{7DE789B7-FD7F-9F4E-8F83-39D6DA64B2E5}" destId="{85D50525-2539-914C-ADC9-ED667ED97DD8}" srcOrd="0" destOrd="0" presId="urn:microsoft.com/office/officeart/2008/layout/VerticalCurvedList"/>
    <dgm:cxn modelId="{1578F1B6-7EF0-E147-AA2F-50A185495886}" srcId="{7256C677-A2AA-CF44-9621-FBD1C324410B}" destId="{080C312F-9598-D148-A891-B9B12EB3E07E}" srcOrd="2" destOrd="0" parTransId="{81EE9D58-9BE0-3541-9D2A-A4F5A3894D93}" sibTransId="{50F9B412-3D19-BC48-9D11-9AB705C90889}"/>
    <dgm:cxn modelId="{BD4A6107-F979-D049-B501-1787E641F944}" type="presOf" srcId="{088C5AE9-24BE-4C44-848A-139C44637CC8}" destId="{7E2700DA-E9E1-C643-8C1A-671A8825F3FB}" srcOrd="0" destOrd="0" presId="urn:microsoft.com/office/officeart/2008/layout/VerticalCurvedList"/>
    <dgm:cxn modelId="{A1720B45-A2F5-DB41-A8E2-5299956A9D2A}" type="presOf" srcId="{509BC64C-85AD-384C-9D86-195551434F11}" destId="{8BB47BFC-7CD9-7142-B384-52CC2D165073}" srcOrd="0" destOrd="0" presId="urn:microsoft.com/office/officeart/2008/layout/VerticalCurvedList"/>
    <dgm:cxn modelId="{535C65E9-B6DD-2B4D-83CF-226AAA674BED}" type="presOf" srcId="{D089C26D-444D-724D-A326-415638BBC9B2}" destId="{97A45E8F-19D9-6D4B-A898-C4C8BA4A6093}" srcOrd="0" destOrd="0" presId="urn:microsoft.com/office/officeart/2008/layout/VerticalCurvedList"/>
    <dgm:cxn modelId="{72401931-999E-394E-A339-9C7FC67086EA}" srcId="{7256C677-A2AA-CF44-9621-FBD1C324410B}" destId="{7DE789B7-FD7F-9F4E-8F83-39D6DA64B2E5}" srcOrd="3" destOrd="0" parTransId="{080BF9B2-A54E-DB4B-BC95-1FD566B22CF4}" sibTransId="{A7A4E47E-2C2E-1F4B-963C-B8004F38915C}"/>
    <dgm:cxn modelId="{3EDA367C-55C5-1F49-AC8E-F86018F716B1}" type="presOf" srcId="{7256C677-A2AA-CF44-9621-FBD1C324410B}" destId="{7A524852-B39E-974A-997F-E2A3D4801CFA}" srcOrd="0" destOrd="0" presId="urn:microsoft.com/office/officeart/2008/layout/VerticalCurvedList"/>
    <dgm:cxn modelId="{1691F07B-FB6C-3742-A74B-B74519E291E8}" srcId="{7256C677-A2AA-CF44-9621-FBD1C324410B}" destId="{E509BADB-8410-CD40-889A-FD202EC80E5E}" srcOrd="1" destOrd="0" parTransId="{00F8BA49-65ED-464E-92FE-C892A5515C8F}" sibTransId="{2ED7CA46-AC41-0949-99FC-569426BAC2D6}"/>
    <dgm:cxn modelId="{7A384B2D-0A23-1844-887D-AEB82ADF847F}" type="presOf" srcId="{080C312F-9598-D148-A891-B9B12EB3E07E}" destId="{7394A1FE-4152-7D46-8F55-C64BA9BA79FC}" srcOrd="0" destOrd="0" presId="urn:microsoft.com/office/officeart/2008/layout/VerticalCurvedList"/>
    <dgm:cxn modelId="{F73701E0-0375-8241-9288-BDB1FB625D68}" srcId="{7256C677-A2AA-CF44-9621-FBD1C324410B}" destId="{088C5AE9-24BE-4C44-848A-139C44637CC8}" srcOrd="0" destOrd="0" parTransId="{5E732732-4F3D-AA47-AC0F-B435D3FEA201}" sibTransId="{509BC64C-85AD-384C-9D86-195551434F11}"/>
    <dgm:cxn modelId="{174ABAFC-4F70-4B4D-AC66-640D5C5F49CE}" srcId="{7256C677-A2AA-CF44-9621-FBD1C324410B}" destId="{D089C26D-444D-724D-A326-415638BBC9B2}" srcOrd="4" destOrd="0" parTransId="{E1690C8A-9BB8-874F-953E-482A40182D80}" sibTransId="{B06AF201-1324-AE4D-AF39-77C339F700E7}"/>
    <dgm:cxn modelId="{9F81A52B-A0D3-FC49-8B64-9F7EF13F09B6}" type="presOf" srcId="{E509BADB-8410-CD40-889A-FD202EC80E5E}" destId="{C7797749-D825-E749-A230-40887A3D46EA}" srcOrd="0" destOrd="0" presId="urn:microsoft.com/office/officeart/2008/layout/VerticalCurvedList"/>
    <dgm:cxn modelId="{6119150C-9BFC-7D40-9F2C-B60BED7E967B}" type="presParOf" srcId="{7A524852-B39E-974A-997F-E2A3D4801CFA}" destId="{0D7F062E-004F-234C-BC1D-D801BA1019B4}" srcOrd="0" destOrd="0" presId="urn:microsoft.com/office/officeart/2008/layout/VerticalCurvedList"/>
    <dgm:cxn modelId="{01E06544-50E5-E341-A422-48BBF6C3F403}" type="presParOf" srcId="{0D7F062E-004F-234C-BC1D-D801BA1019B4}" destId="{8661202D-7635-5F46-8DFC-C7BA450F73FB}" srcOrd="0" destOrd="0" presId="urn:microsoft.com/office/officeart/2008/layout/VerticalCurvedList"/>
    <dgm:cxn modelId="{FB951E04-68EE-8943-85D6-E2814F344424}" type="presParOf" srcId="{8661202D-7635-5F46-8DFC-C7BA450F73FB}" destId="{3906703A-0C2A-1645-9BCD-11DEFC1F8E5D}" srcOrd="0" destOrd="0" presId="urn:microsoft.com/office/officeart/2008/layout/VerticalCurvedList"/>
    <dgm:cxn modelId="{13A63FFE-590E-C047-8A2F-8828A469B601}" type="presParOf" srcId="{8661202D-7635-5F46-8DFC-C7BA450F73FB}" destId="{8BB47BFC-7CD9-7142-B384-52CC2D165073}" srcOrd="1" destOrd="0" presId="urn:microsoft.com/office/officeart/2008/layout/VerticalCurvedList"/>
    <dgm:cxn modelId="{691857AA-7C69-BA4E-B977-D46A891CF076}" type="presParOf" srcId="{8661202D-7635-5F46-8DFC-C7BA450F73FB}" destId="{6EF570FA-6D37-C745-AC5A-2EC76BF96A34}" srcOrd="2" destOrd="0" presId="urn:microsoft.com/office/officeart/2008/layout/VerticalCurvedList"/>
    <dgm:cxn modelId="{12EFD6F5-080D-4843-BDB7-C8ABFE1C7380}" type="presParOf" srcId="{8661202D-7635-5F46-8DFC-C7BA450F73FB}" destId="{A21D141A-8EAD-E34C-8B76-7F5438B6319D}" srcOrd="3" destOrd="0" presId="urn:microsoft.com/office/officeart/2008/layout/VerticalCurvedList"/>
    <dgm:cxn modelId="{452FFB64-76DD-9B44-9C5B-C557C7393676}" type="presParOf" srcId="{0D7F062E-004F-234C-BC1D-D801BA1019B4}" destId="{7E2700DA-E9E1-C643-8C1A-671A8825F3FB}" srcOrd="1" destOrd="0" presId="urn:microsoft.com/office/officeart/2008/layout/VerticalCurvedList"/>
    <dgm:cxn modelId="{90F51DCA-A7ED-0346-BE16-6E7818A98E33}" type="presParOf" srcId="{0D7F062E-004F-234C-BC1D-D801BA1019B4}" destId="{746818F2-4B5D-E148-B42C-88238E42F5D7}" srcOrd="2" destOrd="0" presId="urn:microsoft.com/office/officeart/2008/layout/VerticalCurvedList"/>
    <dgm:cxn modelId="{108E1BBC-874E-D042-B878-23AD148D4EDA}" type="presParOf" srcId="{746818F2-4B5D-E148-B42C-88238E42F5D7}" destId="{0F8CC71E-0635-6346-9753-6A52F6144B96}" srcOrd="0" destOrd="0" presId="urn:microsoft.com/office/officeart/2008/layout/VerticalCurvedList"/>
    <dgm:cxn modelId="{AB3C2612-6559-5947-8F8A-8107CD306044}" type="presParOf" srcId="{0D7F062E-004F-234C-BC1D-D801BA1019B4}" destId="{C7797749-D825-E749-A230-40887A3D46EA}" srcOrd="3" destOrd="0" presId="urn:microsoft.com/office/officeart/2008/layout/VerticalCurvedList"/>
    <dgm:cxn modelId="{7D395052-6E2E-3745-80B7-DF0D113716E3}" type="presParOf" srcId="{0D7F062E-004F-234C-BC1D-D801BA1019B4}" destId="{C581BD95-E660-4F4E-902A-E9CCFEEB03ED}" srcOrd="4" destOrd="0" presId="urn:microsoft.com/office/officeart/2008/layout/VerticalCurvedList"/>
    <dgm:cxn modelId="{8BB5AD2A-3C80-6244-9EC9-3876C07DE292}" type="presParOf" srcId="{C581BD95-E660-4F4E-902A-E9CCFEEB03ED}" destId="{54DA061A-F0B2-304E-B3E4-E95335889555}" srcOrd="0" destOrd="0" presId="urn:microsoft.com/office/officeart/2008/layout/VerticalCurvedList"/>
    <dgm:cxn modelId="{477BD313-6935-AC4A-A36C-679970F82A8C}" type="presParOf" srcId="{0D7F062E-004F-234C-BC1D-D801BA1019B4}" destId="{7394A1FE-4152-7D46-8F55-C64BA9BA79FC}" srcOrd="5" destOrd="0" presId="urn:microsoft.com/office/officeart/2008/layout/VerticalCurvedList"/>
    <dgm:cxn modelId="{F4F8FC29-0D3B-724A-8653-EE715A14972E}" type="presParOf" srcId="{0D7F062E-004F-234C-BC1D-D801BA1019B4}" destId="{B433D2FD-8193-4243-A9F4-9AC31945A992}" srcOrd="6" destOrd="0" presId="urn:microsoft.com/office/officeart/2008/layout/VerticalCurvedList"/>
    <dgm:cxn modelId="{7C8106DF-A5BC-454C-9544-C52F0F53F947}" type="presParOf" srcId="{B433D2FD-8193-4243-A9F4-9AC31945A992}" destId="{027BF57A-3E75-E346-9782-0CCD0FB0FC40}" srcOrd="0" destOrd="0" presId="urn:microsoft.com/office/officeart/2008/layout/VerticalCurvedList"/>
    <dgm:cxn modelId="{B66CB9F4-CB87-BF49-B9F0-D08585BA15E4}" type="presParOf" srcId="{0D7F062E-004F-234C-BC1D-D801BA1019B4}" destId="{85D50525-2539-914C-ADC9-ED667ED97DD8}" srcOrd="7" destOrd="0" presId="urn:microsoft.com/office/officeart/2008/layout/VerticalCurvedList"/>
    <dgm:cxn modelId="{1066627F-2177-0048-BE91-7F86D2531A70}" type="presParOf" srcId="{0D7F062E-004F-234C-BC1D-D801BA1019B4}" destId="{EE16D9D6-CA36-BD4A-91B6-A15EBA041412}" srcOrd="8" destOrd="0" presId="urn:microsoft.com/office/officeart/2008/layout/VerticalCurvedList"/>
    <dgm:cxn modelId="{9F9A03A5-A25A-E541-A45E-73B858941696}" type="presParOf" srcId="{EE16D9D6-CA36-BD4A-91B6-A15EBA041412}" destId="{AE142816-0442-D742-B657-2184B6D69762}" srcOrd="0" destOrd="0" presId="urn:microsoft.com/office/officeart/2008/layout/VerticalCurvedList"/>
    <dgm:cxn modelId="{5CD46B98-AD88-5444-8A0F-85F2DF461CC0}" type="presParOf" srcId="{0D7F062E-004F-234C-BC1D-D801BA1019B4}" destId="{97A45E8F-19D9-6D4B-A898-C4C8BA4A6093}" srcOrd="9" destOrd="0" presId="urn:microsoft.com/office/officeart/2008/layout/VerticalCurvedList"/>
    <dgm:cxn modelId="{7094715B-E967-754D-B2E6-332E3D0C2CE0}" type="presParOf" srcId="{0D7F062E-004F-234C-BC1D-D801BA1019B4}" destId="{5A0DB0D0-7114-AB43-A2F6-0AF800EE1BCD}" srcOrd="10" destOrd="0" presId="urn:microsoft.com/office/officeart/2008/layout/VerticalCurvedList"/>
    <dgm:cxn modelId="{A8BC575C-E860-564B-8B0B-C80FA32DAE68}" type="presParOf" srcId="{5A0DB0D0-7114-AB43-A2F6-0AF800EE1BCD}" destId="{E9C14DDA-1AFC-4C4D-B4A9-278DF466F3D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256C677-A2AA-CF44-9621-FBD1C324410B}" type="doc">
      <dgm:prSet loTypeId="urn:microsoft.com/office/officeart/2008/layout/VerticalCurvedList" loCatId="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8C5AE9-24BE-4C44-848A-139C44637CC8}">
      <dgm:prSet phldrT="[Text]" custT="1"/>
      <dgm:spPr/>
      <dgm:t>
        <a:bodyPr/>
        <a:lstStyle/>
        <a:p>
          <a:r>
            <a:rPr lang="en-US" sz="1800" dirty="0">
              <a:latin typeface="Century Gothic" panose="020B0502020202020204" pitchFamily="34" charset="0"/>
            </a:rPr>
            <a:t>School staff support each other</a:t>
          </a:r>
        </a:p>
      </dgm:t>
    </dgm:pt>
    <dgm:pt modelId="{5E732732-4F3D-AA47-AC0F-B435D3FEA201}" type="parTrans" cxnId="{F73701E0-0375-8241-9288-BDB1FB625D68}">
      <dgm:prSet/>
      <dgm:spPr/>
      <dgm:t>
        <a:bodyPr/>
        <a:lstStyle/>
        <a:p>
          <a:endParaRPr lang="en-US" sz="9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509BC64C-85AD-384C-9D86-195551434F11}" type="sibTrans" cxnId="{F73701E0-0375-8241-9288-BDB1FB625D68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E509BADB-8410-CD40-889A-FD202EC80E5E}">
      <dgm:prSet custT="1"/>
      <dgm:spPr/>
      <dgm:t>
        <a:bodyPr/>
        <a:lstStyle/>
        <a:p>
          <a:r>
            <a:rPr lang="en-US" sz="1800" dirty="0">
              <a:latin typeface="Century Gothic" panose="020B0502020202020204" pitchFamily="34" charset="0"/>
            </a:rPr>
            <a:t>Smaller in-person class sizes</a:t>
          </a:r>
        </a:p>
      </dgm:t>
    </dgm:pt>
    <dgm:pt modelId="{00F8BA49-65ED-464E-92FE-C892A5515C8F}" type="parTrans" cxnId="{1691F07B-FB6C-3742-A74B-B74519E291E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ED7CA46-AC41-0949-99FC-569426BAC2D6}" type="sibTrans" cxnId="{1691F07B-FB6C-3742-A74B-B74519E291E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089C26D-444D-724D-A326-415638BBC9B2}">
      <dgm:prSet custT="1"/>
      <dgm:spPr/>
      <dgm:t>
        <a:bodyPr/>
        <a:lstStyle/>
        <a:p>
          <a:r>
            <a:rPr lang="en-US" sz="1800">
              <a:latin typeface="Century Gothic" panose="020B0502020202020204" pitchFamily="34" charset="0"/>
            </a:rPr>
            <a:t>Students following safety protocols</a:t>
          </a:r>
        </a:p>
      </dgm:t>
    </dgm:pt>
    <dgm:pt modelId="{E1690C8A-9BB8-874F-953E-482A40182D80}" type="parTrans" cxnId="{174ABAFC-4F70-4B4D-AC66-640D5C5F49C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06AF201-1324-AE4D-AF39-77C339F700E7}" type="sibTrans" cxnId="{174ABAFC-4F70-4B4D-AC66-640D5C5F49C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9FAB597-06E8-42C4-BCC6-F282EE07E3F4}">
      <dgm:prSet phldrT="[Text]" custT="1"/>
      <dgm:spPr/>
      <dgm:t>
        <a:bodyPr/>
        <a:lstStyle/>
        <a:p>
          <a:r>
            <a:rPr lang="en-US" sz="1800">
              <a:latin typeface="Century Gothic" panose="020B0502020202020204" pitchFamily="34" charset="0"/>
            </a:rPr>
            <a:t>Strong school-based leadership</a:t>
          </a:r>
        </a:p>
      </dgm:t>
    </dgm:pt>
    <dgm:pt modelId="{FD63049E-B136-4E1B-B849-EA9D49F1BD42}" type="parTrans" cxnId="{75D82E9B-D91C-4F0B-A044-F134450DF898}">
      <dgm:prSet/>
      <dgm:spPr/>
      <dgm:t>
        <a:bodyPr/>
        <a:lstStyle/>
        <a:p>
          <a:endParaRPr lang="en-US"/>
        </a:p>
      </dgm:t>
    </dgm:pt>
    <dgm:pt modelId="{1EA0DA05-42F6-4A28-AA35-905FF03C3D0A}" type="sibTrans" cxnId="{75D82E9B-D91C-4F0B-A044-F134450DF898}">
      <dgm:prSet/>
      <dgm:spPr/>
      <dgm:t>
        <a:bodyPr/>
        <a:lstStyle/>
        <a:p>
          <a:endParaRPr lang="en-US"/>
        </a:p>
      </dgm:t>
    </dgm:pt>
    <dgm:pt modelId="{7A524852-B39E-974A-997F-E2A3D4801CFA}" type="pres">
      <dgm:prSet presAssocID="{7256C677-A2AA-CF44-9621-FBD1C324410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D7F062E-004F-234C-BC1D-D801BA1019B4}" type="pres">
      <dgm:prSet presAssocID="{7256C677-A2AA-CF44-9621-FBD1C324410B}" presName="Name1" presStyleCnt="0"/>
      <dgm:spPr/>
    </dgm:pt>
    <dgm:pt modelId="{8661202D-7635-5F46-8DFC-C7BA450F73FB}" type="pres">
      <dgm:prSet presAssocID="{7256C677-A2AA-CF44-9621-FBD1C324410B}" presName="cycle" presStyleCnt="0"/>
      <dgm:spPr/>
    </dgm:pt>
    <dgm:pt modelId="{3906703A-0C2A-1645-9BCD-11DEFC1F8E5D}" type="pres">
      <dgm:prSet presAssocID="{7256C677-A2AA-CF44-9621-FBD1C324410B}" presName="srcNode" presStyleLbl="node1" presStyleIdx="0" presStyleCnt="4"/>
      <dgm:spPr/>
    </dgm:pt>
    <dgm:pt modelId="{8BB47BFC-7CD9-7142-B384-52CC2D165073}" type="pres">
      <dgm:prSet presAssocID="{7256C677-A2AA-CF44-9621-FBD1C324410B}" presName="conn" presStyleLbl="parChTrans1D2" presStyleIdx="0" presStyleCnt="1"/>
      <dgm:spPr/>
      <dgm:t>
        <a:bodyPr/>
        <a:lstStyle/>
        <a:p>
          <a:endParaRPr lang="en-US"/>
        </a:p>
      </dgm:t>
    </dgm:pt>
    <dgm:pt modelId="{6EF570FA-6D37-C745-AC5A-2EC76BF96A34}" type="pres">
      <dgm:prSet presAssocID="{7256C677-A2AA-CF44-9621-FBD1C324410B}" presName="extraNode" presStyleLbl="node1" presStyleIdx="0" presStyleCnt="4"/>
      <dgm:spPr/>
    </dgm:pt>
    <dgm:pt modelId="{A21D141A-8EAD-E34C-8B76-7F5438B6319D}" type="pres">
      <dgm:prSet presAssocID="{7256C677-A2AA-CF44-9621-FBD1C324410B}" presName="dstNode" presStyleLbl="node1" presStyleIdx="0" presStyleCnt="4"/>
      <dgm:spPr/>
    </dgm:pt>
    <dgm:pt modelId="{7E2700DA-E9E1-C643-8C1A-671A8825F3FB}" type="pres">
      <dgm:prSet presAssocID="{088C5AE9-24BE-4C44-848A-139C44637CC8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6818F2-4B5D-E148-B42C-88238E42F5D7}" type="pres">
      <dgm:prSet presAssocID="{088C5AE9-24BE-4C44-848A-139C44637CC8}" presName="accent_1" presStyleCnt="0"/>
      <dgm:spPr/>
    </dgm:pt>
    <dgm:pt modelId="{0F8CC71E-0635-6346-9753-6A52F6144B96}" type="pres">
      <dgm:prSet presAssocID="{088C5AE9-24BE-4C44-848A-139C44637CC8}" presName="accentRepeatNode" presStyleLbl="solidFgAcc1" presStyleIdx="0" presStyleCnt="4"/>
      <dgm:spPr/>
    </dgm:pt>
    <dgm:pt modelId="{2D17C877-7BC6-4F20-9151-3D2E93063CBD}" type="pres">
      <dgm:prSet presAssocID="{E9FAB597-06E8-42C4-BCC6-F282EE07E3F4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F938E0-A9D6-447E-90B4-9175D5DF6195}" type="pres">
      <dgm:prSet presAssocID="{E9FAB597-06E8-42C4-BCC6-F282EE07E3F4}" presName="accent_2" presStyleCnt="0"/>
      <dgm:spPr/>
    </dgm:pt>
    <dgm:pt modelId="{76B90053-2D37-416D-AF65-28E05621D125}" type="pres">
      <dgm:prSet presAssocID="{E9FAB597-06E8-42C4-BCC6-F282EE07E3F4}" presName="accentRepeatNode" presStyleLbl="solidFgAcc1" presStyleIdx="1" presStyleCnt="4"/>
      <dgm:spPr/>
    </dgm:pt>
    <dgm:pt modelId="{45F32098-83EB-4C07-92A7-ECB2B84D313C}" type="pres">
      <dgm:prSet presAssocID="{E509BADB-8410-CD40-889A-FD202EC80E5E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46241C-FC2F-4282-9E56-FA16BA1F7FA5}" type="pres">
      <dgm:prSet presAssocID="{E509BADB-8410-CD40-889A-FD202EC80E5E}" presName="accent_3" presStyleCnt="0"/>
      <dgm:spPr/>
    </dgm:pt>
    <dgm:pt modelId="{54DA061A-F0B2-304E-B3E4-E95335889555}" type="pres">
      <dgm:prSet presAssocID="{E509BADB-8410-CD40-889A-FD202EC80E5E}" presName="accentRepeatNode" presStyleLbl="solidFgAcc1" presStyleIdx="2" presStyleCnt="4"/>
      <dgm:spPr/>
    </dgm:pt>
    <dgm:pt modelId="{5970EE82-F9FF-4F69-999B-152DA26D31BC}" type="pres">
      <dgm:prSet presAssocID="{D089C26D-444D-724D-A326-415638BBC9B2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0C4F1E-DC29-4C6F-8B23-212481C011A7}" type="pres">
      <dgm:prSet presAssocID="{D089C26D-444D-724D-A326-415638BBC9B2}" presName="accent_4" presStyleCnt="0"/>
      <dgm:spPr/>
    </dgm:pt>
    <dgm:pt modelId="{E9C14DDA-1AFC-4C4D-B4A9-278DF466F3DE}" type="pres">
      <dgm:prSet presAssocID="{D089C26D-444D-724D-A326-415638BBC9B2}" presName="accentRepeatNode" presStyleLbl="solidFgAcc1" presStyleIdx="3" presStyleCnt="4" custLinFactNeighborX="-3412" custLinFactNeighborY="555"/>
      <dgm:spPr/>
    </dgm:pt>
  </dgm:ptLst>
  <dgm:cxnLst>
    <dgm:cxn modelId="{1691F07B-FB6C-3742-A74B-B74519E291E8}" srcId="{7256C677-A2AA-CF44-9621-FBD1C324410B}" destId="{E509BADB-8410-CD40-889A-FD202EC80E5E}" srcOrd="2" destOrd="0" parTransId="{00F8BA49-65ED-464E-92FE-C892A5515C8F}" sibTransId="{2ED7CA46-AC41-0949-99FC-569426BAC2D6}"/>
    <dgm:cxn modelId="{3EDA367C-55C5-1F49-AC8E-F86018F716B1}" type="presOf" srcId="{7256C677-A2AA-CF44-9621-FBD1C324410B}" destId="{7A524852-B39E-974A-997F-E2A3D4801CFA}" srcOrd="0" destOrd="0" presId="urn:microsoft.com/office/officeart/2008/layout/VerticalCurvedList"/>
    <dgm:cxn modelId="{F73701E0-0375-8241-9288-BDB1FB625D68}" srcId="{7256C677-A2AA-CF44-9621-FBD1C324410B}" destId="{088C5AE9-24BE-4C44-848A-139C44637CC8}" srcOrd="0" destOrd="0" parTransId="{5E732732-4F3D-AA47-AC0F-B435D3FEA201}" sibTransId="{509BC64C-85AD-384C-9D86-195551434F11}"/>
    <dgm:cxn modelId="{4B26187B-354B-445B-AD01-A5A8F6565A60}" type="presOf" srcId="{E9FAB597-06E8-42C4-BCC6-F282EE07E3F4}" destId="{2D17C877-7BC6-4F20-9151-3D2E93063CBD}" srcOrd="0" destOrd="0" presId="urn:microsoft.com/office/officeart/2008/layout/VerticalCurvedList"/>
    <dgm:cxn modelId="{BD4A6107-F979-D049-B501-1787E641F944}" type="presOf" srcId="{088C5AE9-24BE-4C44-848A-139C44637CC8}" destId="{7E2700DA-E9E1-C643-8C1A-671A8825F3FB}" srcOrd="0" destOrd="0" presId="urn:microsoft.com/office/officeart/2008/layout/VerticalCurvedList"/>
    <dgm:cxn modelId="{C4685661-2439-493E-9410-94E6EFD46CF0}" type="presOf" srcId="{E509BADB-8410-CD40-889A-FD202EC80E5E}" destId="{45F32098-83EB-4C07-92A7-ECB2B84D313C}" srcOrd="0" destOrd="0" presId="urn:microsoft.com/office/officeart/2008/layout/VerticalCurvedList"/>
    <dgm:cxn modelId="{A1720B45-A2F5-DB41-A8E2-5299956A9D2A}" type="presOf" srcId="{509BC64C-85AD-384C-9D86-195551434F11}" destId="{8BB47BFC-7CD9-7142-B384-52CC2D165073}" srcOrd="0" destOrd="0" presId="urn:microsoft.com/office/officeart/2008/layout/VerticalCurvedList"/>
    <dgm:cxn modelId="{EE6895E3-2820-49FE-A1E1-3CA0F29122C0}" type="presOf" srcId="{D089C26D-444D-724D-A326-415638BBC9B2}" destId="{5970EE82-F9FF-4F69-999B-152DA26D31BC}" srcOrd="0" destOrd="0" presId="urn:microsoft.com/office/officeart/2008/layout/VerticalCurvedList"/>
    <dgm:cxn modelId="{75D82E9B-D91C-4F0B-A044-F134450DF898}" srcId="{7256C677-A2AA-CF44-9621-FBD1C324410B}" destId="{E9FAB597-06E8-42C4-BCC6-F282EE07E3F4}" srcOrd="1" destOrd="0" parTransId="{FD63049E-B136-4E1B-B849-EA9D49F1BD42}" sibTransId="{1EA0DA05-42F6-4A28-AA35-905FF03C3D0A}"/>
    <dgm:cxn modelId="{174ABAFC-4F70-4B4D-AC66-640D5C5F49CE}" srcId="{7256C677-A2AA-CF44-9621-FBD1C324410B}" destId="{D089C26D-444D-724D-A326-415638BBC9B2}" srcOrd="3" destOrd="0" parTransId="{E1690C8A-9BB8-874F-953E-482A40182D80}" sibTransId="{B06AF201-1324-AE4D-AF39-77C339F700E7}"/>
    <dgm:cxn modelId="{6119150C-9BFC-7D40-9F2C-B60BED7E967B}" type="presParOf" srcId="{7A524852-B39E-974A-997F-E2A3D4801CFA}" destId="{0D7F062E-004F-234C-BC1D-D801BA1019B4}" srcOrd="0" destOrd="0" presId="urn:microsoft.com/office/officeart/2008/layout/VerticalCurvedList"/>
    <dgm:cxn modelId="{01E06544-50E5-E341-A422-48BBF6C3F403}" type="presParOf" srcId="{0D7F062E-004F-234C-BC1D-D801BA1019B4}" destId="{8661202D-7635-5F46-8DFC-C7BA450F73FB}" srcOrd="0" destOrd="0" presId="urn:microsoft.com/office/officeart/2008/layout/VerticalCurvedList"/>
    <dgm:cxn modelId="{FB951E04-68EE-8943-85D6-E2814F344424}" type="presParOf" srcId="{8661202D-7635-5F46-8DFC-C7BA450F73FB}" destId="{3906703A-0C2A-1645-9BCD-11DEFC1F8E5D}" srcOrd="0" destOrd="0" presId="urn:microsoft.com/office/officeart/2008/layout/VerticalCurvedList"/>
    <dgm:cxn modelId="{13A63FFE-590E-C047-8A2F-8828A469B601}" type="presParOf" srcId="{8661202D-7635-5F46-8DFC-C7BA450F73FB}" destId="{8BB47BFC-7CD9-7142-B384-52CC2D165073}" srcOrd="1" destOrd="0" presId="urn:microsoft.com/office/officeart/2008/layout/VerticalCurvedList"/>
    <dgm:cxn modelId="{691857AA-7C69-BA4E-B977-D46A891CF076}" type="presParOf" srcId="{8661202D-7635-5F46-8DFC-C7BA450F73FB}" destId="{6EF570FA-6D37-C745-AC5A-2EC76BF96A34}" srcOrd="2" destOrd="0" presId="urn:microsoft.com/office/officeart/2008/layout/VerticalCurvedList"/>
    <dgm:cxn modelId="{12EFD6F5-080D-4843-BDB7-C8ABFE1C7380}" type="presParOf" srcId="{8661202D-7635-5F46-8DFC-C7BA450F73FB}" destId="{A21D141A-8EAD-E34C-8B76-7F5438B6319D}" srcOrd="3" destOrd="0" presId="urn:microsoft.com/office/officeart/2008/layout/VerticalCurvedList"/>
    <dgm:cxn modelId="{452FFB64-76DD-9B44-9C5B-C557C7393676}" type="presParOf" srcId="{0D7F062E-004F-234C-BC1D-D801BA1019B4}" destId="{7E2700DA-E9E1-C643-8C1A-671A8825F3FB}" srcOrd="1" destOrd="0" presId="urn:microsoft.com/office/officeart/2008/layout/VerticalCurvedList"/>
    <dgm:cxn modelId="{90F51DCA-A7ED-0346-BE16-6E7818A98E33}" type="presParOf" srcId="{0D7F062E-004F-234C-BC1D-D801BA1019B4}" destId="{746818F2-4B5D-E148-B42C-88238E42F5D7}" srcOrd="2" destOrd="0" presId="urn:microsoft.com/office/officeart/2008/layout/VerticalCurvedList"/>
    <dgm:cxn modelId="{108E1BBC-874E-D042-B878-23AD148D4EDA}" type="presParOf" srcId="{746818F2-4B5D-E148-B42C-88238E42F5D7}" destId="{0F8CC71E-0635-6346-9753-6A52F6144B96}" srcOrd="0" destOrd="0" presId="urn:microsoft.com/office/officeart/2008/layout/VerticalCurvedList"/>
    <dgm:cxn modelId="{CB908DB8-1AC5-44B9-A2AF-8F642FE68617}" type="presParOf" srcId="{0D7F062E-004F-234C-BC1D-D801BA1019B4}" destId="{2D17C877-7BC6-4F20-9151-3D2E93063CBD}" srcOrd="3" destOrd="0" presId="urn:microsoft.com/office/officeart/2008/layout/VerticalCurvedList"/>
    <dgm:cxn modelId="{C244BEB3-40BE-4476-841C-3099015D35D5}" type="presParOf" srcId="{0D7F062E-004F-234C-BC1D-D801BA1019B4}" destId="{62F938E0-A9D6-447E-90B4-9175D5DF6195}" srcOrd="4" destOrd="0" presId="urn:microsoft.com/office/officeart/2008/layout/VerticalCurvedList"/>
    <dgm:cxn modelId="{B2EFA238-AE4C-456B-96BE-765A45C47BCE}" type="presParOf" srcId="{62F938E0-A9D6-447E-90B4-9175D5DF6195}" destId="{76B90053-2D37-416D-AF65-28E05621D125}" srcOrd="0" destOrd="0" presId="urn:microsoft.com/office/officeart/2008/layout/VerticalCurvedList"/>
    <dgm:cxn modelId="{5500AFEB-2218-4F45-BB47-DF4AF1655184}" type="presParOf" srcId="{0D7F062E-004F-234C-BC1D-D801BA1019B4}" destId="{45F32098-83EB-4C07-92A7-ECB2B84D313C}" srcOrd="5" destOrd="0" presId="urn:microsoft.com/office/officeart/2008/layout/VerticalCurvedList"/>
    <dgm:cxn modelId="{DD25E056-A084-4739-9B6A-03C3D8B8AA56}" type="presParOf" srcId="{0D7F062E-004F-234C-BC1D-D801BA1019B4}" destId="{C246241C-FC2F-4282-9E56-FA16BA1F7FA5}" srcOrd="6" destOrd="0" presId="urn:microsoft.com/office/officeart/2008/layout/VerticalCurvedList"/>
    <dgm:cxn modelId="{75079BE8-485A-46BB-BC0F-AB09B9EE1D73}" type="presParOf" srcId="{C246241C-FC2F-4282-9E56-FA16BA1F7FA5}" destId="{54DA061A-F0B2-304E-B3E4-E95335889555}" srcOrd="0" destOrd="0" presId="urn:microsoft.com/office/officeart/2008/layout/VerticalCurvedList"/>
    <dgm:cxn modelId="{EDA63930-B4F7-42BA-B21E-CFC4179BFBA1}" type="presParOf" srcId="{0D7F062E-004F-234C-BC1D-D801BA1019B4}" destId="{5970EE82-F9FF-4F69-999B-152DA26D31BC}" srcOrd="7" destOrd="0" presId="urn:microsoft.com/office/officeart/2008/layout/VerticalCurvedList"/>
    <dgm:cxn modelId="{6AC5C900-9787-4611-ABCA-C0B43A115B23}" type="presParOf" srcId="{0D7F062E-004F-234C-BC1D-D801BA1019B4}" destId="{560C4F1E-DC29-4C6F-8B23-212481C011A7}" srcOrd="8" destOrd="0" presId="urn:microsoft.com/office/officeart/2008/layout/VerticalCurvedList"/>
    <dgm:cxn modelId="{3FFECB5F-1B93-4DCB-A5F3-71C09689E869}" type="presParOf" srcId="{560C4F1E-DC29-4C6F-8B23-212481C011A7}" destId="{E9C14DDA-1AFC-4C4D-B4A9-278DF466F3D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47BFC-7CD9-7142-B384-52CC2D165073}">
      <dsp:nvSpPr>
        <dsp:cNvPr id="0" name=""/>
        <dsp:cNvSpPr/>
      </dsp:nvSpPr>
      <dsp:spPr>
        <a:xfrm>
          <a:off x="-6307684" y="-964882"/>
          <a:ext cx="7508150" cy="7508150"/>
        </a:xfrm>
        <a:prstGeom prst="blockArc">
          <a:avLst>
            <a:gd name="adj1" fmla="val 18900000"/>
            <a:gd name="adj2" fmla="val 2700000"/>
            <a:gd name="adj3" fmla="val 288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2700DA-E9E1-C643-8C1A-671A8825F3FB}">
      <dsp:nvSpPr>
        <dsp:cNvPr id="0" name=""/>
        <dsp:cNvSpPr/>
      </dsp:nvSpPr>
      <dsp:spPr>
        <a:xfrm>
          <a:off x="446937" y="293757"/>
          <a:ext cx="9597594" cy="58729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66163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Century Gothic" panose="020B0502020202020204" pitchFamily="34" charset="0"/>
            </a:rPr>
            <a:t>Insufficient/inadequate cleaning and safety supplies</a:t>
          </a:r>
        </a:p>
      </dsp:txBody>
      <dsp:txXfrm>
        <a:off x="446937" y="293757"/>
        <a:ext cx="9597594" cy="587292"/>
      </dsp:txXfrm>
    </dsp:sp>
    <dsp:sp modelId="{0F8CC71E-0635-6346-9753-6A52F6144B96}">
      <dsp:nvSpPr>
        <dsp:cNvPr id="0" name=""/>
        <dsp:cNvSpPr/>
      </dsp:nvSpPr>
      <dsp:spPr>
        <a:xfrm>
          <a:off x="79879" y="220346"/>
          <a:ext cx="734115" cy="73411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797749-D825-E749-A230-40887A3D46EA}">
      <dsp:nvSpPr>
        <dsp:cNvPr id="0" name=""/>
        <dsp:cNvSpPr/>
      </dsp:nvSpPr>
      <dsp:spPr>
        <a:xfrm>
          <a:off x="930025" y="1174584"/>
          <a:ext cx="9114505" cy="58729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66163" tIns="45720" rIns="45720" bIns="457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>
              <a:latin typeface="Century Gothic" panose="020B0502020202020204" pitchFamily="34" charset="0"/>
            </a:rPr>
            <a:t>Protocols are not effective/enforceable for teaching and learning</a:t>
          </a:r>
        </a:p>
      </dsp:txBody>
      <dsp:txXfrm>
        <a:off x="930025" y="1174584"/>
        <a:ext cx="9114505" cy="587292"/>
      </dsp:txXfrm>
    </dsp:sp>
    <dsp:sp modelId="{54DA061A-F0B2-304E-B3E4-E95335889555}">
      <dsp:nvSpPr>
        <dsp:cNvPr id="0" name=""/>
        <dsp:cNvSpPr/>
      </dsp:nvSpPr>
      <dsp:spPr>
        <a:xfrm>
          <a:off x="562967" y="1101173"/>
          <a:ext cx="734115" cy="73411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CF3837-495A-474E-A333-665F01E9488E}">
      <dsp:nvSpPr>
        <dsp:cNvPr id="0" name=""/>
        <dsp:cNvSpPr/>
      </dsp:nvSpPr>
      <dsp:spPr>
        <a:xfrm>
          <a:off x="1150929" y="2055412"/>
          <a:ext cx="8893601" cy="58729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66163" tIns="45720" rIns="45720" bIns="457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>
              <a:latin typeface="Century Gothic" panose="020B0502020202020204" pitchFamily="34" charset="0"/>
            </a:rPr>
            <a:t>Lack of concern by District about safety of staff</a:t>
          </a:r>
        </a:p>
      </dsp:txBody>
      <dsp:txXfrm>
        <a:off x="1150929" y="2055412"/>
        <a:ext cx="8893601" cy="587292"/>
      </dsp:txXfrm>
    </dsp:sp>
    <dsp:sp modelId="{AE142816-0442-D742-B657-2184B6D69762}">
      <dsp:nvSpPr>
        <dsp:cNvPr id="0" name=""/>
        <dsp:cNvSpPr/>
      </dsp:nvSpPr>
      <dsp:spPr>
        <a:xfrm>
          <a:off x="783871" y="1982000"/>
          <a:ext cx="734115" cy="73411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AC3FC2-F9B4-4148-AC59-C9577FF51A93}">
      <dsp:nvSpPr>
        <dsp:cNvPr id="0" name=""/>
        <dsp:cNvSpPr/>
      </dsp:nvSpPr>
      <dsp:spPr>
        <a:xfrm>
          <a:off x="1150929" y="2935681"/>
          <a:ext cx="8893601" cy="58729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66163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Century Gothic" panose="020B0502020202020204" pitchFamily="34" charset="0"/>
            </a:rPr>
            <a:t>Stress is negatively impacting staff and students </a:t>
          </a:r>
        </a:p>
      </dsp:txBody>
      <dsp:txXfrm>
        <a:off x="1150929" y="2935681"/>
        <a:ext cx="8893601" cy="587292"/>
      </dsp:txXfrm>
    </dsp:sp>
    <dsp:sp modelId="{2C7C7CA4-3134-4F4F-BEBB-E689EFE2CC0F}">
      <dsp:nvSpPr>
        <dsp:cNvPr id="0" name=""/>
        <dsp:cNvSpPr/>
      </dsp:nvSpPr>
      <dsp:spPr>
        <a:xfrm>
          <a:off x="783871" y="2862269"/>
          <a:ext cx="734115" cy="73411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AC8981-94E9-4055-8587-B88008F4390D}">
      <dsp:nvSpPr>
        <dsp:cNvPr id="0" name=""/>
        <dsp:cNvSpPr/>
      </dsp:nvSpPr>
      <dsp:spPr>
        <a:xfrm>
          <a:off x="930025" y="3816508"/>
          <a:ext cx="9114505" cy="58729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66163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entury Gothic" panose="020B0502020202020204" pitchFamily="34" charset="0"/>
            </a:rPr>
            <a:t>Smoke days are stressful, unhealthy to be in buildings</a:t>
          </a:r>
        </a:p>
      </dsp:txBody>
      <dsp:txXfrm>
        <a:off x="930025" y="3816508"/>
        <a:ext cx="9114505" cy="587292"/>
      </dsp:txXfrm>
    </dsp:sp>
    <dsp:sp modelId="{698CD968-0D17-DC40-8DE7-B2C606FF0554}">
      <dsp:nvSpPr>
        <dsp:cNvPr id="0" name=""/>
        <dsp:cNvSpPr/>
      </dsp:nvSpPr>
      <dsp:spPr>
        <a:xfrm>
          <a:off x="562967" y="3743097"/>
          <a:ext cx="734115" cy="73411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B8BE80-4B3F-43DB-A357-F7E077C7FE1F}">
      <dsp:nvSpPr>
        <dsp:cNvPr id="0" name=""/>
        <dsp:cNvSpPr/>
      </dsp:nvSpPr>
      <dsp:spPr>
        <a:xfrm>
          <a:off x="446937" y="4697335"/>
          <a:ext cx="9597594" cy="58729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66163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Century Gothic" panose="020B0502020202020204" pitchFamily="34" charset="0"/>
            </a:rPr>
            <a:t>Notification process for possible exposure is ineffective</a:t>
          </a:r>
        </a:p>
      </dsp:txBody>
      <dsp:txXfrm>
        <a:off x="446937" y="4697335"/>
        <a:ext cx="9597594" cy="587292"/>
      </dsp:txXfrm>
    </dsp:sp>
    <dsp:sp modelId="{F2E139A3-371F-4C42-A689-03CF5648E1CA}">
      <dsp:nvSpPr>
        <dsp:cNvPr id="0" name=""/>
        <dsp:cNvSpPr/>
      </dsp:nvSpPr>
      <dsp:spPr>
        <a:xfrm>
          <a:off x="79879" y="4623924"/>
          <a:ext cx="734115" cy="73411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47BFC-7CD9-7142-B384-52CC2D165073}">
      <dsp:nvSpPr>
        <dsp:cNvPr id="0" name=""/>
        <dsp:cNvSpPr/>
      </dsp:nvSpPr>
      <dsp:spPr>
        <a:xfrm>
          <a:off x="-6307684" y="-964882"/>
          <a:ext cx="7508150" cy="7508150"/>
        </a:xfrm>
        <a:prstGeom prst="blockArc">
          <a:avLst>
            <a:gd name="adj1" fmla="val 18900000"/>
            <a:gd name="adj2" fmla="val 2700000"/>
            <a:gd name="adj3" fmla="val 288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2700DA-E9E1-C643-8C1A-671A8825F3FB}">
      <dsp:nvSpPr>
        <dsp:cNvPr id="0" name=""/>
        <dsp:cNvSpPr/>
      </dsp:nvSpPr>
      <dsp:spPr>
        <a:xfrm>
          <a:off x="524476" y="348537"/>
          <a:ext cx="9520054" cy="6975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3658" tIns="45720" rIns="45720" bIns="457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dirty="0">
              <a:latin typeface="Century Gothic" panose="020B0502020202020204" pitchFamily="34" charset="0"/>
            </a:rPr>
            <a:t>Ensured devices and technology platforms (e.g. Teams) were adequate</a:t>
          </a:r>
        </a:p>
      </dsp:txBody>
      <dsp:txXfrm>
        <a:off x="524476" y="348537"/>
        <a:ext cx="9520054" cy="697521"/>
      </dsp:txXfrm>
    </dsp:sp>
    <dsp:sp modelId="{0F8CC71E-0635-6346-9753-6A52F6144B96}">
      <dsp:nvSpPr>
        <dsp:cNvPr id="0" name=""/>
        <dsp:cNvSpPr/>
      </dsp:nvSpPr>
      <dsp:spPr>
        <a:xfrm>
          <a:off x="88525" y="261347"/>
          <a:ext cx="871901" cy="871901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797749-D825-E749-A230-40887A3D46EA}">
      <dsp:nvSpPr>
        <dsp:cNvPr id="0" name=""/>
        <dsp:cNvSpPr/>
      </dsp:nvSpPr>
      <dsp:spPr>
        <a:xfrm>
          <a:off x="1024300" y="1394484"/>
          <a:ext cx="9020231" cy="6975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365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entury Gothic" panose="020B0502020202020204" pitchFamily="34" charset="0"/>
            </a:rPr>
            <a:t>Started the year fully distance learning or delayed school start </a:t>
          </a:r>
        </a:p>
      </dsp:txBody>
      <dsp:txXfrm>
        <a:off x="1024300" y="1394484"/>
        <a:ext cx="9020231" cy="697521"/>
      </dsp:txXfrm>
    </dsp:sp>
    <dsp:sp modelId="{54DA061A-F0B2-304E-B3E4-E95335889555}">
      <dsp:nvSpPr>
        <dsp:cNvPr id="0" name=""/>
        <dsp:cNvSpPr/>
      </dsp:nvSpPr>
      <dsp:spPr>
        <a:xfrm>
          <a:off x="588349" y="1307294"/>
          <a:ext cx="871901" cy="871901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CF3837-495A-474E-A333-665F01E9488E}">
      <dsp:nvSpPr>
        <dsp:cNvPr id="0" name=""/>
        <dsp:cNvSpPr/>
      </dsp:nvSpPr>
      <dsp:spPr>
        <a:xfrm>
          <a:off x="1177705" y="2440432"/>
          <a:ext cx="8866825" cy="6975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3658" tIns="45720" rIns="45720" bIns="457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dirty="0">
              <a:latin typeface="Century Gothic" panose="020B0502020202020204" pitchFamily="34" charset="0"/>
            </a:rPr>
            <a:t>Established reopening decisions and protocols earlier</a:t>
          </a:r>
        </a:p>
      </dsp:txBody>
      <dsp:txXfrm>
        <a:off x="1177705" y="2440432"/>
        <a:ext cx="8866825" cy="697521"/>
      </dsp:txXfrm>
    </dsp:sp>
    <dsp:sp modelId="{AE142816-0442-D742-B657-2184B6D69762}">
      <dsp:nvSpPr>
        <dsp:cNvPr id="0" name=""/>
        <dsp:cNvSpPr/>
      </dsp:nvSpPr>
      <dsp:spPr>
        <a:xfrm>
          <a:off x="741754" y="2353242"/>
          <a:ext cx="871901" cy="871901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F69298-1FD0-CA49-A269-3F172A755EFA}">
      <dsp:nvSpPr>
        <dsp:cNvPr id="0" name=""/>
        <dsp:cNvSpPr/>
      </dsp:nvSpPr>
      <dsp:spPr>
        <a:xfrm>
          <a:off x="1024300" y="3486379"/>
          <a:ext cx="9020231" cy="6975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365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entury Gothic" panose="020B0502020202020204" pitchFamily="34" charset="0"/>
            </a:rPr>
            <a:t>Not allowed multiple learning models, or switching between models</a:t>
          </a:r>
        </a:p>
      </dsp:txBody>
      <dsp:txXfrm>
        <a:off x="1024300" y="3486379"/>
        <a:ext cx="9020231" cy="697521"/>
      </dsp:txXfrm>
    </dsp:sp>
    <dsp:sp modelId="{E9C14DDA-1AFC-4C4D-B4A9-278DF466F3DE}">
      <dsp:nvSpPr>
        <dsp:cNvPr id="0" name=""/>
        <dsp:cNvSpPr/>
      </dsp:nvSpPr>
      <dsp:spPr>
        <a:xfrm>
          <a:off x="588349" y="3399189"/>
          <a:ext cx="871901" cy="871901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AF8582-8CA5-E442-BDED-6D7C172BCAC2}">
      <dsp:nvSpPr>
        <dsp:cNvPr id="0" name=""/>
        <dsp:cNvSpPr/>
      </dsp:nvSpPr>
      <dsp:spPr>
        <a:xfrm>
          <a:off x="524476" y="4532327"/>
          <a:ext cx="9520054" cy="6975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365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entury Gothic" panose="020B0502020202020204" pitchFamily="34" charset="0"/>
            </a:rPr>
            <a:t>Provided better training around distance learning for staff, students, families </a:t>
          </a:r>
        </a:p>
      </dsp:txBody>
      <dsp:txXfrm>
        <a:off x="524476" y="4532327"/>
        <a:ext cx="9520054" cy="697521"/>
      </dsp:txXfrm>
    </dsp:sp>
    <dsp:sp modelId="{29E21B88-E073-2940-B87F-7F6244ECDBB2}">
      <dsp:nvSpPr>
        <dsp:cNvPr id="0" name=""/>
        <dsp:cNvSpPr/>
      </dsp:nvSpPr>
      <dsp:spPr>
        <a:xfrm>
          <a:off x="88525" y="4445136"/>
          <a:ext cx="871901" cy="871901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47BFC-7CD9-7142-B384-52CC2D165073}">
      <dsp:nvSpPr>
        <dsp:cNvPr id="0" name=""/>
        <dsp:cNvSpPr/>
      </dsp:nvSpPr>
      <dsp:spPr>
        <a:xfrm>
          <a:off x="-6307684" y="-964882"/>
          <a:ext cx="7508150" cy="7508150"/>
        </a:xfrm>
        <a:prstGeom prst="blockArc">
          <a:avLst>
            <a:gd name="adj1" fmla="val 18900000"/>
            <a:gd name="adj2" fmla="val 2700000"/>
            <a:gd name="adj3" fmla="val 288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2700DA-E9E1-C643-8C1A-671A8825F3FB}">
      <dsp:nvSpPr>
        <dsp:cNvPr id="0" name=""/>
        <dsp:cNvSpPr/>
      </dsp:nvSpPr>
      <dsp:spPr>
        <a:xfrm>
          <a:off x="524476" y="348537"/>
          <a:ext cx="9520054" cy="6975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365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entury Gothic" panose="020B0502020202020204" pitchFamily="34" charset="0"/>
            </a:rPr>
            <a:t>Devices and technology platforms are inadequate</a:t>
          </a:r>
        </a:p>
      </dsp:txBody>
      <dsp:txXfrm>
        <a:off x="524476" y="348537"/>
        <a:ext cx="9520054" cy="697521"/>
      </dsp:txXfrm>
    </dsp:sp>
    <dsp:sp modelId="{0F8CC71E-0635-6346-9753-6A52F6144B96}">
      <dsp:nvSpPr>
        <dsp:cNvPr id="0" name=""/>
        <dsp:cNvSpPr/>
      </dsp:nvSpPr>
      <dsp:spPr>
        <a:xfrm>
          <a:off x="88525" y="261347"/>
          <a:ext cx="871901" cy="871901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5F960B-C64A-4EF8-BFFB-6400CD3AF38F}">
      <dsp:nvSpPr>
        <dsp:cNvPr id="0" name=""/>
        <dsp:cNvSpPr/>
      </dsp:nvSpPr>
      <dsp:spPr>
        <a:xfrm>
          <a:off x="1024300" y="1394484"/>
          <a:ext cx="9020231" cy="6975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365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entury Gothic" panose="020B0502020202020204" pitchFamily="34" charset="0"/>
            </a:rPr>
            <a:t>Stress, burnout, workload, feeling under-valued</a:t>
          </a:r>
        </a:p>
      </dsp:txBody>
      <dsp:txXfrm>
        <a:off x="1024300" y="1394484"/>
        <a:ext cx="9020231" cy="697521"/>
      </dsp:txXfrm>
    </dsp:sp>
    <dsp:sp modelId="{03AB7246-2FE5-40E3-B6D2-E685B7B920CB}">
      <dsp:nvSpPr>
        <dsp:cNvPr id="0" name=""/>
        <dsp:cNvSpPr/>
      </dsp:nvSpPr>
      <dsp:spPr>
        <a:xfrm>
          <a:off x="588349" y="1307294"/>
          <a:ext cx="871901" cy="871901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6BA873-6150-44EF-9415-C07D6B3DE3AE}">
      <dsp:nvSpPr>
        <dsp:cNvPr id="0" name=""/>
        <dsp:cNvSpPr/>
      </dsp:nvSpPr>
      <dsp:spPr>
        <a:xfrm>
          <a:off x="1177705" y="2440432"/>
          <a:ext cx="8866825" cy="6975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365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entury Gothic" panose="020B0502020202020204" pitchFamily="34" charset="0"/>
            </a:rPr>
            <a:t>Difficulty of teaching multiple learning models</a:t>
          </a:r>
        </a:p>
      </dsp:txBody>
      <dsp:txXfrm>
        <a:off x="1177705" y="2440432"/>
        <a:ext cx="8866825" cy="697521"/>
      </dsp:txXfrm>
    </dsp:sp>
    <dsp:sp modelId="{54DA061A-F0B2-304E-B3E4-E95335889555}">
      <dsp:nvSpPr>
        <dsp:cNvPr id="0" name=""/>
        <dsp:cNvSpPr/>
      </dsp:nvSpPr>
      <dsp:spPr>
        <a:xfrm>
          <a:off x="741754" y="2353242"/>
          <a:ext cx="871901" cy="871901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08D5DF-F861-4015-894B-6E33010A4448}">
      <dsp:nvSpPr>
        <dsp:cNvPr id="0" name=""/>
        <dsp:cNvSpPr/>
      </dsp:nvSpPr>
      <dsp:spPr>
        <a:xfrm>
          <a:off x="1024300" y="3486379"/>
          <a:ext cx="9020231" cy="6975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365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entury Gothic" panose="020B0502020202020204" pitchFamily="34" charset="0"/>
            </a:rPr>
            <a:t>Safety protocols negatively impacting learning</a:t>
          </a:r>
        </a:p>
      </dsp:txBody>
      <dsp:txXfrm>
        <a:off x="1024300" y="3486379"/>
        <a:ext cx="9020231" cy="697521"/>
      </dsp:txXfrm>
    </dsp:sp>
    <dsp:sp modelId="{AE142816-0442-D742-B657-2184B6D69762}">
      <dsp:nvSpPr>
        <dsp:cNvPr id="0" name=""/>
        <dsp:cNvSpPr/>
      </dsp:nvSpPr>
      <dsp:spPr>
        <a:xfrm>
          <a:off x="588349" y="3399189"/>
          <a:ext cx="871901" cy="871901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3AD12F-E330-4590-A967-A7A03A7F62B6}">
      <dsp:nvSpPr>
        <dsp:cNvPr id="0" name=""/>
        <dsp:cNvSpPr/>
      </dsp:nvSpPr>
      <dsp:spPr>
        <a:xfrm>
          <a:off x="524476" y="4532327"/>
          <a:ext cx="9520054" cy="6975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365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entury Gothic" panose="020B0502020202020204" pitchFamily="34" charset="0"/>
            </a:rPr>
            <a:t>Difficulty engaging students and families on distance learning</a:t>
          </a:r>
        </a:p>
      </dsp:txBody>
      <dsp:txXfrm>
        <a:off x="524476" y="4532327"/>
        <a:ext cx="9520054" cy="697521"/>
      </dsp:txXfrm>
    </dsp:sp>
    <dsp:sp modelId="{E9C14DDA-1AFC-4C4D-B4A9-278DF466F3DE}">
      <dsp:nvSpPr>
        <dsp:cNvPr id="0" name=""/>
        <dsp:cNvSpPr/>
      </dsp:nvSpPr>
      <dsp:spPr>
        <a:xfrm>
          <a:off x="88525" y="4445136"/>
          <a:ext cx="871901" cy="871901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47BFC-7CD9-7142-B384-52CC2D165073}">
      <dsp:nvSpPr>
        <dsp:cNvPr id="0" name=""/>
        <dsp:cNvSpPr/>
      </dsp:nvSpPr>
      <dsp:spPr>
        <a:xfrm>
          <a:off x="-6307684" y="-964882"/>
          <a:ext cx="7508150" cy="7508150"/>
        </a:xfrm>
        <a:prstGeom prst="blockArc">
          <a:avLst>
            <a:gd name="adj1" fmla="val 18900000"/>
            <a:gd name="adj2" fmla="val 2700000"/>
            <a:gd name="adj3" fmla="val 288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2700DA-E9E1-C643-8C1A-671A8825F3FB}">
      <dsp:nvSpPr>
        <dsp:cNvPr id="0" name=""/>
        <dsp:cNvSpPr/>
      </dsp:nvSpPr>
      <dsp:spPr>
        <a:xfrm>
          <a:off x="524476" y="348537"/>
          <a:ext cx="9520054" cy="6975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365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entury Gothic" panose="020B0502020202020204" pitchFamily="34" charset="0"/>
            </a:rPr>
            <a:t>Provide better/more consistent technology and platforms for students and staff</a:t>
          </a:r>
        </a:p>
      </dsp:txBody>
      <dsp:txXfrm>
        <a:off x="524476" y="348537"/>
        <a:ext cx="9520054" cy="697521"/>
      </dsp:txXfrm>
    </dsp:sp>
    <dsp:sp modelId="{0F8CC71E-0635-6346-9753-6A52F6144B96}">
      <dsp:nvSpPr>
        <dsp:cNvPr id="0" name=""/>
        <dsp:cNvSpPr/>
      </dsp:nvSpPr>
      <dsp:spPr>
        <a:xfrm>
          <a:off x="88525" y="261347"/>
          <a:ext cx="871901" cy="871901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797749-D825-E749-A230-40887A3D46EA}">
      <dsp:nvSpPr>
        <dsp:cNvPr id="0" name=""/>
        <dsp:cNvSpPr/>
      </dsp:nvSpPr>
      <dsp:spPr>
        <a:xfrm>
          <a:off x="1024300" y="1394484"/>
          <a:ext cx="9020231" cy="6975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365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entury Gothic" panose="020B0502020202020204" pitchFamily="34" charset="0"/>
            </a:rPr>
            <a:t>Suspend time-consuming initiatives (SLOs, assessments, attendance)</a:t>
          </a:r>
        </a:p>
      </dsp:txBody>
      <dsp:txXfrm>
        <a:off x="1024300" y="1394484"/>
        <a:ext cx="9020231" cy="697521"/>
      </dsp:txXfrm>
    </dsp:sp>
    <dsp:sp modelId="{54DA061A-F0B2-304E-B3E4-E95335889555}">
      <dsp:nvSpPr>
        <dsp:cNvPr id="0" name=""/>
        <dsp:cNvSpPr/>
      </dsp:nvSpPr>
      <dsp:spPr>
        <a:xfrm>
          <a:off x="588349" y="1307294"/>
          <a:ext cx="871901" cy="871901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94A1FE-4152-7D46-8F55-C64BA9BA79FC}">
      <dsp:nvSpPr>
        <dsp:cNvPr id="0" name=""/>
        <dsp:cNvSpPr/>
      </dsp:nvSpPr>
      <dsp:spPr>
        <a:xfrm>
          <a:off x="1177705" y="2440432"/>
          <a:ext cx="8866825" cy="6975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365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entury Gothic" panose="020B0502020202020204" pitchFamily="34" charset="0"/>
            </a:rPr>
            <a:t>Provide dedicated distance learning teachers/reduce # of models</a:t>
          </a:r>
        </a:p>
      </dsp:txBody>
      <dsp:txXfrm>
        <a:off x="1177705" y="2440432"/>
        <a:ext cx="8866825" cy="697521"/>
      </dsp:txXfrm>
    </dsp:sp>
    <dsp:sp modelId="{027BF57A-3E75-E346-9782-0CCD0FB0FC40}">
      <dsp:nvSpPr>
        <dsp:cNvPr id="0" name=""/>
        <dsp:cNvSpPr/>
      </dsp:nvSpPr>
      <dsp:spPr>
        <a:xfrm>
          <a:off x="741754" y="2353242"/>
          <a:ext cx="871901" cy="871901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D50525-2539-914C-ADC9-ED667ED97DD8}">
      <dsp:nvSpPr>
        <dsp:cNvPr id="0" name=""/>
        <dsp:cNvSpPr/>
      </dsp:nvSpPr>
      <dsp:spPr>
        <a:xfrm>
          <a:off x="1024300" y="3486379"/>
          <a:ext cx="9020231" cy="6975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365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entury Gothic" panose="020B0502020202020204" pitchFamily="34" charset="0"/>
            </a:rPr>
            <a:t>Secure more funding for public education (positions, compensation)</a:t>
          </a:r>
        </a:p>
      </dsp:txBody>
      <dsp:txXfrm>
        <a:off x="1024300" y="3486379"/>
        <a:ext cx="9020231" cy="697521"/>
      </dsp:txXfrm>
    </dsp:sp>
    <dsp:sp modelId="{AE142816-0442-D742-B657-2184B6D69762}">
      <dsp:nvSpPr>
        <dsp:cNvPr id="0" name=""/>
        <dsp:cNvSpPr/>
      </dsp:nvSpPr>
      <dsp:spPr>
        <a:xfrm>
          <a:off x="588349" y="3399189"/>
          <a:ext cx="871901" cy="871901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A45E8F-19D9-6D4B-A898-C4C8BA4A6093}">
      <dsp:nvSpPr>
        <dsp:cNvPr id="0" name=""/>
        <dsp:cNvSpPr/>
      </dsp:nvSpPr>
      <dsp:spPr>
        <a:xfrm>
          <a:off x="524476" y="4532327"/>
          <a:ext cx="9520054" cy="6975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365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entury Gothic" panose="020B0502020202020204" pitchFamily="34" charset="0"/>
            </a:rPr>
            <a:t>Provide more prep periods or days for teachers</a:t>
          </a:r>
        </a:p>
      </dsp:txBody>
      <dsp:txXfrm>
        <a:off x="524476" y="4532327"/>
        <a:ext cx="9520054" cy="697521"/>
      </dsp:txXfrm>
    </dsp:sp>
    <dsp:sp modelId="{E9C14DDA-1AFC-4C4D-B4A9-278DF466F3DE}">
      <dsp:nvSpPr>
        <dsp:cNvPr id="0" name=""/>
        <dsp:cNvSpPr/>
      </dsp:nvSpPr>
      <dsp:spPr>
        <a:xfrm>
          <a:off x="88525" y="4445136"/>
          <a:ext cx="871901" cy="871901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47BFC-7CD9-7142-B384-52CC2D165073}">
      <dsp:nvSpPr>
        <dsp:cNvPr id="0" name=""/>
        <dsp:cNvSpPr/>
      </dsp:nvSpPr>
      <dsp:spPr>
        <a:xfrm>
          <a:off x="-4903136" y="-751353"/>
          <a:ext cx="5839648" cy="5839648"/>
        </a:xfrm>
        <a:prstGeom prst="blockArc">
          <a:avLst>
            <a:gd name="adj1" fmla="val 18900000"/>
            <a:gd name="adj2" fmla="val 2700000"/>
            <a:gd name="adj3" fmla="val 370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2700DA-E9E1-C643-8C1A-671A8825F3FB}">
      <dsp:nvSpPr>
        <dsp:cNvPr id="0" name=""/>
        <dsp:cNvSpPr/>
      </dsp:nvSpPr>
      <dsp:spPr>
        <a:xfrm>
          <a:off x="490426" y="333424"/>
          <a:ext cx="9081077" cy="66719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2958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entury Gothic" panose="020B0502020202020204" pitchFamily="34" charset="0"/>
            </a:rPr>
            <a:t>School staff support each other</a:t>
          </a:r>
        </a:p>
      </dsp:txBody>
      <dsp:txXfrm>
        <a:off x="490426" y="333424"/>
        <a:ext cx="9081077" cy="667195"/>
      </dsp:txXfrm>
    </dsp:sp>
    <dsp:sp modelId="{0F8CC71E-0635-6346-9753-6A52F6144B96}">
      <dsp:nvSpPr>
        <dsp:cNvPr id="0" name=""/>
        <dsp:cNvSpPr/>
      </dsp:nvSpPr>
      <dsp:spPr>
        <a:xfrm>
          <a:off x="73429" y="250024"/>
          <a:ext cx="833993" cy="833993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17C877-7BC6-4F20-9151-3D2E93063CBD}">
      <dsp:nvSpPr>
        <dsp:cNvPr id="0" name=""/>
        <dsp:cNvSpPr/>
      </dsp:nvSpPr>
      <dsp:spPr>
        <a:xfrm>
          <a:off x="872944" y="1334390"/>
          <a:ext cx="8698559" cy="66719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2958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Century Gothic" panose="020B0502020202020204" pitchFamily="34" charset="0"/>
            </a:rPr>
            <a:t>Strong school-based leadership</a:t>
          </a:r>
        </a:p>
      </dsp:txBody>
      <dsp:txXfrm>
        <a:off x="872944" y="1334390"/>
        <a:ext cx="8698559" cy="667195"/>
      </dsp:txXfrm>
    </dsp:sp>
    <dsp:sp modelId="{76B90053-2D37-416D-AF65-28E05621D125}">
      <dsp:nvSpPr>
        <dsp:cNvPr id="0" name=""/>
        <dsp:cNvSpPr/>
      </dsp:nvSpPr>
      <dsp:spPr>
        <a:xfrm>
          <a:off x="455948" y="1250990"/>
          <a:ext cx="833993" cy="833993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F32098-83EB-4C07-92A7-ECB2B84D313C}">
      <dsp:nvSpPr>
        <dsp:cNvPr id="0" name=""/>
        <dsp:cNvSpPr/>
      </dsp:nvSpPr>
      <dsp:spPr>
        <a:xfrm>
          <a:off x="872944" y="2335355"/>
          <a:ext cx="8698559" cy="66719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2958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entury Gothic" panose="020B0502020202020204" pitchFamily="34" charset="0"/>
            </a:rPr>
            <a:t>Smaller in-person class sizes</a:t>
          </a:r>
        </a:p>
      </dsp:txBody>
      <dsp:txXfrm>
        <a:off x="872944" y="2335355"/>
        <a:ext cx="8698559" cy="667195"/>
      </dsp:txXfrm>
    </dsp:sp>
    <dsp:sp modelId="{54DA061A-F0B2-304E-B3E4-E95335889555}">
      <dsp:nvSpPr>
        <dsp:cNvPr id="0" name=""/>
        <dsp:cNvSpPr/>
      </dsp:nvSpPr>
      <dsp:spPr>
        <a:xfrm>
          <a:off x="455948" y="2251956"/>
          <a:ext cx="833993" cy="833993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70EE82-F9FF-4F69-999B-152DA26D31BC}">
      <dsp:nvSpPr>
        <dsp:cNvPr id="0" name=""/>
        <dsp:cNvSpPr/>
      </dsp:nvSpPr>
      <dsp:spPr>
        <a:xfrm>
          <a:off x="490426" y="3336321"/>
          <a:ext cx="9081077" cy="66719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2958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Century Gothic" panose="020B0502020202020204" pitchFamily="34" charset="0"/>
            </a:rPr>
            <a:t>Students following safety protocols</a:t>
          </a:r>
        </a:p>
      </dsp:txBody>
      <dsp:txXfrm>
        <a:off x="490426" y="3336321"/>
        <a:ext cx="9081077" cy="667195"/>
      </dsp:txXfrm>
    </dsp:sp>
    <dsp:sp modelId="{E9C14DDA-1AFC-4C4D-B4A9-278DF466F3DE}">
      <dsp:nvSpPr>
        <dsp:cNvPr id="0" name=""/>
        <dsp:cNvSpPr/>
      </dsp:nvSpPr>
      <dsp:spPr>
        <a:xfrm>
          <a:off x="44973" y="3257551"/>
          <a:ext cx="833993" cy="833993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0.05522</cdr:x>
      <cdr:y>0.01353</cdr:y>
    </cdr:from>
    <cdr:to>
      <cdr:x>1</cdr:x>
      <cdr:y>0.1537</cdr:y>
    </cdr:to>
    <cdr:sp macro="" textlink="">
      <cdr:nvSpPr>
        <cdr:cNvPr id="3" name="Title 1">
          <a:extLst xmlns:a="http://schemas.openxmlformats.org/drawingml/2006/main">
            <a:ext uri="{FF2B5EF4-FFF2-40B4-BE49-F238E27FC236}">
              <a16:creationId xmlns:a16="http://schemas.microsoft.com/office/drawing/2014/main" id="{5AD9A2B6-876E-BA4E-97E1-03F2393F0886}"/>
            </a:ext>
          </a:extLst>
        </cdr:cNvPr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673258" y="78031"/>
          <a:ext cx="11518742" cy="8080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b">
          <a:noAutofit/>
        </a:bodyPr>
        <a:lstStyle xmlns:a="http://schemas.openxmlformats.org/drawingml/2006/main">
          <a:lvl1pPr algn="ctr" defTabSz="914400" rtl="0" eaLnBrk="1" latinLnBrk="0" hangingPunct="1">
            <a:lnSpc>
              <a:spcPct val="90000"/>
            </a:lnSpc>
            <a:spcBef>
              <a:spcPct val="0"/>
            </a:spcBef>
            <a:buNone/>
            <a:defRPr sz="6000" kern="1200">
              <a:solidFill>
                <a:schemeClr val="tx1"/>
              </a:solidFill>
              <a:latin typeface="+mj-lt"/>
              <a:ea typeface="+mj-ea"/>
              <a:cs typeface="+mj-cs"/>
            </a:defRPr>
          </a:lvl1pPr>
        </a:lstStyle>
        <a:p xmlns:a="http://schemas.openxmlformats.org/drawingml/2006/main">
          <a:pPr>
            <a:defRPr sz="2400" b="0" i="0" u="none" strike="noStrike" kern="1200" spc="0" baseline="0">
              <a:solidFill>
                <a:srgbClr val="17406D"/>
              </a:solidFill>
              <a:latin typeface="Century Gothic" panose="020B0502020202020204" pitchFamily="34" charset="0"/>
              <a:ea typeface="+mn-ea"/>
              <a:cs typeface="+mn-cs"/>
            </a:defRPr>
          </a:pPr>
          <a:r>
            <a:rPr lang="en-US" sz="3600" dirty="0">
              <a:solidFill>
                <a:schemeClr val="tx2"/>
              </a:solidFill>
              <a:latin typeface="Century Gothic" panose="020B0502020202020204" pitchFamily="34" charset="0"/>
            </a:rPr>
            <a:t>Staff responses to the question "I feel burnt out." 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49F96-5AB1-4E05-8A11-E9023CBC94EE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68ACA-26C0-45B6-B9AB-29199E9CC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78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50E63-5197-4C5F-805B-9A369B28FDB1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FB0DB-03BF-464B-BA94-5D9A7C72D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406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Ben/Laura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B4554-AC4A-4924-B341-CDCC4366FE1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135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B0DB-03BF-464B-BA94-5D9A7C72D5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42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FFB0DB-03BF-464B-BA94-5D9A7C72D52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59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FFB0DB-03BF-464B-BA94-5D9A7C72D52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96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B0DB-03BF-464B-BA94-5D9A7C72D52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71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B0DB-03BF-464B-BA94-5D9A7C72D52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757B2-D537-4B86-B042-D3CB1D9D27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D9E622-80D7-44B8-B009-BF848A5893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C840D-3774-4FEF-9674-3EBD3E709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0BA-939F-4C7C-AF66-F2BAD3FC2614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DD752-A217-4A6B-8CDC-D14361E8B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96CF0-40E9-4D94-93D4-F82D4D598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498B1-8E6C-4966-9ED1-0A6232F5C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91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EE489-9161-4326-9E59-F65DA3E1E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474F6D-34AE-449C-A861-205F7F3FF6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8AF21-B317-45C8-8119-7932A45EA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0BA-939F-4C7C-AF66-F2BAD3FC2614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B3419-9826-467A-BDCA-A65211E9F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29E82-1D0C-462E-9536-11C1F638F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498B1-8E6C-4966-9ED1-0A6232F5C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82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8FFBBF-37F2-4FF0-BB22-D064CF6EC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F4A355-3365-49D4-A4A7-3FD5A2956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98629-CCA0-480E-A397-C49484B7C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0BA-939F-4C7C-AF66-F2BAD3FC2614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8029B-A674-483F-87E9-8F6E119E4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0861CD-4464-48B5-8387-2FDEE0B58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498B1-8E6C-4966-9ED1-0A6232F5C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531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018FC-5EA8-4275-96FB-190FAE21A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E18D2-7222-4E54-A852-04B9799A0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CD88E-F547-467A-93AC-660F8C068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0BA-939F-4C7C-AF66-F2BAD3FC2614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14099-89E2-48A1-BAEF-0B40A92FE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BDC54-6DD4-4119-968B-39A236BD5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498B1-8E6C-4966-9ED1-0A6232F5C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0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A3D51-3787-4F7D-9BA4-4857DB00E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323EB-9555-40C7-B251-09B9ACC72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2C083-D1C8-42C7-BA0E-74B980391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0BA-939F-4C7C-AF66-F2BAD3FC2614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6240-ABA0-4C75-A3E3-0D3445C45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4AF78-4CAF-4344-813D-764E12879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498B1-8E6C-4966-9ED1-0A6232F5C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79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F9871-0B43-45A1-9AC9-2540CB378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28FD5-01A7-4D58-9BF7-5577E80EE1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3ED6E-3C5B-4300-9E6F-6BC2FBA2B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0EDF03-AFFE-4C85-8041-057F92AF6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0BA-939F-4C7C-AF66-F2BAD3FC2614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FAD311-8B62-4C69-B07D-F87216140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68436C-30A3-46E2-A1B8-5903B443A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498B1-8E6C-4966-9ED1-0A6232F5C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D8F97-58C7-45EE-B44E-3D1E8756B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5B0817-0EF2-43D7-AA8B-DF67ABA4B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A9AAC3-7685-484E-8642-25ACC8239E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400B8A-87E5-451E-8D7F-C54E97BDE9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B7215B-8C2C-4365-AAA0-251A3069BB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63F0C6-9105-44BF-87D4-92EAE1095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0BA-939F-4C7C-AF66-F2BAD3FC2614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765F4C-A655-42D4-A0C2-5FABA2EAC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BCDC53-77C4-4DED-B6FA-03E664475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498B1-8E6C-4966-9ED1-0A6232F5C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5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F0904-DBAA-4021-BFDC-66C1E6C61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5F78EF-A363-426E-8CE9-ED7307AAA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0BA-939F-4C7C-AF66-F2BAD3FC2614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B29F1-AD48-416D-A1A5-EDB08F8CF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5035CF-5371-4D9B-A72E-294299754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498B1-8E6C-4966-9ED1-0A6232F5C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62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518331-14B3-48DD-9BCF-6F9D53BAF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0BA-939F-4C7C-AF66-F2BAD3FC2614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CB9C86-3F50-418C-A3E8-0336D9443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24CDCC-D905-4A49-8F3A-822A8470F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498B1-8E6C-4966-9ED1-0A6232F5C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8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F226C-343F-4114-9B66-3D5DEFA51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B2DE3-ED11-4C0C-A65C-BC61A8185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168D40-C89C-42B9-8214-9556136A85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FCB1BC-7BCB-4967-80EF-1F7700860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0BA-939F-4C7C-AF66-F2BAD3FC2614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249E43-F394-480B-ACCD-DE1E5F9A6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49A5D-92F1-4500-BA37-4F23B62A0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498B1-8E6C-4966-9ED1-0A6232F5C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6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6BB8D-17E7-47CA-B6A4-F039D582F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B94593-D9AD-40AC-B2B4-16171814F9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975721-8A10-407D-BF41-49CFA0A4A6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E2007A-3864-420A-8110-762F27BA2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0BA-939F-4C7C-AF66-F2BAD3FC2614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5B7B58-212D-4CA0-937E-C7C9F181D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62E302-F2B5-497D-AAD6-C024229CA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498B1-8E6C-4966-9ED1-0A6232F5C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72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910587-ADE9-4456-B424-61885FF73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322AB3-7D1D-42AE-81FA-AE5952106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154A6-7235-4D53-A9AC-16D203714A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AE0BA-939F-4C7C-AF66-F2BAD3FC2614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5A6E6-8A61-4341-89B7-7254B9EB4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25D9E-8EB8-4272-8C1A-5478227CE0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498B1-8E6C-4966-9ED1-0A6232F5C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13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2.pn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9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10" Type="http://schemas.microsoft.com/office/2007/relationships/hdphoto" Target="../media/hdphoto1.wdp"/><Relationship Id="rId4" Type="http://schemas.openxmlformats.org/officeDocument/2006/relationships/diagramData" Target="../diagrams/data5.xml"/><Relationship Id="rId9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oeschools.net/Page/1503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50.svg"/><Relationship Id="rId4" Type="http://schemas.openxmlformats.org/officeDocument/2006/relationships/diagramData" Target="../diagrams/data1.xml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0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image" Target="../media/image50.sv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2145F64F-E559-4882-82EB-BA536ECED812}"/>
              </a:ext>
            </a:extLst>
          </p:cNvPr>
          <p:cNvSpPr txBox="1">
            <a:spLocks/>
          </p:cNvSpPr>
          <p:nvPr/>
        </p:nvSpPr>
        <p:spPr>
          <a:xfrm>
            <a:off x="2599670" y="1842622"/>
            <a:ext cx="8288270" cy="4086993"/>
          </a:xfrm>
          <a:prstGeom prst="rect">
            <a:avLst/>
          </a:prstGeom>
          <a:noFill/>
        </p:spPr>
        <p:txBody>
          <a:bodyPr vert="horz" lIns="82296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Open 2 weeks (Sept. 21</a:t>
            </a:r>
            <a:r>
              <a:rPr lang="en-US" sz="30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st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– Oct. </a:t>
            </a:r>
            <a:r>
              <a:rPr lang="en-US" sz="3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5</a:t>
            </a:r>
            <a:r>
              <a:rPr lang="en-US" sz="30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th</a:t>
            </a:r>
            <a:r>
              <a:rPr lang="en-US" sz="3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)</a:t>
            </a:r>
            <a:endParaRPr lang="en-US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l">
              <a:lnSpc>
                <a:spcPct val="100000"/>
              </a:lnSpc>
            </a:pP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Responses (</a:t>
            </a:r>
            <a:r>
              <a:rPr lang="en-US" sz="3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59% 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response rate)</a:t>
            </a:r>
          </a:p>
          <a:p>
            <a:pPr algn="l">
              <a:lnSpc>
                <a:spcPct val="100000"/>
              </a:lnSpc>
            </a:pP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Intended to provide feedback on first six weeks of re-opening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0BB57B-794D-4093-99F6-1871744A8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629" y="121559"/>
            <a:ext cx="11518742" cy="1139741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Lessons Learned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US" sz="36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School Staff Re-Opening Survey Results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1078B6-6E28-48B2-B31F-5606441DCCAF}"/>
              </a:ext>
            </a:extLst>
          </p:cNvPr>
          <p:cNvSpPr txBox="1"/>
          <p:nvPr/>
        </p:nvSpPr>
        <p:spPr>
          <a:xfrm>
            <a:off x="1449274" y="2734105"/>
            <a:ext cx="15671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5187"/>
                </a:solidFill>
                <a:latin typeface="Century Gothic" panose="020B0502020202020204" pitchFamily="34" charset="0"/>
              </a:rPr>
              <a:t>3,756</a:t>
            </a:r>
            <a:endParaRPr lang="en-US" sz="3200" dirty="0">
              <a:solidFill>
                <a:srgbClr val="005187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2" name="Graphic 11" descr="Monthly calendar">
            <a:extLst>
              <a:ext uri="{FF2B5EF4-FFF2-40B4-BE49-F238E27FC236}">
                <a16:creationId xmlns:a16="http://schemas.microsoft.com/office/drawing/2014/main" id="{D06DFAFF-507D-4486-B020-52C9C37E5A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700087" y="1453759"/>
            <a:ext cx="1065537" cy="1065537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1746430" y="4053031"/>
            <a:ext cx="972851" cy="788129"/>
            <a:chOff x="411480" y="3813048"/>
            <a:chExt cx="1091184" cy="940262"/>
          </a:xfrm>
        </p:grpSpPr>
        <p:sp>
          <p:nvSpPr>
            <p:cNvPr id="3" name="Oval Callout 2"/>
            <p:cNvSpPr/>
            <p:nvPr/>
          </p:nvSpPr>
          <p:spPr>
            <a:xfrm>
              <a:off x="411480" y="3813048"/>
              <a:ext cx="786384" cy="635462"/>
            </a:xfrm>
            <a:prstGeom prst="wedgeEllipseCallout">
              <a:avLst/>
            </a:prstGeom>
            <a:solidFill>
              <a:schemeClr val="bg1"/>
            </a:solidFill>
            <a:ln w="28575">
              <a:solidFill>
                <a:srgbClr val="185E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5187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5" name="Oval Callout 14"/>
            <p:cNvSpPr/>
            <p:nvPr/>
          </p:nvSpPr>
          <p:spPr>
            <a:xfrm>
              <a:off x="716280" y="4117848"/>
              <a:ext cx="786384" cy="635462"/>
            </a:xfrm>
            <a:prstGeom prst="wedgeEllipseCallout">
              <a:avLst>
                <a:gd name="adj1" fmla="val 28004"/>
                <a:gd name="adj2" fmla="val 58183"/>
              </a:avLst>
            </a:prstGeom>
            <a:solidFill>
              <a:schemeClr val="bg1"/>
            </a:solidFill>
            <a:ln w="28575">
              <a:solidFill>
                <a:srgbClr val="185E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5187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 flipV="1">
              <a:off x="893960" y="4337502"/>
              <a:ext cx="407893" cy="8196"/>
            </a:xfrm>
            <a:prstGeom prst="line">
              <a:avLst/>
            </a:prstGeom>
            <a:ln w="28575" cap="rnd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905525" y="4495818"/>
              <a:ext cx="407893" cy="8196"/>
            </a:xfrm>
            <a:prstGeom prst="line">
              <a:avLst/>
            </a:prstGeom>
            <a:ln w="28575" cap="rnd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428587" y="5429973"/>
            <a:ext cx="237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5187"/>
                </a:solidFill>
                <a:latin typeface="Century Gothic" panose="020B0502020202020204" pitchFamily="34" charset="0"/>
              </a:rPr>
              <a:t>79.0% </a:t>
            </a:r>
            <a:r>
              <a:rPr lang="en-US" sz="2400" dirty="0">
                <a:solidFill>
                  <a:srgbClr val="005187"/>
                </a:solidFill>
                <a:latin typeface="Century Gothic" panose="020B0502020202020204" pitchFamily="34" charset="0"/>
              </a:rPr>
              <a:t>Certified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523892" y="5429973"/>
            <a:ext cx="2199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5187"/>
                </a:solidFill>
                <a:latin typeface="Century Gothic" panose="020B0502020202020204" pitchFamily="34" charset="0"/>
              </a:rPr>
              <a:t>4.4% </a:t>
            </a:r>
            <a:r>
              <a:rPr lang="en-US" sz="2400" dirty="0">
                <a:solidFill>
                  <a:srgbClr val="005187"/>
                </a:solidFill>
                <a:latin typeface="Century Gothic" panose="020B0502020202020204" pitchFamily="34" charset="0"/>
              </a:rPr>
              <a:t>Admin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52319" y="5395103"/>
            <a:ext cx="2199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5187"/>
                </a:solidFill>
                <a:latin typeface="Century Gothic" panose="020B0502020202020204" pitchFamily="34" charset="0"/>
              </a:rPr>
              <a:t>10.4% </a:t>
            </a:r>
            <a:r>
              <a:rPr lang="en-US" sz="2400" dirty="0">
                <a:solidFill>
                  <a:srgbClr val="005187"/>
                </a:solidFill>
                <a:latin typeface="Century Gothic" panose="020B0502020202020204" pitchFamily="34" charset="0"/>
              </a:rPr>
              <a:t>ESP</a:t>
            </a:r>
          </a:p>
        </p:txBody>
      </p:sp>
      <p:pic>
        <p:nvPicPr>
          <p:cNvPr id="5" name="Graphic 4" descr="Business Growth">
            <a:extLst>
              <a:ext uri="{FF2B5EF4-FFF2-40B4-BE49-F238E27FC236}">
                <a16:creationId xmlns:a16="http://schemas.microsoft.com/office/drawing/2014/main" id="{884C624C-B922-4560-9C08-922637B1792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139267" y="5925285"/>
            <a:ext cx="778638" cy="778638"/>
          </a:xfrm>
          <a:prstGeom prst="rect">
            <a:avLst/>
          </a:prstGeom>
        </p:spPr>
      </p:pic>
      <p:pic>
        <p:nvPicPr>
          <p:cNvPr id="6" name="Graphic 5" descr="Business Growth">
            <a:extLst>
              <a:ext uri="{FF2B5EF4-FFF2-40B4-BE49-F238E27FC236}">
                <a16:creationId xmlns:a16="http://schemas.microsoft.com/office/drawing/2014/main" id="{C4FD41A5-F7DE-4AB6-96F2-34DB3C19DD2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4118293" y="5887478"/>
            <a:ext cx="778638" cy="778638"/>
          </a:xfrm>
          <a:prstGeom prst="rect">
            <a:avLst/>
          </a:prstGeom>
        </p:spPr>
      </p:pic>
      <p:pic>
        <p:nvPicPr>
          <p:cNvPr id="8" name="Graphic 7" descr="Business Growth">
            <a:extLst>
              <a:ext uri="{FF2B5EF4-FFF2-40B4-BE49-F238E27FC236}">
                <a16:creationId xmlns:a16="http://schemas.microsoft.com/office/drawing/2014/main" id="{C67E4FC1-EC6E-453B-B29A-1CADBBF35E4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273680" y="5856768"/>
            <a:ext cx="778638" cy="778638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ACD4B85-C4D2-4998-8E1D-07C25D19C346}"/>
              </a:ext>
            </a:extLst>
          </p:cNvPr>
          <p:cNvCxnSpPr>
            <a:cxnSpLocks/>
          </p:cNvCxnSpPr>
          <p:nvPr/>
        </p:nvCxnSpPr>
        <p:spPr>
          <a:xfrm>
            <a:off x="424451" y="5392201"/>
            <a:ext cx="11280985" cy="0"/>
          </a:xfrm>
          <a:prstGeom prst="line">
            <a:avLst/>
          </a:prstGeom>
          <a:ln>
            <a:solidFill>
              <a:srgbClr val="095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5BB697D-91F0-4DF9-A7C5-410019D51A23}"/>
              </a:ext>
            </a:extLst>
          </p:cNvPr>
          <p:cNvCxnSpPr>
            <a:cxnSpLocks/>
          </p:cNvCxnSpPr>
          <p:nvPr/>
        </p:nvCxnSpPr>
        <p:spPr>
          <a:xfrm>
            <a:off x="424451" y="1409218"/>
            <a:ext cx="11280985" cy="0"/>
          </a:xfrm>
          <a:prstGeom prst="line">
            <a:avLst/>
          </a:prstGeom>
          <a:ln>
            <a:solidFill>
              <a:srgbClr val="095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846321" y="5392201"/>
            <a:ext cx="2199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5187"/>
                </a:solidFill>
                <a:latin typeface="Century Gothic" panose="020B0502020202020204" pitchFamily="34" charset="0"/>
              </a:rPr>
              <a:t>6.2% Other</a:t>
            </a:r>
            <a:endParaRPr lang="en-US" sz="2400" dirty="0">
              <a:solidFill>
                <a:srgbClr val="005187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1" name="Graphic 7" descr="Business Growth">
            <a:extLst>
              <a:ext uri="{FF2B5EF4-FFF2-40B4-BE49-F238E27FC236}">
                <a16:creationId xmlns:a16="http://schemas.microsoft.com/office/drawing/2014/main" id="{C67E4FC1-EC6E-453B-B29A-1CADBBF35E4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167682" y="5853866"/>
            <a:ext cx="778638" cy="77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716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DF061D-2590-4F96-9375-5C55B60D0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65231"/>
            <a:ext cx="12192000" cy="1092769"/>
          </a:xfrm>
          <a:prstGeom prst="rect">
            <a:avLst/>
          </a:prstGeom>
        </p:spPr>
      </p:pic>
      <p:sp>
        <p:nvSpPr>
          <p:cNvPr id="4" name="AutoShape 4" descr="Free icon download | Undo arrow"/>
          <p:cNvSpPr>
            <a:spLocks noChangeAspect="1" noChangeArrowheads="1"/>
          </p:cNvSpPr>
          <p:nvPr/>
        </p:nvSpPr>
        <p:spPr bwMode="auto">
          <a:xfrm>
            <a:off x="155575" y="-144463"/>
            <a:ext cx="1253060" cy="1253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4324345"/>
              </p:ext>
            </p:extLst>
          </p:nvPr>
        </p:nvGraphicFramePr>
        <p:xfrm>
          <a:off x="0" y="1"/>
          <a:ext cx="12192000" cy="5765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7211506" y="1242353"/>
            <a:ext cx="4841950" cy="109350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Century Gothic" panose="020B0502020202020204" pitchFamily="34" charset="0"/>
              </a:rPr>
              <a:t>Teachers, Psychologists, Instructional Aides/Teaching Assistants, Coaches, and Speech and Language Pathologists are most likely to “strongly agree” they are burnt out.</a:t>
            </a:r>
          </a:p>
        </p:txBody>
      </p:sp>
    </p:spTree>
    <p:extLst>
      <p:ext uri="{BB962C8B-B14F-4D97-AF65-F5344CB8AC3E}">
        <p14:creationId xmlns:p14="http://schemas.microsoft.com/office/powerpoint/2010/main" val="3348658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9446438"/>
              </p:ext>
            </p:extLst>
          </p:nvPr>
        </p:nvGraphicFramePr>
        <p:xfrm>
          <a:off x="589396" y="793719"/>
          <a:ext cx="11518742" cy="4787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29DF061D-2590-4F96-9375-5C55B60D0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65231"/>
            <a:ext cx="12192000" cy="109276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51868" y="2038342"/>
            <a:ext cx="1121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51.6% Quite or Extremely Effective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032733" y="1601793"/>
            <a:ext cx="1121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18.3% Quite or Extremely Effective</a:t>
            </a:r>
          </a:p>
        </p:txBody>
      </p:sp>
      <p:sp>
        <p:nvSpPr>
          <p:cNvPr id="22" name="Right Bracket 21"/>
          <p:cNvSpPr/>
          <p:nvPr/>
        </p:nvSpPr>
        <p:spPr>
          <a:xfrm>
            <a:off x="8649065" y="1601793"/>
            <a:ext cx="348792" cy="650449"/>
          </a:xfrm>
          <a:prstGeom prst="rightBracket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AD9A2B6-876E-BA4E-97E1-03F2393F0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629" y="-14355"/>
            <a:ext cx="11518742" cy="808074"/>
          </a:xfrm>
        </p:spPr>
        <p:txBody>
          <a:bodyPr>
            <a:noAutofit/>
          </a:bodyPr>
          <a:lstStyle/>
          <a:p>
            <a:r>
              <a:rPr lang="en-US" sz="4400">
                <a:solidFill>
                  <a:srgbClr val="055186"/>
                </a:solidFill>
                <a:latin typeface="Century Gothic" panose="020B0502020202020204" pitchFamily="34" charset="0"/>
              </a:rPr>
              <a:t>Multiple Learning Models</a:t>
            </a:r>
          </a:p>
        </p:txBody>
      </p:sp>
      <p:sp>
        <p:nvSpPr>
          <p:cNvPr id="2" name="Right Bracket 1">
            <a:extLst>
              <a:ext uri="{FF2B5EF4-FFF2-40B4-BE49-F238E27FC236}">
                <a16:creationId xmlns:a16="http://schemas.microsoft.com/office/drawing/2014/main" id="{6449587E-DAF5-44D5-8FBD-958185124266}"/>
              </a:ext>
            </a:extLst>
          </p:cNvPr>
          <p:cNvSpPr/>
          <p:nvPr/>
        </p:nvSpPr>
        <p:spPr>
          <a:xfrm>
            <a:off x="4103076" y="1601793"/>
            <a:ext cx="348792" cy="1827207"/>
          </a:xfrm>
          <a:prstGeom prst="rightBracket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90599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0000000-0008-0000-09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4701803"/>
              </p:ext>
            </p:extLst>
          </p:nvPr>
        </p:nvGraphicFramePr>
        <p:xfrm>
          <a:off x="336628" y="923827"/>
          <a:ext cx="11649045" cy="470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29DF061D-2590-4F96-9375-5C55B60D0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65231"/>
            <a:ext cx="12192000" cy="1092769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AD9A2B6-876E-BA4E-97E1-03F2393F0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629" y="-14355"/>
            <a:ext cx="11518742" cy="808074"/>
          </a:xfrm>
        </p:spPr>
        <p:txBody>
          <a:bodyPr>
            <a:noAutofit/>
          </a:bodyPr>
          <a:lstStyle/>
          <a:p>
            <a:r>
              <a:rPr lang="en-US" sz="4400">
                <a:solidFill>
                  <a:srgbClr val="055186"/>
                </a:solidFill>
                <a:latin typeface="Century Gothic" panose="020B0502020202020204" pitchFamily="34" charset="0"/>
              </a:rPr>
              <a:t>Multiple Learning Models</a:t>
            </a:r>
          </a:p>
        </p:txBody>
      </p:sp>
      <p:sp>
        <p:nvSpPr>
          <p:cNvPr id="6" name="Rectangle 5"/>
          <p:cNvSpPr/>
          <p:nvPr/>
        </p:nvSpPr>
        <p:spPr>
          <a:xfrm>
            <a:off x="4904908" y="1717546"/>
            <a:ext cx="6950463" cy="9654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Distance Learning </a:t>
            </a:r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effectiveness </a:t>
            </a:r>
            <a:r>
              <a:rPr lang="en-US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rated lower</a:t>
            </a:r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 than In-Person learning effectiveness by teachers.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1/3 of Distance Learning Teachers </a:t>
            </a:r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believe </a:t>
            </a:r>
            <a:r>
              <a:rPr lang="en-US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distance learning</a:t>
            </a:r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 is quite/extremely effective.</a:t>
            </a:r>
          </a:p>
        </p:txBody>
      </p:sp>
    </p:spTree>
    <p:extLst>
      <p:ext uri="{BB962C8B-B14F-4D97-AF65-F5344CB8AC3E}">
        <p14:creationId xmlns:p14="http://schemas.microsoft.com/office/powerpoint/2010/main" val="3136710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DF061D-2590-4F96-9375-5C55B60D0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65231"/>
            <a:ext cx="12192000" cy="1092769"/>
          </a:xfrm>
          <a:prstGeom prst="rect">
            <a:avLst/>
          </a:prstGeom>
        </p:spPr>
      </p:pic>
      <p:sp>
        <p:nvSpPr>
          <p:cNvPr id="4" name="AutoShape 4" descr="Free icon download | Undo arrow"/>
          <p:cNvSpPr>
            <a:spLocks noChangeAspect="1" noChangeArrowheads="1"/>
          </p:cNvSpPr>
          <p:nvPr/>
        </p:nvSpPr>
        <p:spPr bwMode="auto">
          <a:xfrm>
            <a:off x="155575" y="-144463"/>
            <a:ext cx="1253060" cy="1253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1597947"/>
              </p:ext>
            </p:extLst>
          </p:nvPr>
        </p:nvGraphicFramePr>
        <p:xfrm>
          <a:off x="155574" y="793719"/>
          <a:ext cx="11609077" cy="4971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5AD9A2B6-876E-BA4E-97E1-03F2393F0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629" y="-14355"/>
            <a:ext cx="11518742" cy="808074"/>
          </a:xfrm>
        </p:spPr>
        <p:txBody>
          <a:bodyPr>
            <a:noAutofit/>
          </a:bodyPr>
          <a:lstStyle/>
          <a:p>
            <a:r>
              <a:rPr lang="en-US" sz="4400">
                <a:solidFill>
                  <a:srgbClr val="055186"/>
                </a:solidFill>
                <a:latin typeface="Century Gothic" panose="020B0502020202020204" pitchFamily="34" charset="0"/>
              </a:rPr>
              <a:t>Concern for Students</a:t>
            </a:r>
          </a:p>
        </p:txBody>
      </p:sp>
    </p:spTree>
    <p:extLst>
      <p:ext uri="{BB962C8B-B14F-4D97-AF65-F5344CB8AC3E}">
        <p14:creationId xmlns:p14="http://schemas.microsoft.com/office/powerpoint/2010/main" val="3508140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DF061D-2590-4F96-9375-5C55B60D0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65231"/>
            <a:ext cx="12192000" cy="1092769"/>
          </a:xfrm>
          <a:prstGeom prst="rect">
            <a:avLst/>
          </a:prstGeom>
        </p:spPr>
      </p:pic>
      <p:sp>
        <p:nvSpPr>
          <p:cNvPr id="4" name="AutoShape 4" descr="Free icon download | Undo arrow"/>
          <p:cNvSpPr>
            <a:spLocks noChangeAspect="1" noChangeArrowheads="1"/>
          </p:cNvSpPr>
          <p:nvPr/>
        </p:nvSpPr>
        <p:spPr bwMode="auto">
          <a:xfrm>
            <a:off x="155575" y="-144463"/>
            <a:ext cx="1253060" cy="1253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AD9A2B6-876E-BA4E-97E1-03F2393F0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629" y="-14355"/>
            <a:ext cx="11518742" cy="808074"/>
          </a:xfrm>
        </p:spPr>
        <p:txBody>
          <a:bodyPr>
            <a:noAutofit/>
          </a:bodyPr>
          <a:lstStyle/>
          <a:p>
            <a:r>
              <a:rPr lang="en-US" sz="4400">
                <a:solidFill>
                  <a:srgbClr val="055186"/>
                </a:solidFill>
                <a:latin typeface="Century Gothic" panose="020B0502020202020204" pitchFamily="34" charset="0"/>
              </a:rPr>
              <a:t>Teacher Confidence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409333"/>
              </p:ext>
            </p:extLst>
          </p:nvPr>
        </p:nvGraphicFramePr>
        <p:xfrm>
          <a:off x="122662" y="867317"/>
          <a:ext cx="11279299" cy="4802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ight Bracket 7"/>
          <p:cNvSpPr/>
          <p:nvPr/>
        </p:nvSpPr>
        <p:spPr>
          <a:xfrm>
            <a:off x="2106417" y="1613457"/>
            <a:ext cx="302060" cy="1593206"/>
          </a:xfrm>
          <a:prstGeom prst="rightBracket">
            <a:avLst/>
          </a:prstGeom>
          <a:noFill/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chemeClr val="tx2"/>
              </a:solidFill>
            </a:endParaRPr>
          </a:p>
        </p:txBody>
      </p:sp>
      <p:sp>
        <p:nvSpPr>
          <p:cNvPr id="9" name="Right Bracket 8"/>
          <p:cNvSpPr/>
          <p:nvPr/>
        </p:nvSpPr>
        <p:spPr>
          <a:xfrm>
            <a:off x="4209586" y="1574083"/>
            <a:ext cx="302060" cy="1170432"/>
          </a:xfrm>
          <a:prstGeom prst="rightBracket">
            <a:avLst/>
          </a:prstGeom>
          <a:noFill/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chemeClr val="tx2"/>
              </a:solidFill>
            </a:endParaRPr>
          </a:p>
        </p:txBody>
      </p:sp>
      <p:sp>
        <p:nvSpPr>
          <p:cNvPr id="10" name="Right Bracket 9"/>
          <p:cNvSpPr/>
          <p:nvPr/>
        </p:nvSpPr>
        <p:spPr>
          <a:xfrm>
            <a:off x="6368176" y="1582340"/>
            <a:ext cx="302060" cy="1060704"/>
          </a:xfrm>
          <a:prstGeom prst="rightBracket">
            <a:avLst/>
          </a:prstGeom>
          <a:noFill/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chemeClr val="tx2"/>
              </a:solidFill>
            </a:endParaRPr>
          </a:p>
        </p:txBody>
      </p:sp>
      <p:sp>
        <p:nvSpPr>
          <p:cNvPr id="11" name="Right Bracket 10"/>
          <p:cNvSpPr/>
          <p:nvPr/>
        </p:nvSpPr>
        <p:spPr>
          <a:xfrm>
            <a:off x="8513586" y="1573196"/>
            <a:ext cx="302060" cy="777240"/>
          </a:xfrm>
          <a:prstGeom prst="rightBracket">
            <a:avLst/>
          </a:prstGeom>
          <a:noFill/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chemeClr val="tx2"/>
              </a:solidFill>
            </a:endParaRPr>
          </a:p>
        </p:txBody>
      </p:sp>
      <p:sp>
        <p:nvSpPr>
          <p:cNvPr id="12" name="Right Bracket 11"/>
          <p:cNvSpPr/>
          <p:nvPr/>
        </p:nvSpPr>
        <p:spPr>
          <a:xfrm>
            <a:off x="10630083" y="1573196"/>
            <a:ext cx="302060" cy="420624"/>
          </a:xfrm>
          <a:prstGeom prst="rightBracket">
            <a:avLst/>
          </a:prstGeom>
          <a:noFill/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93291" y="1920240"/>
            <a:ext cx="9441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Century Gothic" panose="020B0502020202020204" pitchFamily="34" charset="0"/>
              </a:rPr>
              <a:t>49.6% Quite or Extremely Confident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75611" y="1743800"/>
            <a:ext cx="9357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2"/>
                </a:solidFill>
                <a:latin typeface="Century Gothic" panose="020B0502020202020204" pitchFamily="34" charset="0"/>
              </a:rPr>
              <a:t>35.0% Quite or Extremely Confident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40337" y="1718185"/>
            <a:ext cx="9312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2"/>
                </a:solidFill>
                <a:latin typeface="Century Gothic" panose="020B0502020202020204" pitchFamily="34" charset="0"/>
              </a:rPr>
              <a:t>31.9% Quite or Extremely Confident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803877" y="1613457"/>
            <a:ext cx="9537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2"/>
                </a:solidFill>
                <a:latin typeface="Century Gothic" panose="020B0502020202020204" pitchFamily="34" charset="0"/>
              </a:rPr>
              <a:t>23.7% Quite or Extremely Confident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904761" y="1573196"/>
            <a:ext cx="994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2"/>
                </a:solidFill>
                <a:latin typeface="Century Gothic" panose="020B0502020202020204" pitchFamily="34" charset="0"/>
              </a:rPr>
              <a:t>12.8% Quite or Extremely Confident</a:t>
            </a:r>
          </a:p>
        </p:txBody>
      </p:sp>
    </p:spTree>
    <p:extLst>
      <p:ext uri="{BB962C8B-B14F-4D97-AF65-F5344CB8AC3E}">
        <p14:creationId xmlns:p14="http://schemas.microsoft.com/office/powerpoint/2010/main" val="4240835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DF061D-2590-4F96-9375-5C55B60D0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65231"/>
            <a:ext cx="12192000" cy="1092769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AD9A2B6-876E-BA4E-97E1-03F2393F0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100" y="373434"/>
            <a:ext cx="11518742" cy="808074"/>
          </a:xfrm>
        </p:spPr>
        <p:txBody>
          <a:bodyPr>
            <a:noAutofit/>
          </a:bodyPr>
          <a:lstStyle/>
          <a:p>
            <a:r>
              <a:rPr lang="en-US" sz="4000">
                <a:solidFill>
                  <a:srgbClr val="055186"/>
                </a:solidFill>
                <a:latin typeface="Century Gothic" panose="020B0502020202020204" pitchFamily="34" charset="0"/>
              </a:rPr>
              <a:t>Teacher Confidence to Instruct </a:t>
            </a:r>
            <a:br>
              <a:rPr lang="en-US" sz="4000">
                <a:solidFill>
                  <a:srgbClr val="055186"/>
                </a:solidFill>
                <a:latin typeface="Century Gothic" panose="020B0502020202020204" pitchFamily="34" charset="0"/>
              </a:rPr>
            </a:br>
            <a:r>
              <a:rPr lang="en-US" sz="4000">
                <a:solidFill>
                  <a:srgbClr val="055186"/>
                </a:solidFill>
                <a:latin typeface="Century Gothic" panose="020B0502020202020204" pitchFamily="34" charset="0"/>
              </a:rPr>
              <a:t>Special Populations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F1D3737-88AE-BB4B-875F-CD4A1168610F}"/>
              </a:ext>
            </a:extLst>
          </p:cNvPr>
          <p:cNvGrpSpPr/>
          <p:nvPr/>
        </p:nvGrpSpPr>
        <p:grpSpPr>
          <a:xfrm>
            <a:off x="461157" y="1181508"/>
            <a:ext cx="4839505" cy="2459364"/>
            <a:chOff x="1221179" y="1330036"/>
            <a:chExt cx="4286992" cy="2541320"/>
          </a:xfrm>
        </p:grpSpPr>
        <p:sp>
          <p:nvSpPr>
            <p:cNvPr id="3" name="Rectangular Callout 2">
              <a:extLst>
                <a:ext uri="{FF2B5EF4-FFF2-40B4-BE49-F238E27FC236}">
                  <a16:creationId xmlns:a16="http://schemas.microsoft.com/office/drawing/2014/main" id="{893411BF-58D7-8848-B3C3-E562B12A100F}"/>
                </a:ext>
              </a:extLst>
            </p:cNvPr>
            <p:cNvSpPr/>
            <p:nvPr/>
          </p:nvSpPr>
          <p:spPr>
            <a:xfrm>
              <a:off x="1221179" y="1330036"/>
              <a:ext cx="4286992" cy="2541320"/>
            </a:xfrm>
            <a:prstGeom prst="wedge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344BC9A-40F7-3B45-9CB9-BDD6E6F7CB84}"/>
                </a:ext>
              </a:extLst>
            </p:cNvPr>
            <p:cNvSpPr/>
            <p:nvPr/>
          </p:nvSpPr>
          <p:spPr>
            <a:xfrm>
              <a:off x="1229096" y="1585033"/>
              <a:ext cx="4279075" cy="2246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  <a:latin typeface="Century Gothic" panose="020B0502020202020204" pitchFamily="34" charset="0"/>
                </a:rPr>
                <a:t>“Teaching with a mask.  My [English Learner] students need to see my mouth and hear my voice for correct pronunciation of sounds.  My voice is muffled, and I have a hard time hearing them when they speak to me.”</a:t>
              </a:r>
            </a:p>
            <a:p>
              <a:pPr algn="r"/>
              <a:r>
                <a:rPr lang="en-US" sz="1400">
                  <a:solidFill>
                    <a:schemeClr val="bg1"/>
                  </a:solidFill>
                  <a:latin typeface="Century Gothic" panose="020B0502020202020204" pitchFamily="34" charset="0"/>
                </a:rPr>
                <a:t>-Instructional Aide, Elementary School</a:t>
              </a:r>
            </a:p>
          </p:txBody>
        </p:sp>
      </p:grp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11227CF7-6628-674C-B076-E40E25FE6893}"/>
              </a:ext>
            </a:extLst>
          </p:cNvPr>
          <p:cNvSpPr/>
          <p:nvPr/>
        </p:nvSpPr>
        <p:spPr>
          <a:xfrm>
            <a:off x="6223814" y="1185470"/>
            <a:ext cx="4583876" cy="2460837"/>
          </a:xfrm>
          <a:prstGeom prst="wedgeRectCallout">
            <a:avLst>
              <a:gd name="adj1" fmla="val 26544"/>
              <a:gd name="adj2" fmla="val 59636"/>
            </a:avLst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Century Gothic" panose="020B0502020202020204" pitchFamily="34" charset="0"/>
              </a:rPr>
              <a:t>“We have a significant amount of pressure to address past due IEP evaluations, but it was difficult to reach many students during the full distance learning days, despite interventions/assistance available at the school.”</a:t>
            </a:r>
          </a:p>
          <a:p>
            <a:pPr algn="r"/>
            <a:r>
              <a:rPr lang="en-US" sz="1400">
                <a:latin typeface="Century Gothic" panose="020B0502020202020204" pitchFamily="34" charset="0"/>
              </a:rPr>
              <a:t>-Psychologist, Middle School</a:t>
            </a:r>
          </a:p>
        </p:txBody>
      </p:sp>
      <p:sp>
        <p:nvSpPr>
          <p:cNvPr id="12" name="Rectangular Callout 11">
            <a:extLst>
              <a:ext uri="{FF2B5EF4-FFF2-40B4-BE49-F238E27FC236}">
                <a16:creationId xmlns:a16="http://schemas.microsoft.com/office/drawing/2014/main" id="{E98BA1E9-FAD8-3549-9B6A-75FF82EB557A}"/>
              </a:ext>
            </a:extLst>
          </p:cNvPr>
          <p:cNvSpPr/>
          <p:nvPr/>
        </p:nvSpPr>
        <p:spPr>
          <a:xfrm>
            <a:off x="2018124" y="3947047"/>
            <a:ext cx="4583876" cy="1705656"/>
          </a:xfrm>
          <a:prstGeom prst="wedgeRectCallou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>
                <a:latin typeface="Century Gothic" panose="020B0502020202020204" pitchFamily="34" charset="0"/>
              </a:rPr>
              <a:t>“On [distance learning] days, students have difficulty accessing tools on various devices. We need more devices in our school to practice logging on.”</a:t>
            </a:r>
          </a:p>
          <a:p>
            <a:pPr algn="r"/>
            <a:r>
              <a:rPr lang="en-US" sz="1400">
                <a:latin typeface="Century Gothic" panose="020B0502020202020204" pitchFamily="34" charset="0"/>
              </a:rPr>
              <a:t>-Elementary Teacher</a:t>
            </a:r>
          </a:p>
        </p:txBody>
      </p:sp>
      <p:sp>
        <p:nvSpPr>
          <p:cNvPr id="14" name="Rectangular Callout 13">
            <a:extLst>
              <a:ext uri="{FF2B5EF4-FFF2-40B4-BE49-F238E27FC236}">
                <a16:creationId xmlns:a16="http://schemas.microsoft.com/office/drawing/2014/main" id="{88A99623-7F2E-984E-BA70-AA39969C4FED}"/>
              </a:ext>
            </a:extLst>
          </p:cNvPr>
          <p:cNvSpPr/>
          <p:nvPr/>
        </p:nvSpPr>
        <p:spPr>
          <a:xfrm>
            <a:off x="7271495" y="3947047"/>
            <a:ext cx="4583876" cy="1705656"/>
          </a:xfrm>
          <a:prstGeom prst="wedgeRectCallout">
            <a:avLst>
              <a:gd name="adj1" fmla="val 27167"/>
              <a:gd name="adj2" fmla="val 60825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>
                <a:latin typeface="Century Gothic" panose="020B0502020202020204" pitchFamily="34" charset="0"/>
              </a:rPr>
              <a:t>“The level of trauma and lack of resources seems to be severely under appreciated. The students are watching siblings and dealing with abuse.”</a:t>
            </a:r>
          </a:p>
          <a:p>
            <a:pPr algn="r"/>
            <a:r>
              <a:rPr lang="en-US" sz="1400">
                <a:latin typeface="Century Gothic" panose="020B0502020202020204" pitchFamily="34" charset="0"/>
              </a:rPr>
              <a:t>-Middle School Teacher</a:t>
            </a:r>
          </a:p>
        </p:txBody>
      </p:sp>
    </p:spTree>
    <p:extLst>
      <p:ext uri="{BB962C8B-B14F-4D97-AF65-F5344CB8AC3E}">
        <p14:creationId xmlns:p14="http://schemas.microsoft.com/office/powerpoint/2010/main" val="561414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DF061D-2590-4F96-9375-5C55B60D0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65231"/>
            <a:ext cx="12192000" cy="1092769"/>
          </a:xfrm>
          <a:prstGeom prst="rect">
            <a:avLst/>
          </a:prstGeom>
        </p:spPr>
      </p:pic>
      <p:sp>
        <p:nvSpPr>
          <p:cNvPr id="4" name="AutoShape 4" descr="Free icon download | Undo arrow"/>
          <p:cNvSpPr>
            <a:spLocks noChangeAspect="1" noChangeArrowheads="1"/>
          </p:cNvSpPr>
          <p:nvPr/>
        </p:nvSpPr>
        <p:spPr bwMode="auto">
          <a:xfrm>
            <a:off x="155575" y="-144463"/>
            <a:ext cx="1253060" cy="1253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2193249"/>
              </p:ext>
            </p:extLst>
          </p:nvPr>
        </p:nvGraphicFramePr>
        <p:xfrm>
          <a:off x="345244" y="1171185"/>
          <a:ext cx="11510127" cy="2179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314272"/>
              </p:ext>
            </p:extLst>
          </p:nvPr>
        </p:nvGraphicFramePr>
        <p:xfrm>
          <a:off x="428832" y="3411685"/>
          <a:ext cx="11510127" cy="2216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5AD9A2B6-876E-BA4E-97E1-03F2393F0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629" y="66294"/>
            <a:ext cx="11518742" cy="808074"/>
          </a:xfrm>
        </p:spPr>
        <p:txBody>
          <a:bodyPr>
            <a:noAutofit/>
          </a:bodyPr>
          <a:lstStyle/>
          <a:p>
            <a:r>
              <a:rPr lang="en-US" sz="4400">
                <a:solidFill>
                  <a:srgbClr val="055186"/>
                </a:solidFill>
                <a:latin typeface="Century Gothic" panose="020B0502020202020204" pitchFamily="34" charset="0"/>
              </a:rPr>
              <a:t>Engagement in Virtual Learning</a:t>
            </a:r>
          </a:p>
        </p:txBody>
      </p:sp>
    </p:spTree>
    <p:extLst>
      <p:ext uri="{BB962C8B-B14F-4D97-AF65-F5344CB8AC3E}">
        <p14:creationId xmlns:p14="http://schemas.microsoft.com/office/powerpoint/2010/main" val="3385584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DF061D-2590-4F96-9375-5C55B60D0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65231"/>
            <a:ext cx="12192000" cy="1092769"/>
          </a:xfrm>
          <a:prstGeom prst="rect">
            <a:avLst/>
          </a:prstGeom>
        </p:spPr>
      </p:pic>
      <p:sp>
        <p:nvSpPr>
          <p:cNvPr id="4" name="AutoShape 4" descr="Free icon download | Undo arrow"/>
          <p:cNvSpPr>
            <a:spLocks noChangeAspect="1" noChangeArrowheads="1"/>
          </p:cNvSpPr>
          <p:nvPr/>
        </p:nvSpPr>
        <p:spPr bwMode="auto">
          <a:xfrm>
            <a:off x="155575" y="-144463"/>
            <a:ext cx="1253060" cy="1253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6928828"/>
              </p:ext>
            </p:extLst>
          </p:nvPr>
        </p:nvGraphicFramePr>
        <p:xfrm>
          <a:off x="299743" y="1108600"/>
          <a:ext cx="11719431" cy="4566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5AD9A2B6-876E-BA4E-97E1-03F2393F0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629" y="66294"/>
            <a:ext cx="11518742" cy="808074"/>
          </a:xfrm>
        </p:spPr>
        <p:txBody>
          <a:bodyPr>
            <a:noAutofit/>
          </a:bodyPr>
          <a:lstStyle/>
          <a:p>
            <a:r>
              <a:rPr lang="en-US" sz="4400">
                <a:solidFill>
                  <a:srgbClr val="055186"/>
                </a:solidFill>
                <a:latin typeface="Century Gothic" panose="020B0502020202020204" pitchFamily="34" charset="0"/>
              </a:rPr>
              <a:t>Attitudes towards Leadership</a:t>
            </a:r>
          </a:p>
        </p:txBody>
      </p:sp>
    </p:spTree>
    <p:extLst>
      <p:ext uri="{BB962C8B-B14F-4D97-AF65-F5344CB8AC3E}">
        <p14:creationId xmlns:p14="http://schemas.microsoft.com/office/powerpoint/2010/main" val="31200434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DF061D-2590-4F96-9375-5C55B60D0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65231"/>
            <a:ext cx="12192000" cy="1092769"/>
          </a:xfrm>
          <a:prstGeom prst="rect">
            <a:avLst/>
          </a:prstGeom>
        </p:spPr>
      </p:pic>
      <p:sp>
        <p:nvSpPr>
          <p:cNvPr id="4" name="AutoShape 4" descr="Free icon download | Undo arrow"/>
          <p:cNvSpPr>
            <a:spLocks noChangeAspect="1" noChangeArrowheads="1"/>
          </p:cNvSpPr>
          <p:nvPr/>
        </p:nvSpPr>
        <p:spPr bwMode="auto">
          <a:xfrm>
            <a:off x="155575" y="-144463"/>
            <a:ext cx="1253060" cy="1253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2878730"/>
              </p:ext>
            </p:extLst>
          </p:nvPr>
        </p:nvGraphicFramePr>
        <p:xfrm>
          <a:off x="527901" y="1178352"/>
          <a:ext cx="11001080" cy="4223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5AD9A2B6-876E-BA4E-97E1-03F2393F0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629" y="66294"/>
            <a:ext cx="11518742" cy="808074"/>
          </a:xfrm>
        </p:spPr>
        <p:txBody>
          <a:bodyPr>
            <a:noAutofit/>
          </a:bodyPr>
          <a:lstStyle/>
          <a:p>
            <a:r>
              <a:rPr lang="en-US" sz="4400">
                <a:solidFill>
                  <a:srgbClr val="055186"/>
                </a:solidFill>
                <a:latin typeface="Century Gothic" panose="020B0502020202020204" pitchFamily="34" charset="0"/>
              </a:rPr>
              <a:t>Attitudes towards Leadership</a:t>
            </a:r>
          </a:p>
        </p:txBody>
      </p:sp>
    </p:spTree>
    <p:extLst>
      <p:ext uri="{BB962C8B-B14F-4D97-AF65-F5344CB8AC3E}">
        <p14:creationId xmlns:p14="http://schemas.microsoft.com/office/powerpoint/2010/main" val="1637396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DF061D-2590-4F96-9375-5C55B60D0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65231"/>
            <a:ext cx="12192000" cy="1092769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116FE9C-6852-404D-94A0-A0F9F42E89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9479665"/>
              </p:ext>
            </p:extLst>
          </p:nvPr>
        </p:nvGraphicFramePr>
        <p:xfrm>
          <a:off x="2074460" y="109182"/>
          <a:ext cx="10123636" cy="55783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835609" y="3786382"/>
            <a:ext cx="648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12%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67764" y="4828483"/>
            <a:ext cx="577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7%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10307" y="2728852"/>
            <a:ext cx="577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16%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38311" y="1706502"/>
            <a:ext cx="577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16%</a:t>
            </a:r>
          </a:p>
        </p:txBody>
      </p:sp>
      <p:sp>
        <p:nvSpPr>
          <p:cNvPr id="4" name="AutoShape 4" descr="Free icon download | Undo arrow"/>
          <p:cNvSpPr>
            <a:spLocks noChangeAspect="1" noChangeArrowheads="1"/>
          </p:cNvSpPr>
          <p:nvPr/>
        </p:nvSpPr>
        <p:spPr bwMode="auto">
          <a:xfrm>
            <a:off x="155575" y="-144463"/>
            <a:ext cx="1253060" cy="1253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D70443-83B6-2349-AEAB-9BDED78531A1}"/>
              </a:ext>
            </a:extLst>
          </p:cNvPr>
          <p:cNvSpPr txBox="1"/>
          <p:nvPr/>
        </p:nvSpPr>
        <p:spPr>
          <a:xfrm>
            <a:off x="155575" y="2009876"/>
            <a:ext cx="27290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4"/>
                </a:solidFill>
                <a:latin typeface="Century Gothic" panose="020B0502020202020204" pitchFamily="34" charset="0"/>
              </a:rPr>
              <a:t>4. </a:t>
            </a:r>
            <a:r>
              <a:rPr lang="en-US" sz="2000" u="sng" dirty="0">
                <a:solidFill>
                  <a:schemeClr val="accent4"/>
                </a:solidFill>
                <a:latin typeface="Century Gothic" panose="020B0502020202020204" pitchFamily="34" charset="0"/>
              </a:rPr>
              <a:t>Comment</a:t>
            </a:r>
            <a:r>
              <a:rPr lang="en-US" sz="2000" dirty="0">
                <a:solidFill>
                  <a:schemeClr val="accent4"/>
                </a:solidFill>
                <a:latin typeface="Century Gothic" panose="020B0502020202020204" pitchFamily="34" charset="0"/>
              </a:rPr>
              <a:t>:</a:t>
            </a:r>
          </a:p>
          <a:p>
            <a:r>
              <a:rPr lang="en-US" sz="2000" dirty="0">
                <a:solidFill>
                  <a:schemeClr val="accent4"/>
                </a:solidFill>
                <a:latin typeface="Century Gothic" panose="020B0502020202020204" pitchFamily="34" charset="0"/>
              </a:rPr>
              <a:t>Given our district's limited resources, how might you</a:t>
            </a:r>
          </a:p>
          <a:p>
            <a:r>
              <a:rPr lang="en-US" sz="2000" b="1" dirty="0">
                <a:solidFill>
                  <a:schemeClr val="accent4"/>
                </a:solidFill>
                <a:latin typeface="Century Gothic" panose="020B0502020202020204" pitchFamily="34" charset="0"/>
              </a:rPr>
              <a:t>recommend fixing </a:t>
            </a:r>
            <a:r>
              <a:rPr lang="en-US" sz="2000" dirty="0">
                <a:solidFill>
                  <a:schemeClr val="accent4"/>
                </a:solidFill>
                <a:latin typeface="Century Gothic" panose="020B0502020202020204" pitchFamily="34" charset="0"/>
              </a:rPr>
              <a:t>those </a:t>
            </a:r>
            <a:r>
              <a:rPr lang="en-US" sz="2000" b="1" dirty="0">
                <a:solidFill>
                  <a:schemeClr val="accent4"/>
                </a:solidFill>
                <a:latin typeface="Century Gothic" panose="020B0502020202020204" pitchFamily="34" charset="0"/>
              </a:rPr>
              <a:t>challenges</a:t>
            </a:r>
            <a:r>
              <a:rPr lang="en-US" sz="2000" dirty="0">
                <a:solidFill>
                  <a:schemeClr val="accent4"/>
                </a:solidFill>
                <a:latin typeface="Century Gothic" panose="020B0502020202020204" pitchFamily="34" charset="0"/>
              </a:rPr>
              <a:t>? (N = 2,579)</a:t>
            </a:r>
          </a:p>
        </p:txBody>
      </p:sp>
      <p:pic>
        <p:nvPicPr>
          <p:cNvPr id="17" name="Graphic 5" descr="Lightbulb and gear">
            <a:extLst>
              <a:ext uri="{FF2B5EF4-FFF2-40B4-BE49-F238E27FC236}">
                <a16:creationId xmlns:a16="http://schemas.microsoft.com/office/drawing/2014/main" id="{4F0F3BF4-E471-194C-BF31-AA09D22B2450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51335" y="109182"/>
            <a:ext cx="1257300" cy="12573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BB14E5-9D9B-40D0-88EE-DB2F161333BF}"/>
              </a:ext>
            </a:extLst>
          </p:cNvPr>
          <p:cNvSpPr txBox="1"/>
          <p:nvPr/>
        </p:nvSpPr>
        <p:spPr>
          <a:xfrm>
            <a:off x="2342712" y="642284"/>
            <a:ext cx="577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38%</a:t>
            </a:r>
          </a:p>
        </p:txBody>
      </p:sp>
    </p:spTree>
    <p:extLst>
      <p:ext uri="{BB962C8B-B14F-4D97-AF65-F5344CB8AC3E}">
        <p14:creationId xmlns:p14="http://schemas.microsoft.com/office/powerpoint/2010/main" val="2865116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DF061D-2590-4F96-9375-5C55B60D0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65231"/>
            <a:ext cx="12192000" cy="10927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00BB57B-794D-4093-99F6-1871744A8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629" y="258881"/>
            <a:ext cx="11518742" cy="808074"/>
          </a:xfrm>
        </p:spPr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srgbClr val="44546A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3200">
                <a:solidFill>
                  <a:schemeClr val="tx2"/>
                </a:solidFill>
                <a:latin typeface="Century Gothic" panose="020B0502020202020204" pitchFamily="34" charset="0"/>
              </a:rPr>
              <a:t>Proportion of Responses by School Staff on Large-Scale Surveys by Role Type</a:t>
            </a: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89FE6E20-EB1E-4E43-A505-01B96E0F41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6442268"/>
              </p:ext>
            </p:extLst>
          </p:nvPr>
        </p:nvGraphicFramePr>
        <p:xfrm>
          <a:off x="336629" y="1066955"/>
          <a:ext cx="11399742" cy="4626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Rectangle 17"/>
          <p:cNvSpPr/>
          <p:nvPr/>
        </p:nvSpPr>
        <p:spPr>
          <a:xfrm>
            <a:off x="4684776" y="1219932"/>
            <a:ext cx="6929047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  <a:latin typeface="Century Gothic" panose="020B0502020202020204" pitchFamily="34" charset="0"/>
              </a:rPr>
              <a:t>“First Six Weeks Survey” has comparable response rates to other large-scale surveys.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  <a:latin typeface="Century Gothic" panose="020B0502020202020204" pitchFamily="34" charset="0"/>
              </a:rPr>
              <a:t>ESPs often under-represented in survey responses.</a:t>
            </a:r>
          </a:p>
        </p:txBody>
      </p:sp>
    </p:spTree>
    <p:extLst>
      <p:ext uri="{BB962C8B-B14F-4D97-AF65-F5344CB8AC3E}">
        <p14:creationId xmlns:p14="http://schemas.microsoft.com/office/powerpoint/2010/main" val="40783148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DF061D-2590-4F96-9375-5C55B60D0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65231"/>
            <a:ext cx="12192000" cy="1092769"/>
          </a:xfrm>
          <a:prstGeom prst="rect">
            <a:avLst/>
          </a:prstGeom>
        </p:spPr>
      </p:pic>
      <p:sp>
        <p:nvSpPr>
          <p:cNvPr id="4" name="AutoShape 4" descr="Free icon download | Undo arrow"/>
          <p:cNvSpPr>
            <a:spLocks noChangeAspect="1" noChangeArrowheads="1"/>
          </p:cNvSpPr>
          <p:nvPr/>
        </p:nvSpPr>
        <p:spPr bwMode="auto">
          <a:xfrm>
            <a:off x="155575" y="-144463"/>
            <a:ext cx="1253060" cy="1253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833988"/>
              </p:ext>
            </p:extLst>
          </p:nvPr>
        </p:nvGraphicFramePr>
        <p:xfrm>
          <a:off x="537327" y="1108606"/>
          <a:ext cx="7117238" cy="4539406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6364147">
                  <a:extLst>
                    <a:ext uri="{9D8B030D-6E8A-4147-A177-3AD203B41FA5}">
                      <a16:colId xmlns:a16="http://schemas.microsoft.com/office/drawing/2014/main" val="4051770353"/>
                    </a:ext>
                  </a:extLst>
                </a:gridCol>
                <a:gridCol w="753091">
                  <a:extLst>
                    <a:ext uri="{9D8B030D-6E8A-4147-A177-3AD203B41FA5}">
                      <a16:colId xmlns:a16="http://schemas.microsoft.com/office/drawing/2014/main" val="1453022405"/>
                    </a:ext>
                  </a:extLst>
                </a:gridCol>
              </a:tblGrid>
              <a:tr h="5203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Teachers Only:</a:t>
                      </a:r>
                      <a:r>
                        <a:rPr lang="en-US" sz="1600" b="0" u="none" strike="noStrike" baseline="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600" b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What additional resources do you need this year, if any? </a:t>
                      </a:r>
                    </a:p>
                    <a:p>
                      <a:pPr algn="l" fontAlgn="b"/>
                      <a:r>
                        <a:rPr lang="en-US" sz="1600" b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(select all that apply; N = 2,450)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0172058"/>
                  </a:ext>
                </a:extLst>
              </a:tr>
              <a:tr h="287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Time to effectively implement my school's learning model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64.7%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675265"/>
                  </a:ext>
                </a:extLst>
              </a:tr>
              <a:tr h="287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Professional learning to support distance learning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39.6%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18009318"/>
                  </a:ext>
                </a:extLst>
              </a:tr>
              <a:tr h="287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Technical/IT support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39.6%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469639"/>
                  </a:ext>
                </a:extLst>
              </a:tr>
              <a:tr h="287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More opportunities to collaborate with coworkers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36.0%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43286001"/>
                  </a:ext>
                </a:extLst>
              </a:tr>
              <a:tr h="287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Diagnostic tools to understand where students are in their learning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26.2%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793833"/>
                  </a:ext>
                </a:extLst>
              </a:tr>
              <a:tr h="287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The flexibility to focus on standards from the students' previous grade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21.3%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5572350"/>
                  </a:ext>
                </a:extLst>
              </a:tr>
              <a:tr h="287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Professional learning on supporting students with IEPs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16.6%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086513"/>
                  </a:ext>
                </a:extLst>
              </a:tr>
              <a:tr h="287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Counseling services to support students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14.9%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8886379"/>
                  </a:ext>
                </a:extLst>
              </a:tr>
              <a:tr h="287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Professional learning on supporting students’ social and emotional needs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13.6%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761798"/>
                  </a:ext>
                </a:extLst>
              </a:tr>
              <a:tr h="287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Professional learning on supporting students who are English Learners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11.3%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7617225"/>
                  </a:ext>
                </a:extLst>
              </a:tr>
              <a:tr h="287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Professional learning on family engagement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10.4%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543838"/>
                  </a:ext>
                </a:extLst>
              </a:tr>
              <a:tr h="287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Professional learning on supporting academically advanced students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9.1%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88236844"/>
                  </a:ext>
                </a:extLst>
              </a:tr>
              <a:tr h="287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I do not need support in any of these areas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6.0%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952540"/>
                  </a:ext>
                </a:extLst>
              </a:tr>
              <a:tr h="287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Other (please specify)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17.9%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8747425"/>
                  </a:ext>
                </a:extLst>
              </a:tr>
            </a:tbl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5AD9A2B6-876E-BA4E-97E1-03F2393F0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327" y="39606"/>
            <a:ext cx="11518742" cy="808074"/>
          </a:xfrm>
        </p:spPr>
        <p:txBody>
          <a:bodyPr>
            <a:noAutofit/>
          </a:bodyPr>
          <a:lstStyle/>
          <a:p>
            <a:r>
              <a:rPr lang="en-US" sz="4400">
                <a:solidFill>
                  <a:srgbClr val="055186"/>
                </a:solidFill>
                <a:latin typeface="Century Gothic" panose="020B0502020202020204" pitchFamily="34" charset="0"/>
              </a:rPr>
              <a:t>Solutions to Challenges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8006500" y="1562497"/>
            <a:ext cx="3648173" cy="3487917"/>
          </a:xfrm>
          <a:prstGeom prst="wedgeRectCallou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“Time and practice with multiple platforms as well as help with truancy and students not attending.”</a:t>
            </a:r>
          </a:p>
          <a:p>
            <a:pPr algn="r"/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-Elementary Teacher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“Technology that can support a distance learning model (loads efficiently, has speakers and a camera that work, has sufficient memory to run without delays).” </a:t>
            </a:r>
          </a:p>
          <a:p>
            <a:pPr algn="r"/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-Elementary Teacher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3909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DF061D-2590-4F96-9375-5C55B60D0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65231"/>
            <a:ext cx="12192000" cy="1092769"/>
          </a:xfrm>
          <a:prstGeom prst="rect">
            <a:avLst/>
          </a:prstGeom>
        </p:spPr>
      </p:pic>
      <p:sp>
        <p:nvSpPr>
          <p:cNvPr id="4" name="AutoShape 4" descr="Free icon download | Undo arrow"/>
          <p:cNvSpPr>
            <a:spLocks noChangeAspect="1" noChangeArrowheads="1"/>
          </p:cNvSpPr>
          <p:nvPr/>
        </p:nvSpPr>
        <p:spPr bwMode="auto">
          <a:xfrm>
            <a:off x="155575" y="-144463"/>
            <a:ext cx="1253060" cy="1253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AD9A2B6-876E-BA4E-97E1-03F2393F0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629" y="25244"/>
            <a:ext cx="11518742" cy="808074"/>
          </a:xfrm>
        </p:spPr>
        <p:txBody>
          <a:bodyPr>
            <a:noAutofit/>
          </a:bodyPr>
          <a:lstStyle/>
          <a:p>
            <a:r>
              <a:rPr lang="en-US" sz="4400">
                <a:solidFill>
                  <a:srgbClr val="055186"/>
                </a:solidFill>
                <a:latin typeface="Century Gothic" panose="020B0502020202020204" pitchFamily="34" charset="0"/>
              </a:rPr>
              <a:t>Solutions to Challenges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7975458" y="1467344"/>
            <a:ext cx="3648173" cy="3487917"/>
          </a:xfrm>
          <a:prstGeom prst="wedgeRectCallou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“I don't have time for professional learning.”</a:t>
            </a:r>
          </a:p>
          <a:p>
            <a:pPr algn="r"/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-Middle School Counselor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“I have no idea what I need.   I just feel like crying every day.  No matter in person or smoke day DL, I feel like it’s just not good enough instruction.”</a:t>
            </a:r>
          </a:p>
          <a:p>
            <a:pPr algn="r"/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-Elementary Teacher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534891"/>
              </p:ext>
            </p:extLst>
          </p:nvPr>
        </p:nvGraphicFramePr>
        <p:xfrm>
          <a:off x="498245" y="1310326"/>
          <a:ext cx="6816956" cy="3953506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563262">
                  <a:extLst>
                    <a:ext uri="{9D8B030D-6E8A-4147-A177-3AD203B41FA5}">
                      <a16:colId xmlns:a16="http://schemas.microsoft.com/office/drawing/2014/main" val="2640410496"/>
                    </a:ext>
                  </a:extLst>
                </a:gridCol>
                <a:gridCol w="1253694">
                  <a:extLst>
                    <a:ext uri="{9D8B030D-6E8A-4147-A177-3AD203B41FA5}">
                      <a16:colId xmlns:a16="http://schemas.microsoft.com/office/drawing/2014/main" val="716795108"/>
                    </a:ext>
                  </a:extLst>
                </a:gridCol>
              </a:tblGrid>
              <a:tr h="75414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All Staff:</a:t>
                      </a:r>
                      <a:r>
                        <a:rPr lang="en-US" sz="1600" b="0" u="none" strike="noStrike" baseline="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600" b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Which of the following social and emotional supports do you need, if any (select all that apply; N = 3,206)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9926506"/>
                  </a:ext>
                </a:extLst>
              </a:tr>
              <a:tr h="533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More opportunities to collaborate or engage with other staff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36.4%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8552349"/>
                  </a:ext>
                </a:extLst>
              </a:tr>
              <a:tr h="533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I do not need any of these supports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32.0%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36827205"/>
                  </a:ext>
                </a:extLst>
              </a:tr>
              <a:tr h="533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Other (please specify)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25.6%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93232047"/>
                  </a:ext>
                </a:extLst>
              </a:tr>
              <a:tr h="533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Professional learning or resources on how to support my students’ social and emotional well-being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20.6%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93043"/>
                  </a:ext>
                </a:extLst>
              </a:tr>
              <a:tr h="533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Professional learning or resources on how to support my own social and emotional well-being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17.5%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5819559"/>
                  </a:ext>
                </a:extLst>
              </a:tr>
              <a:tr h="533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entury Gothic" panose="020B0502020202020204" pitchFamily="34" charset="0"/>
                        </a:rPr>
                        <a:t>Professional learning or resources on how to support staff’s social and emotional well-being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14.0%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49966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4327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DF061D-2590-4F96-9375-5C55B60D0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65231"/>
            <a:ext cx="12192000" cy="1092769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116FE9C-6852-404D-94A0-A0F9F42E89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9897370"/>
              </p:ext>
            </p:extLst>
          </p:nvPr>
        </p:nvGraphicFramePr>
        <p:xfrm>
          <a:off x="2560998" y="118942"/>
          <a:ext cx="9631002" cy="4336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789506" y="633868"/>
            <a:ext cx="648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38%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85974" y="1650797"/>
            <a:ext cx="577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29%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66840" y="2638561"/>
            <a:ext cx="577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16%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1928" y="3631789"/>
            <a:ext cx="577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16%</a:t>
            </a:r>
          </a:p>
        </p:txBody>
      </p:sp>
      <p:sp>
        <p:nvSpPr>
          <p:cNvPr id="4" name="AutoShape 4" descr="Free icon download | Undo arrow"/>
          <p:cNvSpPr>
            <a:spLocks noChangeAspect="1" noChangeArrowheads="1"/>
          </p:cNvSpPr>
          <p:nvPr/>
        </p:nvSpPr>
        <p:spPr bwMode="auto">
          <a:xfrm>
            <a:off x="155575" y="-144463"/>
            <a:ext cx="1253060" cy="1253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D70443-83B6-2349-AEAB-9BDED78531A1}"/>
              </a:ext>
            </a:extLst>
          </p:cNvPr>
          <p:cNvSpPr txBox="1"/>
          <p:nvPr/>
        </p:nvSpPr>
        <p:spPr>
          <a:xfrm>
            <a:off x="311570" y="1421483"/>
            <a:ext cx="27290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  <a:latin typeface="Century Gothic" panose="020B0502020202020204" pitchFamily="34" charset="0"/>
              </a:rPr>
              <a:t>5. </a:t>
            </a:r>
            <a:r>
              <a:rPr lang="en-US" sz="2000" u="sng" dirty="0">
                <a:solidFill>
                  <a:schemeClr val="accent2"/>
                </a:solidFill>
                <a:latin typeface="Century Gothic" panose="020B0502020202020204" pitchFamily="34" charset="0"/>
              </a:rPr>
              <a:t>Comment</a:t>
            </a:r>
            <a:r>
              <a:rPr lang="en-US" sz="2000" dirty="0">
                <a:solidFill>
                  <a:schemeClr val="accent2"/>
                </a:solidFill>
                <a:latin typeface="Century Gothic" panose="020B0502020202020204" pitchFamily="34" charset="0"/>
              </a:rPr>
              <a:t>:</a:t>
            </a:r>
          </a:p>
          <a:p>
            <a:r>
              <a:rPr lang="en-US" sz="2000" dirty="0">
                <a:solidFill>
                  <a:schemeClr val="accent2"/>
                </a:solidFill>
                <a:latin typeface="Century Gothic" panose="020B0502020202020204" pitchFamily="34" charset="0"/>
              </a:rPr>
              <a:t>What are </a:t>
            </a:r>
            <a:r>
              <a:rPr lang="en-US" sz="20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three areas</a:t>
            </a:r>
            <a:r>
              <a:rPr lang="en-US" sz="2000" dirty="0">
                <a:solidFill>
                  <a:schemeClr val="accent2"/>
                </a:solidFill>
                <a:latin typeface="Century Gothic" panose="020B0502020202020204" pitchFamily="34" charset="0"/>
              </a:rPr>
              <a:t> that are </a:t>
            </a:r>
            <a:r>
              <a:rPr lang="en-US" sz="20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working well</a:t>
            </a:r>
            <a:r>
              <a:rPr lang="en-US" sz="2000" dirty="0">
                <a:solidFill>
                  <a:schemeClr val="accent2"/>
                </a:solidFill>
                <a:latin typeface="Century Gothic" panose="020B0502020202020204" pitchFamily="34" charset="0"/>
              </a:rPr>
              <a:t> at your school? </a:t>
            </a:r>
          </a:p>
          <a:p>
            <a:r>
              <a:rPr lang="en-US" sz="2000" dirty="0">
                <a:solidFill>
                  <a:schemeClr val="accent2"/>
                </a:solidFill>
                <a:latin typeface="Century Gothic" panose="020B0502020202020204" pitchFamily="34" charset="0"/>
              </a:rPr>
              <a:t>(N = 2,415)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6254" y="-17641"/>
            <a:ext cx="999419" cy="999419"/>
          </a:xfrm>
          <a:prstGeom prst="rect">
            <a:avLst/>
          </a:prstGeom>
        </p:spPr>
      </p:pic>
      <p:sp>
        <p:nvSpPr>
          <p:cNvPr id="8" name="Rectangular Callout 7"/>
          <p:cNvSpPr/>
          <p:nvPr/>
        </p:nvSpPr>
        <p:spPr>
          <a:xfrm>
            <a:off x="2403510" y="4570587"/>
            <a:ext cx="7607511" cy="923330"/>
          </a:xfrm>
          <a:prstGeom prst="wedgeRectCallou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entury Gothic" panose="020B0502020202020204" pitchFamily="34" charset="0"/>
              </a:rPr>
              <a:t>“Student laughter can be heard both in class and virtually. May seem silly but it is the reason we walk into our buildings every day!”</a:t>
            </a:r>
          </a:p>
          <a:p>
            <a:pPr algn="r"/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-Middle School Teacher</a:t>
            </a:r>
          </a:p>
        </p:txBody>
      </p:sp>
    </p:spTree>
    <p:extLst>
      <p:ext uri="{BB962C8B-B14F-4D97-AF65-F5344CB8AC3E}">
        <p14:creationId xmlns:p14="http://schemas.microsoft.com/office/powerpoint/2010/main" val="14861089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DF061D-2590-4F96-9375-5C55B60D0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65231"/>
            <a:ext cx="12192000" cy="1092769"/>
          </a:xfrm>
          <a:prstGeom prst="rect">
            <a:avLst/>
          </a:prstGeom>
        </p:spPr>
      </p:pic>
      <p:sp>
        <p:nvSpPr>
          <p:cNvPr id="4" name="AutoShape 4" descr="Free icon download | Undo arrow"/>
          <p:cNvSpPr>
            <a:spLocks noChangeAspect="1" noChangeArrowheads="1"/>
          </p:cNvSpPr>
          <p:nvPr/>
        </p:nvSpPr>
        <p:spPr bwMode="auto">
          <a:xfrm>
            <a:off x="155575" y="-144463"/>
            <a:ext cx="1253060" cy="1253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00BB57B-794D-4093-99F6-1871744A8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>
                <a:solidFill>
                  <a:srgbClr val="055186"/>
                </a:solidFill>
                <a:latin typeface="Century Gothic" panose="020B0502020202020204" pitchFamily="34" charset="0"/>
              </a:rPr>
              <a:t>Thank You!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Results of all reopening surveys available here: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hlinkClick r:id="rId3"/>
              </a:rPr>
              <a:t>https://www.washoeschools.net/Page/15038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Spring Distance Learning Survey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June Reopening Survey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July Family Learning Model Selections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Staff Check-In on First 6 Weeks of Reopening</a:t>
            </a: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345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DF061D-2590-4F96-9375-5C55B60D0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65231"/>
            <a:ext cx="12192000" cy="1092769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116FE9C-6852-404D-94A0-A0F9F42E89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9707658"/>
              </p:ext>
            </p:extLst>
          </p:nvPr>
        </p:nvGraphicFramePr>
        <p:xfrm>
          <a:off x="2074460" y="109182"/>
          <a:ext cx="10123636" cy="55783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82D70443-83B6-2349-AEAB-9BDED78531A1}"/>
              </a:ext>
            </a:extLst>
          </p:cNvPr>
          <p:cNvSpPr txBox="1"/>
          <p:nvPr/>
        </p:nvSpPr>
        <p:spPr>
          <a:xfrm>
            <a:off x="172033" y="1323893"/>
            <a:ext cx="252384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buAutoNum type="arabicPeriod"/>
            </a:pPr>
            <a:r>
              <a:rPr lang="en-US" sz="2000" u="sng" dirty="0">
                <a:solidFill>
                  <a:srgbClr val="F2AA1D"/>
                </a:solidFill>
                <a:latin typeface="Century Gothic" panose="020B0502020202020204" pitchFamily="34" charset="0"/>
              </a:rPr>
              <a:t>Comment</a:t>
            </a:r>
            <a:r>
              <a:rPr lang="en-US" sz="2000" dirty="0">
                <a:solidFill>
                  <a:srgbClr val="F2AA1D"/>
                </a:solidFill>
                <a:latin typeface="Century Gothic" panose="020B0502020202020204" pitchFamily="34" charset="0"/>
              </a:rPr>
              <a:t>: </a:t>
            </a:r>
          </a:p>
          <a:p>
            <a:r>
              <a:rPr lang="en-US" sz="2000" dirty="0">
                <a:solidFill>
                  <a:srgbClr val="F2AA1D"/>
                </a:solidFill>
                <a:latin typeface="Century Gothic" panose="020B0502020202020204" pitchFamily="34" charset="0"/>
              </a:rPr>
              <a:t>Is there anything else you would like to share about the measures and </a:t>
            </a:r>
            <a:r>
              <a:rPr lang="en-US" sz="2000" b="1" dirty="0">
                <a:solidFill>
                  <a:srgbClr val="F2AA1D"/>
                </a:solidFill>
                <a:latin typeface="Century Gothic" panose="020B0502020202020204" pitchFamily="34" charset="0"/>
              </a:rPr>
              <a:t>protocols</a:t>
            </a:r>
            <a:r>
              <a:rPr lang="en-US" sz="2000" dirty="0">
                <a:solidFill>
                  <a:srgbClr val="F2AA1D"/>
                </a:solidFill>
                <a:latin typeface="Century Gothic" panose="020B0502020202020204" pitchFamily="34" charset="0"/>
              </a:rPr>
              <a:t> our district is taking </a:t>
            </a:r>
            <a:r>
              <a:rPr lang="en-US" sz="2000" b="1" dirty="0">
                <a:solidFill>
                  <a:srgbClr val="F2AA1D"/>
                </a:solidFill>
                <a:latin typeface="Century Gothic" panose="020B0502020202020204" pitchFamily="34" charset="0"/>
              </a:rPr>
              <a:t>to keep students and staff healthy</a:t>
            </a:r>
            <a:r>
              <a:rPr lang="en-US" sz="2000" dirty="0">
                <a:solidFill>
                  <a:srgbClr val="F2AA1D"/>
                </a:solidFill>
                <a:latin typeface="Century Gothic" panose="020B0502020202020204" pitchFamily="34" charset="0"/>
              </a:rPr>
              <a:t>? </a:t>
            </a:r>
          </a:p>
          <a:p>
            <a:r>
              <a:rPr lang="en-US" sz="2000" dirty="0">
                <a:solidFill>
                  <a:srgbClr val="F2AA1D"/>
                </a:solidFill>
                <a:latin typeface="Century Gothic" panose="020B0502020202020204" pitchFamily="34" charset="0"/>
              </a:rPr>
              <a:t>(N =1,340)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26139" y="541019"/>
            <a:ext cx="7585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2"/>
                </a:solidFill>
                <a:latin typeface="Century Gothic" panose="020B0502020202020204" pitchFamily="34" charset="0"/>
              </a:rPr>
              <a:t>35%*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44266" y="2282695"/>
            <a:ext cx="6224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2"/>
                </a:solidFill>
                <a:latin typeface="Century Gothic" panose="020B0502020202020204" pitchFamily="34" charset="0"/>
              </a:rPr>
              <a:t>21%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66785" y="3181837"/>
            <a:ext cx="577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2"/>
                </a:solidFill>
                <a:latin typeface="Century Gothic" panose="020B0502020202020204" pitchFamily="34" charset="0"/>
              </a:rPr>
              <a:t>15%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11239" y="4064968"/>
            <a:ext cx="577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2"/>
                </a:solidFill>
                <a:latin typeface="Century Gothic" panose="020B0502020202020204" pitchFamily="34" charset="0"/>
              </a:rPr>
              <a:t>8%</a:t>
            </a:r>
          </a:p>
        </p:txBody>
      </p:sp>
      <p:pic>
        <p:nvPicPr>
          <p:cNvPr id="16" name="Graphic 3" descr="Medical">
            <a:extLst>
              <a:ext uri="{FF2B5EF4-FFF2-40B4-BE49-F238E27FC236}">
                <a16:creationId xmlns:a16="http://schemas.microsoft.com/office/drawing/2014/main" id="{6E309EA2-0CDB-1B4D-8781-0B873414C895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172033" y="184723"/>
            <a:ext cx="1007102" cy="10071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7E13403-EE79-4361-9643-3E0B9D9FFCF9}"/>
              </a:ext>
            </a:extLst>
          </p:cNvPr>
          <p:cNvSpPr txBox="1"/>
          <p:nvPr/>
        </p:nvSpPr>
        <p:spPr>
          <a:xfrm>
            <a:off x="2740051" y="1411857"/>
            <a:ext cx="648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2"/>
                </a:solidFill>
                <a:latin typeface="Century Gothic" panose="020B0502020202020204" pitchFamily="34" charset="0"/>
              </a:rPr>
              <a:t>22%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4CAD25-4A97-49F0-A946-48AB65A1AFCD}"/>
              </a:ext>
            </a:extLst>
          </p:cNvPr>
          <p:cNvSpPr txBox="1"/>
          <p:nvPr/>
        </p:nvSpPr>
        <p:spPr>
          <a:xfrm>
            <a:off x="2328683" y="4938312"/>
            <a:ext cx="577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2"/>
                </a:solidFill>
                <a:latin typeface="Century Gothic" panose="020B0502020202020204" pitchFamily="34" charset="0"/>
              </a:rPr>
              <a:t>8%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D66095-4AEC-467E-A5E2-979A769B3CCF}"/>
              </a:ext>
            </a:extLst>
          </p:cNvPr>
          <p:cNvSpPr txBox="1"/>
          <p:nvPr/>
        </p:nvSpPr>
        <p:spPr>
          <a:xfrm>
            <a:off x="3050924" y="5387528"/>
            <a:ext cx="9191341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100" dirty="0">
                <a:latin typeface="Century Gothic"/>
              </a:rPr>
              <a:t>*Theme percentages are close approximations based on searches for commonly used terms, but </a:t>
            </a:r>
            <a:r>
              <a:rPr lang="en-US" sz="1100">
                <a:latin typeface="Century Gothic"/>
              </a:rPr>
              <a:t>may not capture all nuanced sentiments or meanings. Multiple people performed analysis and compared codes throughout the process to improve precision.</a:t>
            </a:r>
          </a:p>
        </p:txBody>
      </p:sp>
    </p:spTree>
    <p:extLst>
      <p:ext uri="{BB962C8B-B14F-4D97-AF65-F5344CB8AC3E}">
        <p14:creationId xmlns:p14="http://schemas.microsoft.com/office/powerpoint/2010/main" val="2639293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DF061D-2590-4F96-9375-5C55B60D0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65231"/>
            <a:ext cx="12192000" cy="1092769"/>
          </a:xfrm>
          <a:prstGeom prst="rect">
            <a:avLst/>
          </a:prstGeom>
        </p:spPr>
      </p:pic>
      <p:pic>
        <p:nvPicPr>
          <p:cNvPr id="16" name="Graphic 3" descr="Medical">
            <a:extLst>
              <a:ext uri="{FF2B5EF4-FFF2-40B4-BE49-F238E27FC236}">
                <a16:creationId xmlns:a16="http://schemas.microsoft.com/office/drawing/2014/main" id="{6E309EA2-0CDB-1B4D-8781-0B873414C89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659858" y="159367"/>
            <a:ext cx="1007102" cy="100710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11530" y="1282741"/>
            <a:ext cx="10568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Century Gothic" panose="020B0502020202020204" pitchFamily="34" charset="0"/>
              </a:rPr>
              <a:t>27% </a:t>
            </a:r>
            <a:r>
              <a:rPr lang="en-US">
                <a:solidFill>
                  <a:schemeClr val="tx2"/>
                </a:solidFill>
                <a:latin typeface="Century Gothic" panose="020B0502020202020204" pitchFamily="34" charset="0"/>
              </a:rPr>
              <a:t>say </a:t>
            </a:r>
            <a:r>
              <a:rPr lang="en-US" b="1">
                <a:solidFill>
                  <a:schemeClr val="tx2"/>
                </a:solidFill>
                <a:latin typeface="Century Gothic" panose="020B0502020202020204" pitchFamily="34" charset="0"/>
              </a:rPr>
              <a:t>implementing safety measures</a:t>
            </a:r>
            <a:r>
              <a:rPr lang="en-US">
                <a:solidFill>
                  <a:schemeClr val="tx2"/>
                </a:solidFill>
                <a:latin typeface="Century Gothic" panose="020B0502020202020204" pitchFamily="34" charset="0"/>
              </a:rPr>
              <a:t> is “easy/very easy”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11528" y="1831133"/>
            <a:ext cx="105689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Century Gothic" panose="020B0502020202020204" pitchFamily="34" charset="0"/>
              </a:rPr>
              <a:t>60% </a:t>
            </a:r>
            <a:r>
              <a:rPr lang="en-US">
                <a:solidFill>
                  <a:schemeClr val="tx2"/>
                </a:solidFill>
                <a:latin typeface="Century Gothic" panose="020B0502020202020204" pitchFamily="34" charset="0"/>
              </a:rPr>
              <a:t>believe there are </a:t>
            </a:r>
            <a:r>
              <a:rPr lang="en-US" b="1">
                <a:solidFill>
                  <a:schemeClr val="tx2"/>
                </a:solidFill>
                <a:latin typeface="Century Gothic" panose="020B0502020202020204" pitchFamily="34" charset="0"/>
              </a:rPr>
              <a:t>about the right amount of safety measures </a:t>
            </a:r>
          </a:p>
          <a:p>
            <a:r>
              <a:rPr lang="en-US">
                <a:solidFill>
                  <a:schemeClr val="tx2"/>
                </a:solidFill>
                <a:latin typeface="Century Gothic" panose="020B0502020202020204" pitchFamily="34" charset="0"/>
              </a:rPr>
              <a:t>	(31% believe “not enough” and 9% believe “too many”)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11528" y="2656524"/>
            <a:ext cx="11204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Century Gothic" panose="020B0502020202020204" pitchFamily="34" charset="0"/>
              </a:rPr>
              <a:t>27% </a:t>
            </a:r>
            <a:r>
              <a:rPr lang="en-US">
                <a:solidFill>
                  <a:schemeClr val="tx2"/>
                </a:solidFill>
                <a:latin typeface="Century Gothic" panose="020B0502020202020204" pitchFamily="34" charset="0"/>
              </a:rPr>
              <a:t>agree </a:t>
            </a:r>
            <a:r>
              <a:rPr lang="en-US" b="1">
                <a:solidFill>
                  <a:schemeClr val="tx2"/>
                </a:solidFill>
                <a:latin typeface="Century Gothic" panose="020B0502020202020204" pitchFamily="34" charset="0"/>
              </a:rPr>
              <a:t>WCSD is concerned</a:t>
            </a:r>
            <a:r>
              <a:rPr lang="en-US">
                <a:solidFill>
                  <a:schemeClr val="tx2"/>
                </a:solidFill>
                <a:latin typeface="Century Gothic" panose="020B0502020202020204" pitchFamily="34" charset="0"/>
              </a:rPr>
              <a:t> about the safety and health of its employees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C00BB57B-794D-4093-99F6-1871744A8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629" y="258881"/>
            <a:ext cx="11518742" cy="808074"/>
          </a:xfrm>
        </p:spPr>
        <p:txBody>
          <a:bodyPr>
            <a:noAutofit/>
          </a:bodyPr>
          <a:lstStyle/>
          <a:p>
            <a:r>
              <a:rPr lang="en-US" sz="4400">
                <a:solidFill>
                  <a:srgbClr val="055186"/>
                </a:solidFill>
                <a:latin typeface="Century Gothic" panose="020B0502020202020204" pitchFamily="34" charset="0"/>
              </a:rPr>
              <a:t>Safety Measures 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2537686" y="3944043"/>
            <a:ext cx="7342095" cy="1631216"/>
          </a:xfrm>
          <a:prstGeom prst="wedgeRectCallou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Century Gothic" panose="020B0502020202020204" pitchFamily="34" charset="0"/>
              </a:rPr>
              <a:t>“The district provided virtually no safety materials for staff members. The one ~20oz. pump bottle of hand sanitizer is not enough for the school year. The ‘disinfectant’ bottle full of water and dish soap was pitiful and appalling.”</a:t>
            </a:r>
          </a:p>
          <a:p>
            <a:pPr algn="r"/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-High School Teacher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11530" y="3204916"/>
            <a:ext cx="11380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Century Gothic" panose="020B0502020202020204" pitchFamily="34" charset="0"/>
              </a:rPr>
              <a:t>30% </a:t>
            </a:r>
            <a:r>
              <a:rPr lang="en-US">
                <a:solidFill>
                  <a:schemeClr val="tx2"/>
                </a:solidFill>
                <a:latin typeface="Century Gothic" panose="020B0502020202020204" pitchFamily="34" charset="0"/>
              </a:rPr>
              <a:t>agree WCSD has </a:t>
            </a:r>
            <a:r>
              <a:rPr lang="en-US" b="1">
                <a:solidFill>
                  <a:schemeClr val="tx2"/>
                </a:solidFill>
                <a:latin typeface="Century Gothic" panose="020B0502020202020204" pitchFamily="34" charset="0"/>
              </a:rPr>
              <a:t>effectively notified</a:t>
            </a:r>
            <a:r>
              <a:rPr lang="en-US">
                <a:solidFill>
                  <a:schemeClr val="tx2"/>
                </a:solidFill>
                <a:latin typeface="Century Gothic" panose="020B0502020202020204" pitchFamily="34" charset="0"/>
              </a:rPr>
              <a:t> students/staff </a:t>
            </a:r>
            <a:r>
              <a:rPr lang="en-US" b="1">
                <a:solidFill>
                  <a:schemeClr val="tx2"/>
                </a:solidFill>
                <a:latin typeface="Century Gothic" panose="020B0502020202020204" pitchFamily="34" charset="0"/>
              </a:rPr>
              <a:t>about possible exposures</a:t>
            </a:r>
          </a:p>
        </p:txBody>
      </p:sp>
    </p:spTree>
    <p:extLst>
      <p:ext uri="{BB962C8B-B14F-4D97-AF65-F5344CB8AC3E}">
        <p14:creationId xmlns:p14="http://schemas.microsoft.com/office/powerpoint/2010/main" val="2387093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DF061D-2590-4F96-9375-5C55B60D0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65231"/>
            <a:ext cx="12192000" cy="1092769"/>
          </a:xfrm>
          <a:prstGeom prst="rect">
            <a:avLst/>
          </a:prstGeom>
        </p:spPr>
      </p:pic>
      <p:pic>
        <p:nvPicPr>
          <p:cNvPr id="16" name="Graphic 3" descr="Medical">
            <a:extLst>
              <a:ext uri="{FF2B5EF4-FFF2-40B4-BE49-F238E27FC236}">
                <a16:creationId xmlns:a16="http://schemas.microsoft.com/office/drawing/2014/main" id="{6E309EA2-0CDB-1B4D-8781-0B873414C89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684910" y="-14864"/>
            <a:ext cx="1007102" cy="1007102"/>
          </a:xfrm>
          <a:prstGeom prst="rect">
            <a:avLst/>
          </a:prstGeom>
        </p:spPr>
      </p:pic>
      <p:sp>
        <p:nvSpPr>
          <p:cNvPr id="19" name="Title 1">
            <a:extLst>
              <a:ext uri="{FF2B5EF4-FFF2-40B4-BE49-F238E27FC236}">
                <a16:creationId xmlns:a16="http://schemas.microsoft.com/office/drawing/2014/main" id="{C00BB57B-794D-4093-99F6-1871744A8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629" y="39981"/>
            <a:ext cx="11518742" cy="808074"/>
          </a:xfrm>
        </p:spPr>
        <p:txBody>
          <a:bodyPr>
            <a:noAutofit/>
          </a:bodyPr>
          <a:lstStyle/>
          <a:p>
            <a:r>
              <a:rPr lang="en-US" sz="4400">
                <a:solidFill>
                  <a:srgbClr val="055186"/>
                </a:solidFill>
                <a:latin typeface="Century Gothic" panose="020B0502020202020204" pitchFamily="34" charset="0"/>
              </a:rPr>
              <a:t>Safety Measures 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9DB1F46-53EB-4D47-8E58-4F37D5A438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8813701"/>
              </p:ext>
            </p:extLst>
          </p:nvPr>
        </p:nvGraphicFramePr>
        <p:xfrm>
          <a:off x="336628" y="2818456"/>
          <a:ext cx="11062055" cy="1264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1CB70D0B-8937-4F2C-B97C-F33694F89B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6932134"/>
              </p:ext>
            </p:extLst>
          </p:nvPr>
        </p:nvGraphicFramePr>
        <p:xfrm>
          <a:off x="336628" y="4255114"/>
          <a:ext cx="11174787" cy="1499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A667300C-C554-4350-BE7D-F92262BE2B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4625394"/>
              </p:ext>
            </p:extLst>
          </p:nvPr>
        </p:nvGraphicFramePr>
        <p:xfrm>
          <a:off x="336629" y="902900"/>
          <a:ext cx="11062054" cy="1740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211046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DF061D-2590-4F96-9375-5C55B60D0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65231"/>
            <a:ext cx="12192000" cy="1092769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116FE9C-6852-404D-94A0-A0F9F42E89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7902756"/>
              </p:ext>
            </p:extLst>
          </p:nvPr>
        </p:nvGraphicFramePr>
        <p:xfrm>
          <a:off x="2074460" y="109182"/>
          <a:ext cx="10123636" cy="55783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82D70443-83B6-2349-AEAB-9BDED78531A1}"/>
              </a:ext>
            </a:extLst>
          </p:cNvPr>
          <p:cNvSpPr txBox="1"/>
          <p:nvPr/>
        </p:nvSpPr>
        <p:spPr>
          <a:xfrm>
            <a:off x="155516" y="1810112"/>
            <a:ext cx="26886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Century Gothic" panose="020B0502020202020204" pitchFamily="34" charset="0"/>
              </a:rPr>
              <a:t>2. </a:t>
            </a:r>
            <a:r>
              <a:rPr lang="en-US" sz="2000" u="sng" dirty="0">
                <a:solidFill>
                  <a:srgbClr val="00B050"/>
                </a:solidFill>
                <a:latin typeface="Century Gothic" panose="020B0502020202020204" pitchFamily="34" charset="0"/>
              </a:rPr>
              <a:t>Comment</a:t>
            </a:r>
            <a:r>
              <a:rPr lang="en-US" sz="2000" dirty="0">
                <a:solidFill>
                  <a:srgbClr val="00B050"/>
                </a:solidFill>
                <a:latin typeface="Century Gothic" panose="020B0502020202020204" pitchFamily="34" charset="0"/>
              </a:rPr>
              <a:t>:</a:t>
            </a:r>
          </a:p>
          <a:p>
            <a:r>
              <a:rPr lang="en-US" sz="2000" dirty="0">
                <a:solidFill>
                  <a:srgbClr val="00B050"/>
                </a:solidFill>
                <a:latin typeface="Century Gothic" panose="020B0502020202020204" pitchFamily="34" charset="0"/>
              </a:rPr>
              <a:t>Thinking back to the beginning of the school year, what are three things you, or the district, </a:t>
            </a:r>
            <a:r>
              <a:rPr lang="en-US" sz="20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should have</a:t>
            </a:r>
          </a:p>
          <a:p>
            <a:r>
              <a:rPr lang="en-US" sz="20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done differently</a:t>
            </a:r>
            <a:r>
              <a:rPr lang="en-US" sz="2000" dirty="0">
                <a:solidFill>
                  <a:srgbClr val="00B050"/>
                </a:solidFill>
                <a:latin typeface="Century Gothic" panose="020B0502020202020204" pitchFamily="34" charset="0"/>
              </a:rPr>
              <a:t>? </a:t>
            </a:r>
          </a:p>
          <a:p>
            <a:r>
              <a:rPr lang="en-US" sz="2000" dirty="0">
                <a:solidFill>
                  <a:srgbClr val="00B050"/>
                </a:solidFill>
                <a:latin typeface="Century Gothic" panose="020B0502020202020204" pitchFamily="34" charset="0"/>
              </a:rPr>
              <a:t>(N =2,660)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29167" y="654961"/>
            <a:ext cx="648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31</a:t>
            </a:r>
            <a:r>
              <a:rPr lang="en-US" sz="1600">
                <a:solidFill>
                  <a:schemeClr val="tx2"/>
                </a:solidFill>
                <a:latin typeface="Century Gothic" panose="020B0502020202020204" pitchFamily="34" charset="0"/>
              </a:rPr>
              <a:t>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44124" y="1683106"/>
            <a:ext cx="577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24%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16641" y="4836340"/>
            <a:ext cx="611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10%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44124" y="3788895"/>
            <a:ext cx="577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17%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87661" y="2748829"/>
            <a:ext cx="577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17%</a:t>
            </a:r>
          </a:p>
        </p:txBody>
      </p:sp>
      <p:sp>
        <p:nvSpPr>
          <p:cNvPr id="4" name="AutoShape 4" descr="Free icon download | Undo arrow"/>
          <p:cNvSpPr>
            <a:spLocks noChangeAspect="1" noChangeArrowheads="1"/>
          </p:cNvSpPr>
          <p:nvPr/>
        </p:nvSpPr>
        <p:spPr bwMode="auto">
          <a:xfrm>
            <a:off x="155575" y="-144463"/>
            <a:ext cx="1253060" cy="1253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9205" y="303041"/>
            <a:ext cx="805560" cy="805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36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DF061D-2590-4F96-9375-5C55B60D0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65231"/>
            <a:ext cx="12192000" cy="1092769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116FE9C-6852-404D-94A0-A0F9F42E89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1683720"/>
              </p:ext>
            </p:extLst>
          </p:nvPr>
        </p:nvGraphicFramePr>
        <p:xfrm>
          <a:off x="2074460" y="109182"/>
          <a:ext cx="10123636" cy="55783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341046" y="649085"/>
            <a:ext cx="648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38%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08537" y="2729098"/>
            <a:ext cx="577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21%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40155" y="1684737"/>
            <a:ext cx="577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30%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77563" y="4833094"/>
            <a:ext cx="577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8%</a:t>
            </a:r>
          </a:p>
        </p:txBody>
      </p:sp>
      <p:sp>
        <p:nvSpPr>
          <p:cNvPr id="4" name="AutoShape 4" descr="Free icon download | Undo arrow"/>
          <p:cNvSpPr>
            <a:spLocks noChangeAspect="1" noChangeArrowheads="1"/>
          </p:cNvSpPr>
          <p:nvPr/>
        </p:nvSpPr>
        <p:spPr bwMode="auto">
          <a:xfrm>
            <a:off x="155575" y="-144463"/>
            <a:ext cx="1253060" cy="1253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D70443-83B6-2349-AEAB-9BDED78531A1}"/>
              </a:ext>
            </a:extLst>
          </p:cNvPr>
          <p:cNvSpPr txBox="1"/>
          <p:nvPr/>
        </p:nvSpPr>
        <p:spPr>
          <a:xfrm>
            <a:off x="155575" y="2100954"/>
            <a:ext cx="27290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/>
                </a:solidFill>
                <a:latin typeface="Century Gothic" panose="020B0502020202020204" pitchFamily="34" charset="0"/>
              </a:rPr>
              <a:t>3. </a:t>
            </a:r>
            <a:r>
              <a:rPr lang="en-US" sz="2000" u="sng" dirty="0">
                <a:solidFill>
                  <a:schemeClr val="accent1"/>
                </a:solidFill>
                <a:latin typeface="Century Gothic" panose="020B0502020202020204" pitchFamily="34" charset="0"/>
              </a:rPr>
              <a:t>Comment</a:t>
            </a:r>
            <a:r>
              <a:rPr lang="en-US" sz="2000" dirty="0">
                <a:solidFill>
                  <a:schemeClr val="accent1"/>
                </a:solidFill>
                <a:latin typeface="Century Gothic" panose="020B0502020202020204" pitchFamily="34" charset="0"/>
              </a:rPr>
              <a:t>:</a:t>
            </a:r>
          </a:p>
          <a:p>
            <a:r>
              <a:rPr lang="en-US" sz="2000" dirty="0">
                <a:solidFill>
                  <a:schemeClr val="accent1"/>
                </a:solidFill>
                <a:latin typeface="Century Gothic" panose="020B0502020202020204" pitchFamily="34" charset="0"/>
              </a:rPr>
              <a:t>What are </a:t>
            </a:r>
            <a:r>
              <a:rPr lang="en-US" sz="2000" b="1" u="sng" dirty="0">
                <a:solidFill>
                  <a:schemeClr val="accent1"/>
                </a:solidFill>
                <a:latin typeface="Century Gothic" panose="020B0502020202020204" pitchFamily="34" charset="0"/>
              </a:rPr>
              <a:t>three challenges</a:t>
            </a:r>
            <a:r>
              <a:rPr lang="en-US" sz="20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 </a:t>
            </a:r>
            <a:r>
              <a:rPr lang="en-US" sz="2000" dirty="0">
                <a:solidFill>
                  <a:schemeClr val="accent1"/>
                </a:solidFill>
                <a:latin typeface="Century Gothic" panose="020B0502020202020204" pitchFamily="34" charset="0"/>
              </a:rPr>
              <a:t>you are experiencing? </a:t>
            </a:r>
          </a:p>
          <a:p>
            <a:r>
              <a:rPr lang="en-US" sz="2000" dirty="0">
                <a:solidFill>
                  <a:schemeClr val="accent1"/>
                </a:solidFill>
                <a:latin typeface="Century Gothic" panose="020B0502020202020204" pitchFamily="34" charset="0"/>
              </a:rPr>
              <a:t>(N = 2,579)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766E10-C53F-4D9F-9834-ACBEF338E5DD}"/>
              </a:ext>
            </a:extLst>
          </p:cNvPr>
          <p:cNvSpPr txBox="1"/>
          <p:nvPr/>
        </p:nvSpPr>
        <p:spPr>
          <a:xfrm>
            <a:off x="2813957" y="3791577"/>
            <a:ext cx="577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12%</a:t>
            </a:r>
          </a:p>
        </p:txBody>
      </p:sp>
      <p:pic>
        <p:nvPicPr>
          <p:cNvPr id="1026" name="Picture 2" descr="1a5ed8fe-4a58-4776-a8a4-bc97a5e55eab"/>
          <p:cNvPicPr>
            <a:picLocks noChangeAspect="1" noChangeArrowheads="1"/>
          </p:cNvPicPr>
          <p:nvPr/>
        </p:nvPicPr>
        <p:blipFill>
          <a:blip r:embed="rId9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85187"/>
            <a:ext cx="1001077" cy="1001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9900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DF061D-2590-4F96-9375-5C55B60D0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65231"/>
            <a:ext cx="12192000" cy="1092769"/>
          </a:xfrm>
          <a:prstGeom prst="rect">
            <a:avLst/>
          </a:prstGeom>
        </p:spPr>
      </p:pic>
      <p:sp>
        <p:nvSpPr>
          <p:cNvPr id="4" name="AutoShape 4" descr="Free icon download | Undo arrow"/>
          <p:cNvSpPr>
            <a:spLocks noChangeAspect="1" noChangeArrowheads="1"/>
          </p:cNvSpPr>
          <p:nvPr/>
        </p:nvSpPr>
        <p:spPr bwMode="auto">
          <a:xfrm>
            <a:off x="155575" y="-144463"/>
            <a:ext cx="1253060" cy="1253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ular Callout 8"/>
          <p:cNvSpPr/>
          <p:nvPr/>
        </p:nvSpPr>
        <p:spPr>
          <a:xfrm>
            <a:off x="7348470" y="1606196"/>
            <a:ext cx="4477871" cy="2746962"/>
          </a:xfrm>
          <a:prstGeom prst="wedgeRectCallou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“We need to pick a learning designation and stick to it. It is too hard to continue to flip flop. We will get good at one or the other, but the lack of consistency has a terrible impact on both teaching and learning and morale.”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		</a:t>
            </a:r>
            <a:r>
              <a:rPr lang="en-US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-Middle School Leadership</a:t>
            </a:r>
          </a:p>
          <a:p>
            <a:pPr algn="ct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AD9A2B6-876E-BA4E-97E1-03F2393F0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599" y="92086"/>
            <a:ext cx="11518742" cy="808074"/>
          </a:xfrm>
        </p:spPr>
        <p:txBody>
          <a:bodyPr>
            <a:noAutofit/>
          </a:bodyPr>
          <a:lstStyle/>
          <a:p>
            <a:r>
              <a:rPr lang="en-US" sz="4400">
                <a:solidFill>
                  <a:srgbClr val="055186"/>
                </a:solidFill>
                <a:latin typeface="Century Gothic" panose="020B0502020202020204" pitchFamily="34" charset="0"/>
              </a:rPr>
              <a:t>Work Stress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24E7F8-735D-BE49-A73F-5D4871D3F089}"/>
              </a:ext>
            </a:extLst>
          </p:cNvPr>
          <p:cNvSpPr txBox="1"/>
          <p:nvPr/>
        </p:nvSpPr>
        <p:spPr>
          <a:xfrm>
            <a:off x="6845157" y="5348417"/>
            <a:ext cx="53069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*Questions asked on Annual Staff Climate Survey in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2016-20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9184099"/>
              </p:ext>
            </p:extLst>
          </p:nvPr>
        </p:nvGraphicFramePr>
        <p:xfrm>
          <a:off x="307599" y="900160"/>
          <a:ext cx="6361056" cy="4656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5798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DF061D-2590-4F96-9375-5C55B60D0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65231"/>
            <a:ext cx="12192000" cy="1092769"/>
          </a:xfrm>
          <a:prstGeom prst="rect">
            <a:avLst/>
          </a:prstGeom>
        </p:spPr>
      </p:pic>
      <p:sp>
        <p:nvSpPr>
          <p:cNvPr id="4" name="AutoShape 4" descr="Free icon download | Undo arrow"/>
          <p:cNvSpPr>
            <a:spLocks noChangeAspect="1" noChangeArrowheads="1"/>
          </p:cNvSpPr>
          <p:nvPr/>
        </p:nvSpPr>
        <p:spPr bwMode="auto">
          <a:xfrm>
            <a:off x="155575" y="-144463"/>
            <a:ext cx="1253060" cy="1253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ular Callout 7"/>
          <p:cNvSpPr/>
          <p:nvPr/>
        </p:nvSpPr>
        <p:spPr>
          <a:xfrm>
            <a:off x="7584140" y="1108601"/>
            <a:ext cx="4477871" cy="4055070"/>
          </a:xfrm>
          <a:prstGeom prst="wedgeRectCallou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Century Gothic" panose="020B0502020202020204" pitchFamily="34" charset="0"/>
              </a:rPr>
              <a:t>“We are exhausted and cannot juggle all these options!!! PLEASE listen to us and stop killing your teachers!!!” </a:t>
            </a:r>
          </a:p>
          <a:p>
            <a:pPr algn="ctr"/>
            <a:r>
              <a:rPr lang="en-US">
                <a:solidFill>
                  <a:schemeClr val="bg1"/>
                </a:solidFill>
                <a:latin typeface="Century Gothic" panose="020B0502020202020204" pitchFamily="34" charset="0"/>
              </a:rPr>
              <a:t>		</a:t>
            </a:r>
            <a:r>
              <a:rPr lang="en-US" sz="1400">
                <a:solidFill>
                  <a:schemeClr val="bg1"/>
                </a:solidFill>
                <a:latin typeface="Century Gothic" panose="020B0502020202020204" pitchFamily="34" charset="0"/>
              </a:rPr>
              <a:t>-Middle School Teacher</a:t>
            </a:r>
            <a:endParaRPr lang="en-US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US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US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>
                <a:solidFill>
                  <a:schemeClr val="bg1"/>
                </a:solidFill>
                <a:latin typeface="Century Gothic" panose="020B0502020202020204" pitchFamily="34" charset="0"/>
              </a:rPr>
              <a:t>“I have never been in such a hopeless, exhausted, emotionally deficient atmosphere as I am in now.” </a:t>
            </a:r>
          </a:p>
          <a:p>
            <a:pPr algn="ctr"/>
            <a:r>
              <a:rPr lang="en-US">
                <a:solidFill>
                  <a:schemeClr val="bg1"/>
                </a:solidFill>
                <a:latin typeface="Century Gothic" panose="020B0502020202020204" pitchFamily="34" charset="0"/>
              </a:rPr>
              <a:t>		</a:t>
            </a:r>
            <a:r>
              <a:rPr lang="en-US" sz="1400">
                <a:solidFill>
                  <a:schemeClr val="bg1"/>
                </a:solidFill>
                <a:latin typeface="Century Gothic" panose="020B0502020202020204" pitchFamily="34" charset="0"/>
              </a:rPr>
              <a:t>-High School Teacher</a:t>
            </a:r>
          </a:p>
          <a:p>
            <a:pPr algn="ctr"/>
            <a:endParaRPr lang="en-US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AD9A2B6-876E-BA4E-97E1-03F2393F0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9163"/>
            <a:ext cx="11518742" cy="808074"/>
          </a:xfrm>
        </p:spPr>
        <p:txBody>
          <a:bodyPr>
            <a:noAutofit/>
          </a:bodyPr>
          <a:lstStyle/>
          <a:p>
            <a:r>
              <a:rPr lang="en-US" sz="4400">
                <a:solidFill>
                  <a:srgbClr val="055186"/>
                </a:solidFill>
                <a:latin typeface="Century Gothic" panose="020B0502020202020204" pitchFamily="34" charset="0"/>
              </a:rPr>
              <a:t>Work Stress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5640485"/>
              </p:ext>
            </p:extLst>
          </p:nvPr>
        </p:nvGraphicFramePr>
        <p:xfrm>
          <a:off x="279688" y="979631"/>
          <a:ext cx="6887729" cy="4709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30803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5109DF7DF5AC4F95CDB0373C9AC9DB" ma:contentTypeVersion="12" ma:contentTypeDescription="Create a new document." ma:contentTypeScope="" ma:versionID="2c744f58d4f502ce2c07e130a65cc9ee">
  <xsd:schema xmlns:xsd="http://www.w3.org/2001/XMLSchema" xmlns:xs="http://www.w3.org/2001/XMLSchema" xmlns:p="http://schemas.microsoft.com/office/2006/metadata/properties" xmlns:ns3="3147923f-82cd-4d19-b99e-3789ee916afa" xmlns:ns4="63ba188c-4a39-44e3-9dc8-6fcaf690441f" targetNamespace="http://schemas.microsoft.com/office/2006/metadata/properties" ma:root="true" ma:fieldsID="701616e57c89d56f092b23efb5425522" ns3:_="" ns4:_="">
    <xsd:import namespace="3147923f-82cd-4d19-b99e-3789ee916afa"/>
    <xsd:import namespace="63ba188c-4a39-44e3-9dc8-6fcaf690441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47923f-82cd-4d19-b99e-3789ee916af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ba188c-4a39-44e3-9dc8-6fcaf69044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EC1634-8215-40EF-8FF8-94D2D0A4FFED}">
  <ds:schemaRefs>
    <ds:schemaRef ds:uri="3147923f-82cd-4d19-b99e-3789ee916afa"/>
    <ds:schemaRef ds:uri="63ba188c-4a39-44e3-9dc8-6fcaf690441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0B1AA69-A0E3-421F-9479-B9469C96C896}">
  <ds:schemaRefs>
    <ds:schemaRef ds:uri="http://schemas.openxmlformats.org/package/2006/metadata/core-properties"/>
    <ds:schemaRef ds:uri="63ba188c-4a39-44e3-9dc8-6fcaf690441f"/>
    <ds:schemaRef ds:uri="3147923f-82cd-4d19-b99e-3789ee916afa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78DF462-E43E-471B-800F-6FEE81C44AE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1728</Words>
  <Application>Microsoft Office PowerPoint</Application>
  <PresentationFormat>Widescreen</PresentationFormat>
  <Paragraphs>221</Paragraphs>
  <Slides>23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Century Gothic</vt:lpstr>
      <vt:lpstr>Wingdings</vt:lpstr>
      <vt:lpstr>Office Theme</vt:lpstr>
      <vt:lpstr>Lessons Learned School Staff Re-Opening Survey Results</vt:lpstr>
      <vt:lpstr>Proportion of Responses by School Staff on Large-Scale Surveys by Role Type</vt:lpstr>
      <vt:lpstr>PowerPoint Presentation</vt:lpstr>
      <vt:lpstr>Safety Measures </vt:lpstr>
      <vt:lpstr>Safety Measures </vt:lpstr>
      <vt:lpstr>PowerPoint Presentation</vt:lpstr>
      <vt:lpstr>PowerPoint Presentation</vt:lpstr>
      <vt:lpstr>Work Stress</vt:lpstr>
      <vt:lpstr>Work Stress</vt:lpstr>
      <vt:lpstr>PowerPoint Presentation</vt:lpstr>
      <vt:lpstr>Multiple Learning Models</vt:lpstr>
      <vt:lpstr>Multiple Learning Models</vt:lpstr>
      <vt:lpstr>Concern for Students</vt:lpstr>
      <vt:lpstr>Teacher Confidence</vt:lpstr>
      <vt:lpstr>Teacher Confidence to Instruct  Special Populations</vt:lpstr>
      <vt:lpstr>Engagement in Virtual Learning</vt:lpstr>
      <vt:lpstr>Attitudes towards Leadership</vt:lpstr>
      <vt:lpstr>Attitudes towards Leadership</vt:lpstr>
      <vt:lpstr>PowerPoint Presentation</vt:lpstr>
      <vt:lpstr>Solutions to Challenges</vt:lpstr>
      <vt:lpstr>Solutions to Challenges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Hayes, Ben</dc:creator>
  <cp:lastModifiedBy>Davidson, Laura</cp:lastModifiedBy>
  <cp:revision>43</cp:revision>
  <cp:lastPrinted>2020-07-06T20:46:35Z</cp:lastPrinted>
  <dcterms:created xsi:type="dcterms:W3CDTF">2020-06-24T21:35:52Z</dcterms:created>
  <dcterms:modified xsi:type="dcterms:W3CDTF">2020-10-09T19:07:38Z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0x010100165109DF7DF5AC4F95CDB0373C9AC9DB</vt:lpwstr>
  </property>
</Properties>
</file>