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63" r:id="rId5"/>
    <p:sldId id="392" r:id="rId6"/>
    <p:sldId id="402" r:id="rId7"/>
    <p:sldId id="403" r:id="rId8"/>
    <p:sldId id="394" r:id="rId9"/>
    <p:sldId id="395" r:id="rId10"/>
    <p:sldId id="387" r:id="rId11"/>
    <p:sldId id="388" r:id="rId12"/>
    <p:sldId id="389" r:id="rId13"/>
    <p:sldId id="390" r:id="rId14"/>
    <p:sldId id="375" r:id="rId15"/>
    <p:sldId id="386" r:id="rId16"/>
    <p:sldId id="384" r:id="rId17"/>
    <p:sldId id="397" r:id="rId18"/>
    <p:sldId id="399" r:id="rId19"/>
    <p:sldId id="400" r:id="rId20"/>
    <p:sldId id="401" r:id="rId21"/>
    <p:sldId id="383" r:id="rId22"/>
    <p:sldId id="382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A3801D"/>
    <a:srgbClr val="02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105" autoAdjust="0"/>
  </p:normalViewPr>
  <p:slideViewPr>
    <p:cSldViewPr snapToGrid="0">
      <p:cViewPr varScale="1">
        <p:scale>
          <a:sx n="84" d="100"/>
          <a:sy n="84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DisproDataWorking_response_rat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https://washoeschools.sharepoint.com/sites/DistanceLearningWellbeingSurvey/Shared%20Documents/General/Reopening%20Surveys%20(2020-21%20Summer%20&amp;%20Fall)/Fall%20Reopen%20Survey/Family%20ReOpen%20Survey%20Fall%202020-21/Family%20Reopen%20PowerPoints/Concern%20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washoeschools.sharepoint.com/sites/DistanceLearningWellbeingSurvey/Shared%20Documents/General/Reopening%20Surveys%20(2020-21%20Summer%20&amp;%20Fall)/Fall%20Reopen%20Survey/Family%20ReOpen%20Survey%20Fall%202020-21/Family%20Reopen%20PowerPoints/Concern%20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washoeschools-my.sharepoint.com/personal/ldavidson_washoeschools_net/Documents/Reopen/Parent%20Reopen/BOT%20Presentation/Parent_reopening_analys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64111216867121E-2"/>
          <c:y val="1.4845119285248374E-2"/>
          <c:w val="0.91055090698519081"/>
          <c:h val="0.72742007066879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'IEP Pro Chart Data'!$B$28:$B$30</c:f>
              <c:strCache>
                <c:ptCount val="3"/>
                <c:pt idx="0">
                  <c:v>Climate Survey (Spring 18-19)
(N = 6,952)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Data'!$B$31:$B$72</c:f>
              <c:numCache>
                <c:formatCode>General</c:formatCode>
                <c:ptCount val="42"/>
                <c:pt idx="0" formatCode="0%">
                  <c:v>0.01</c:v>
                </c:pt>
                <c:pt idx="5" formatCode="0.00%">
                  <c:v>0.04</c:v>
                </c:pt>
                <c:pt idx="10" formatCode="0.00%">
                  <c:v>0.22</c:v>
                </c:pt>
                <c:pt idx="15" formatCode="0.00%">
                  <c:v>0.01</c:v>
                </c:pt>
                <c:pt idx="20" formatCode="0.00%">
                  <c:v>0.62</c:v>
                </c:pt>
                <c:pt idx="25" formatCode="0%">
                  <c:v>0.05</c:v>
                </c:pt>
                <c:pt idx="30" formatCode="0.00%">
                  <c:v>0.01</c:v>
                </c:pt>
                <c:pt idx="38" formatCode="0.00%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A-4AE6-9686-33761B280264}"/>
            </c:ext>
          </c:extLst>
        </c:ser>
        <c:ser>
          <c:idx val="1"/>
          <c:order val="1"/>
          <c:tx>
            <c:strRef>
              <c:f>'IEP Pro Chart Data'!$C$28:$C$30</c:f>
              <c:strCache>
                <c:ptCount val="3"/>
                <c:pt idx="0">
                  <c:v>Distance Learning Survey ( Spring 19-20)
(N = 8,939)</c:v>
                </c:pt>
              </c:strCache>
            </c:strRef>
          </c:tx>
          <c:spPr>
            <a:solidFill>
              <a:schemeClr val="accent1">
                <a:shade val="61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Data'!$C$31:$C$72</c:f>
              <c:numCache>
                <c:formatCode>0%</c:formatCode>
                <c:ptCount val="42"/>
                <c:pt idx="1">
                  <c:v>0.01</c:v>
                </c:pt>
                <c:pt idx="6" formatCode="0.00%">
                  <c:v>0.03</c:v>
                </c:pt>
                <c:pt idx="11" formatCode="0.00%">
                  <c:v>0.11</c:v>
                </c:pt>
                <c:pt idx="16" formatCode="0.00%">
                  <c:v>0.01</c:v>
                </c:pt>
                <c:pt idx="21" formatCode="0.00%">
                  <c:v>0.61</c:v>
                </c:pt>
                <c:pt idx="26">
                  <c:v>0.1</c:v>
                </c:pt>
                <c:pt idx="31" formatCode="0.00%">
                  <c:v>0.01</c:v>
                </c:pt>
                <c:pt idx="39" formatCode="0.0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3A-4AE6-9686-33761B280264}"/>
            </c:ext>
          </c:extLst>
        </c:ser>
        <c:ser>
          <c:idx val="2"/>
          <c:order val="2"/>
          <c:tx>
            <c:strRef>
              <c:f>'IEP Pro Chart Data'!$D$28:$D$30</c:f>
              <c:strCache>
                <c:ptCount val="3"/>
                <c:pt idx="0">
                  <c:v>Reopening Survey (Summer 19-20)
(N = 18,523)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3A-4AE6-9686-33761B28026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E3A-4AE6-9686-33761B28026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3A-4AE6-9686-33761B280264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E3A-4AE6-9686-33761B280264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E3A-4AE6-9686-33761B280264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E3A-4AE6-9686-33761B280264}"/>
              </c:ext>
            </c:extLst>
          </c:dPt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3A-4AE6-9686-33761B280264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3A-4AE6-9686-33761B280264}"/>
                </c:ext>
              </c:extLst>
            </c:dLbl>
            <c:dLbl>
              <c:idx val="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3A-4AE6-9686-33761B280264}"/>
                </c:ext>
              </c:extLst>
            </c:dLbl>
            <c:dLbl>
              <c:idx val="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3A-4AE6-9686-33761B280264}"/>
                </c:ext>
              </c:extLst>
            </c:dLbl>
            <c:dLbl>
              <c:idx val="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3A-4AE6-9686-33761B280264}"/>
                </c:ext>
              </c:extLst>
            </c:dLbl>
            <c:dLbl>
              <c:idx val="1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3A-4AE6-9686-33761B280264}"/>
                </c:ext>
              </c:extLst>
            </c:dLbl>
            <c:dLbl>
              <c:idx val="1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3A-4AE6-9686-33761B280264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3A-4AE6-9686-33761B280264}"/>
                </c:ext>
              </c:extLst>
            </c:dLbl>
            <c:dLbl>
              <c:idx val="1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E3A-4AE6-9686-33761B280264}"/>
                </c:ext>
              </c:extLst>
            </c:dLbl>
            <c:dLbl>
              <c:idx val="1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3A-4AE6-9686-33761B280264}"/>
                </c:ext>
              </c:extLst>
            </c:dLbl>
            <c:dLbl>
              <c:idx val="1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3A-4AE6-9686-33761B280264}"/>
                </c:ext>
              </c:extLst>
            </c:dLbl>
            <c:dLbl>
              <c:idx val="19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3A-4AE6-9686-33761B280264}"/>
                </c:ext>
              </c:extLst>
            </c:dLbl>
            <c:dLbl>
              <c:idx val="2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3A-4AE6-9686-33761B280264}"/>
                </c:ext>
              </c:extLst>
            </c:dLbl>
            <c:dLbl>
              <c:idx val="2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3A-4AE6-9686-33761B280264}"/>
                </c:ext>
              </c:extLst>
            </c:dLbl>
            <c:dLbl>
              <c:idx val="2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3A-4AE6-9686-33761B280264}"/>
                </c:ext>
              </c:extLst>
            </c:dLbl>
            <c:dLbl>
              <c:idx val="2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3A-4AE6-9686-33761B280264}"/>
                </c:ext>
              </c:extLst>
            </c:dLbl>
            <c:dLbl>
              <c:idx val="2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3A-4AE6-9686-33761B280264}"/>
                </c:ext>
              </c:extLst>
            </c:dLbl>
            <c:dLbl>
              <c:idx val="2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3A-4AE6-9686-33761B280264}"/>
                </c:ext>
              </c:extLst>
            </c:dLbl>
            <c:dLbl>
              <c:idx val="3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3A-4AE6-9686-33761B280264}"/>
                </c:ext>
              </c:extLst>
            </c:dLbl>
            <c:dLbl>
              <c:idx val="3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3A-4AE6-9686-33761B280264}"/>
                </c:ext>
              </c:extLst>
            </c:dLbl>
            <c:dLbl>
              <c:idx val="3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E3A-4AE6-9686-33761B280264}"/>
                </c:ext>
              </c:extLst>
            </c:dLbl>
            <c:dLbl>
              <c:idx val="3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E3A-4AE6-9686-33761B280264}"/>
                </c:ext>
              </c:extLst>
            </c:dLbl>
            <c:dLbl>
              <c:idx val="37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E3A-4AE6-9686-33761B280264}"/>
                </c:ext>
              </c:extLst>
            </c:dLbl>
            <c:dLbl>
              <c:idx val="3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E3A-4AE6-9686-33761B280264}"/>
                </c:ext>
              </c:extLst>
            </c:dLbl>
            <c:dLbl>
              <c:idx val="4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E3A-4AE6-9686-33761B280264}"/>
                </c:ext>
              </c:extLst>
            </c:dLbl>
            <c:dLbl>
              <c:idx val="4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E3A-4AE6-9686-33761B280264}"/>
                </c:ext>
              </c:extLst>
            </c:dLbl>
            <c:dLbl>
              <c:idx val="4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E3A-4AE6-9686-33761B280264}"/>
                </c:ext>
              </c:extLst>
            </c:dLbl>
            <c:dLbl>
              <c:idx val="4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E3A-4AE6-9686-33761B280264}"/>
                </c:ext>
              </c:extLst>
            </c:dLbl>
            <c:dLbl>
              <c:idx val="4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E3A-4AE6-9686-33761B280264}"/>
                </c:ext>
              </c:extLst>
            </c:dLbl>
            <c:dLbl>
              <c:idx val="49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E3A-4AE6-9686-33761B280264}"/>
                </c:ext>
              </c:extLst>
            </c:dLbl>
            <c:dLbl>
              <c:idx val="5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E3A-4AE6-9686-33761B280264}"/>
                </c:ext>
              </c:extLst>
            </c:dLbl>
            <c:dLbl>
              <c:idx val="5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E3A-4AE6-9686-33761B28026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Data'!$D$31:$D$72</c:f>
              <c:numCache>
                <c:formatCode>General</c:formatCode>
                <c:ptCount val="42"/>
                <c:pt idx="2" formatCode="0%">
                  <c:v>0.01</c:v>
                </c:pt>
                <c:pt idx="7" formatCode="0.00%">
                  <c:v>0.03</c:v>
                </c:pt>
                <c:pt idx="12" formatCode="0.00%">
                  <c:v>0.11</c:v>
                </c:pt>
                <c:pt idx="17" formatCode="0.00%">
                  <c:v>0.01</c:v>
                </c:pt>
                <c:pt idx="22" formatCode="0.00%">
                  <c:v>0.62</c:v>
                </c:pt>
                <c:pt idx="27" formatCode="0.00%">
                  <c:v>0.04</c:v>
                </c:pt>
                <c:pt idx="32" formatCode="0.00%">
                  <c:v>0.01</c:v>
                </c:pt>
                <c:pt idx="40" formatCode="0.00%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FE3A-4AE6-9686-33761B280264}"/>
            </c:ext>
          </c:extLst>
        </c:ser>
        <c:ser>
          <c:idx val="3"/>
          <c:order val="3"/>
          <c:tx>
            <c:strRef>
              <c:f>'IEP Pro Chart Data'!$E$28:$E$30</c:f>
              <c:strCache>
                <c:ptCount val="3"/>
                <c:pt idx="0">
                  <c:v>Family Check-In Survey (Fall 20-21)
(N = 18,382)</c:v>
                </c:pt>
              </c:strCache>
            </c:strRef>
          </c:tx>
          <c:spPr>
            <a:solidFill>
              <a:srgbClr val="EEBD08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Data'!$E$31:$E$72</c:f>
              <c:numCache>
                <c:formatCode>General</c:formatCode>
                <c:ptCount val="42"/>
                <c:pt idx="3" formatCode="0%">
                  <c:v>0.01</c:v>
                </c:pt>
                <c:pt idx="8" formatCode="0.00%">
                  <c:v>0.04</c:v>
                </c:pt>
                <c:pt idx="13" formatCode="0.00%">
                  <c:v>0.17</c:v>
                </c:pt>
                <c:pt idx="18" formatCode="0.00%">
                  <c:v>0.02</c:v>
                </c:pt>
                <c:pt idx="23" formatCode="0.00%">
                  <c:v>0.65</c:v>
                </c:pt>
                <c:pt idx="28" formatCode="0.00%">
                  <c:v>0.1</c:v>
                </c:pt>
                <c:pt idx="33" formatCode="0.00%">
                  <c:v>0.01</c:v>
                </c:pt>
                <c:pt idx="41" formatCode="0.00%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E3A-4AE6-9686-33761B280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overlap val="100"/>
        <c:axId val="144195968"/>
        <c:axId val="144197888"/>
      </c:barChart>
      <c:lineChart>
        <c:grouping val="standard"/>
        <c:varyColors val="0"/>
        <c:ser>
          <c:idx val="4"/>
          <c:order val="4"/>
          <c:tx>
            <c:strRef>
              <c:f>'IEP Pro Chart Data'!$F$28:$F$30</c:f>
              <c:strCache>
                <c:ptCount val="3"/>
                <c:pt idx="0">
                  <c:v>% School Population that group makes up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</c:spPr>
          <c:marker>
            <c:symbol val="dash"/>
            <c:size val="1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Data'!$F$31:$F$72</c:f>
              <c:numCache>
                <c:formatCode>General</c:formatCode>
                <c:ptCount val="42"/>
                <c:pt idx="0" formatCode="0%">
                  <c:v>0.01</c:v>
                </c:pt>
                <c:pt idx="5" formatCode="0.00%">
                  <c:v>0.04</c:v>
                </c:pt>
                <c:pt idx="10" formatCode="0.00%">
                  <c:v>0.44</c:v>
                </c:pt>
                <c:pt idx="15" formatCode="0.00%">
                  <c:v>0.02</c:v>
                </c:pt>
                <c:pt idx="20" formatCode="0.00%">
                  <c:v>0.44</c:v>
                </c:pt>
                <c:pt idx="25" formatCode="0%">
                  <c:v>0.06</c:v>
                </c:pt>
                <c:pt idx="30" formatCode="0.00%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5-FE3A-4AE6-9686-33761B280264}"/>
            </c:ext>
          </c:extLst>
        </c:ser>
        <c:ser>
          <c:idx val="5"/>
          <c:order val="5"/>
          <c:tx>
            <c:strRef>
              <c:f>'IEP Pro Chart Data'!$G$28:$G$30</c:f>
              <c:strCache>
                <c:ptCount val="3"/>
                <c:pt idx="0">
                  <c:v>% School Population that group makes up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</c:spPr>
          <c:marker>
            <c:symbol val="dash"/>
            <c:size val="1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Data'!$G$31:$G$72</c:f>
              <c:numCache>
                <c:formatCode>0%</c:formatCode>
                <c:ptCount val="42"/>
                <c:pt idx="1">
                  <c:v>0.01</c:v>
                </c:pt>
                <c:pt idx="6" formatCode="0.00%">
                  <c:v>0.04</c:v>
                </c:pt>
                <c:pt idx="11" formatCode="0.00%">
                  <c:v>0.44</c:v>
                </c:pt>
                <c:pt idx="16" formatCode="0.00%">
                  <c:v>0.02</c:v>
                </c:pt>
                <c:pt idx="21" formatCode="0.00%">
                  <c:v>0.44</c:v>
                </c:pt>
                <c:pt idx="26">
                  <c:v>0.06</c:v>
                </c:pt>
                <c:pt idx="31" formatCode="0.00%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FE3A-4AE6-9686-33761B280264}"/>
            </c:ext>
          </c:extLst>
        </c:ser>
        <c:ser>
          <c:idx val="6"/>
          <c:order val="6"/>
          <c:tx>
            <c:strRef>
              <c:f>'IEP Pro Chart Data'!$H$28:$H$30</c:f>
              <c:strCache>
                <c:ptCount val="3"/>
                <c:pt idx="0">
                  <c:v>% School Population that group makes up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</c:spPr>
          <c:marker>
            <c:symbol val="dash"/>
            <c:size val="1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Data'!$H$31:$H$72</c:f>
              <c:numCache>
                <c:formatCode>General</c:formatCode>
                <c:ptCount val="42"/>
                <c:pt idx="2" formatCode="0%">
                  <c:v>0.01</c:v>
                </c:pt>
                <c:pt idx="7" formatCode="0.00%">
                  <c:v>0.04</c:v>
                </c:pt>
                <c:pt idx="12" formatCode="0.00%">
                  <c:v>0.44</c:v>
                </c:pt>
                <c:pt idx="17" formatCode="0.00%">
                  <c:v>0.02</c:v>
                </c:pt>
                <c:pt idx="22" formatCode="0.00%">
                  <c:v>0.44</c:v>
                </c:pt>
                <c:pt idx="27" formatCode="0.00%">
                  <c:v>0.06</c:v>
                </c:pt>
                <c:pt idx="32" formatCode="0.00%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FE3A-4AE6-9686-33761B280264}"/>
            </c:ext>
          </c:extLst>
        </c:ser>
        <c:ser>
          <c:idx val="7"/>
          <c:order val="7"/>
          <c:tx>
            <c:strRef>
              <c:f>'IEP Pro Chart Data'!$I$28:$I$30</c:f>
              <c:strCache>
                <c:ptCount val="3"/>
                <c:pt idx="0">
                  <c:v>% School Population that group makes up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</c:spPr>
          <c:marker>
            <c:symbol val="dash"/>
            <c:size val="9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</a:ln>
              <a:effectLst/>
            </c:spPr>
          </c:marker>
          <c:cat>
            <c:strRef>
              <c:f>'IEP Pro Chart Data'!$A$31:$A$72</c:f>
              <c:strCache>
                <c:ptCount val="42"/>
                <c:pt idx="0">
                  <c:v> </c:v>
                </c:pt>
                <c:pt idx="3">
                  <c:v>American Indian/Alaskan Native</c:v>
                </c:pt>
                <c:pt idx="5">
                  <c:v> </c:v>
                </c:pt>
                <c:pt idx="6">
                  <c:v> </c:v>
                </c:pt>
                <c:pt idx="8">
                  <c:v>Asian</c:v>
                </c:pt>
                <c:pt idx="9">
                  <c:v> </c:v>
                </c:pt>
                <c:pt idx="10">
                  <c:v> </c:v>
                </c:pt>
                <c:pt idx="13">
                  <c:v>Hispanic</c:v>
                </c:pt>
                <c:pt idx="14">
                  <c:v> </c:v>
                </c:pt>
                <c:pt idx="15">
                  <c:v> </c:v>
                </c:pt>
                <c:pt idx="16">
                  <c:v> </c:v>
                </c:pt>
                <c:pt idx="18">
                  <c:v>African American</c:v>
                </c:pt>
                <c:pt idx="19">
                  <c:v> </c:v>
                </c:pt>
                <c:pt idx="20">
                  <c:v> </c:v>
                </c:pt>
                <c:pt idx="21">
                  <c:v> </c:v>
                </c:pt>
                <c:pt idx="23">
                  <c:v>White</c:v>
                </c:pt>
                <c:pt idx="24">
                  <c:v> </c:v>
                </c:pt>
                <c:pt idx="25">
                  <c:v> </c:v>
                </c:pt>
                <c:pt idx="26">
                  <c:v> </c:v>
                </c:pt>
                <c:pt idx="28">
                  <c:v>Multi Racial</c:v>
                </c:pt>
                <c:pt idx="29">
                  <c:v> </c:v>
                </c:pt>
                <c:pt idx="30">
                  <c:v> </c:v>
                </c:pt>
                <c:pt idx="31">
                  <c:v> </c:v>
                </c:pt>
                <c:pt idx="33">
                  <c:v>Pacific Islander</c:v>
                </c:pt>
                <c:pt idx="34">
                  <c:v> </c:v>
                </c:pt>
                <c:pt idx="35">
                  <c:v> </c:v>
                </c:pt>
                <c:pt idx="36">
                  <c:v> </c:v>
                </c:pt>
                <c:pt idx="38">
                  <c:v>Prefer Not to Answer</c:v>
                </c:pt>
                <c:pt idx="39">
                  <c:v> </c:v>
                </c:pt>
                <c:pt idx="40">
                  <c:v> </c:v>
                </c:pt>
                <c:pt idx="41">
                  <c:v> </c:v>
                </c:pt>
              </c:strCache>
            </c:strRef>
          </c:cat>
          <c:val>
            <c:numRef>
              <c:f>'IEP Pro Chart Data'!$I$31:$I$72</c:f>
              <c:numCache>
                <c:formatCode>General</c:formatCode>
                <c:ptCount val="42"/>
                <c:pt idx="3" formatCode="0%">
                  <c:v>0.01</c:v>
                </c:pt>
                <c:pt idx="8" formatCode="0.00%">
                  <c:v>0.04</c:v>
                </c:pt>
                <c:pt idx="13" formatCode="0.00%">
                  <c:v>0.44</c:v>
                </c:pt>
                <c:pt idx="18" formatCode="0.00%">
                  <c:v>0.02</c:v>
                </c:pt>
                <c:pt idx="23" formatCode="0.00%">
                  <c:v>0.44</c:v>
                </c:pt>
                <c:pt idx="28" formatCode="0.00%">
                  <c:v>0.06</c:v>
                </c:pt>
                <c:pt idx="33" formatCode="0.00%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FE3A-4AE6-9686-33761B280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195968"/>
        <c:axId val="144197888"/>
      </c:lineChart>
      <c:catAx>
        <c:axId val="144195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44197888"/>
        <c:crosses val="autoZero"/>
        <c:auto val="1"/>
        <c:lblAlgn val="ctr"/>
        <c:lblOffset val="100"/>
        <c:noMultiLvlLbl val="0"/>
      </c:catAx>
      <c:valAx>
        <c:axId val="14419788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  <a:alpha val="24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4419596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1.399337786633369E-2"/>
          <c:y val="0.8613800574701701"/>
          <c:w val="0.96835123741063478"/>
          <c:h val="9.92283611555513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believe their school's approach to IN-PERSON Learning is effective, 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 Person v Distance'!$J$23</c:f>
              <c:strCache>
                <c:ptCount val="1"/>
                <c:pt idx="0">
                  <c:v>In-Person Learning Full-Time
(N = 6,383)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9D-D046-A93C-C4C6A2606A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Distance'!$K$22:$P$22</c:f>
              <c:strCache>
                <c:ptCount val="6"/>
                <c:pt idx="0">
                  <c:v>Not at all effective</c:v>
                </c:pt>
                <c:pt idx="1">
                  <c:v>Slightly effective</c:v>
                </c:pt>
                <c:pt idx="2">
                  <c:v>Somewhat effective</c:v>
                </c:pt>
                <c:pt idx="3">
                  <c:v>Very effective</c:v>
                </c:pt>
                <c:pt idx="4">
                  <c:v>Extremely effective</c:v>
                </c:pt>
                <c:pt idx="5">
                  <c:v>Total "Very Effective" or "Extremely Effective"</c:v>
                </c:pt>
              </c:strCache>
            </c:strRef>
          </c:cat>
          <c:val>
            <c:numRef>
              <c:f>'IN Person v Distance'!$K$23:$P$23</c:f>
              <c:numCache>
                <c:formatCode>0.0%</c:formatCode>
                <c:ptCount val="6"/>
                <c:pt idx="0">
                  <c:v>1.3318708868693199E-2</c:v>
                </c:pt>
                <c:pt idx="1">
                  <c:v>2.9771231588843622E-2</c:v>
                </c:pt>
                <c:pt idx="2">
                  <c:v>0.12691946098401755</c:v>
                </c:pt>
                <c:pt idx="3">
                  <c:v>0.31071764337198371</c:v>
                </c:pt>
                <c:pt idx="4">
                  <c:v>0.51927295518646188</c:v>
                </c:pt>
                <c:pt idx="5">
                  <c:v>0.82999059855844559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B8-465A-8503-40E4C868E0A6}"/>
            </c:ext>
          </c:extLst>
        </c:ser>
        <c:ser>
          <c:idx val="1"/>
          <c:order val="1"/>
          <c:tx>
            <c:strRef>
              <c:f>'IN Person v Distance'!$J$24</c:f>
              <c:strCache>
                <c:ptCount val="1"/>
                <c:pt idx="0">
                  <c:v>Hybrid Learning In-Person Days
(N = 7,497)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29D-D046-A93C-C4C6A2606A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Distance'!$K$22:$P$22</c:f>
              <c:strCache>
                <c:ptCount val="6"/>
                <c:pt idx="0">
                  <c:v>Not at all effective</c:v>
                </c:pt>
                <c:pt idx="1">
                  <c:v>Slightly effective</c:v>
                </c:pt>
                <c:pt idx="2">
                  <c:v>Somewhat effective</c:v>
                </c:pt>
                <c:pt idx="3">
                  <c:v>Very effective</c:v>
                </c:pt>
                <c:pt idx="4">
                  <c:v>Extremely effective</c:v>
                </c:pt>
                <c:pt idx="5">
                  <c:v>Total "Very Effective" or "Extremely Effective"</c:v>
                </c:pt>
              </c:strCache>
            </c:strRef>
          </c:cat>
          <c:val>
            <c:numRef>
              <c:f>'IN Person v Distance'!$K$24:$P$24</c:f>
              <c:numCache>
                <c:formatCode>0.0%</c:formatCode>
                <c:ptCount val="6"/>
                <c:pt idx="0">
                  <c:v>6.5092703748165934E-2</c:v>
                </c:pt>
                <c:pt idx="1">
                  <c:v>9.1503267973856203E-2</c:v>
                </c:pt>
                <c:pt idx="2">
                  <c:v>0.30105375483526742</c:v>
                </c:pt>
                <c:pt idx="3">
                  <c:v>0.34840602907829799</c:v>
                </c:pt>
                <c:pt idx="4">
                  <c:v>0.19394424436441243</c:v>
                </c:pt>
                <c:pt idx="5">
                  <c:v>0.54235027344271036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B8-465A-8503-40E4C868E0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Aspect!$S$114</c:f>
              <c:strCache>
                <c:ptCount val="1"/>
                <c:pt idx="0">
                  <c:v>Hybrid Learning
(N = 7,226)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Aspect!$R$115:$R$124</c:f>
              <c:strCache>
                <c:ptCount val="10"/>
                <c:pt idx="0">
                  <c:v>Knowing whom to contact for help with technology</c:v>
                </c:pt>
                <c:pt idx="1">
                  <c:v>Motivating my child to participate</c:v>
                </c:pt>
                <c:pt idx="2">
                  <c:v>Accessing my child's distance learning activities and lessons</c:v>
                </c:pt>
                <c:pt idx="3">
                  <c:v>Managing household obligations with learning, such as caring for siblings or other family members</c:v>
                </c:pt>
                <c:pt idx="4">
                  <c:v>Navigating multiple technology platforms and applications</c:v>
                </c:pt>
                <c:pt idx="5">
                  <c:v>Establishing a routine at home for schoolwork</c:v>
                </c:pt>
                <c:pt idx="6">
                  <c:v>Communicating with teachers</c:v>
                </c:pt>
                <c:pt idx="7">
                  <c:v>Navigating class schedules</c:v>
                </c:pt>
                <c:pt idx="8">
                  <c:v>Knowing how to have my child demonstrate their attendance</c:v>
                </c:pt>
                <c:pt idx="9">
                  <c:v>Having sufficient technology</c:v>
                </c:pt>
              </c:strCache>
            </c:strRef>
          </c:cat>
          <c:val>
            <c:numRef>
              <c:f>Aspect!$S$115:$S$124</c:f>
              <c:numCache>
                <c:formatCode>0.0%</c:formatCode>
                <c:ptCount val="10"/>
                <c:pt idx="0">
                  <c:v>0.24323574302761206</c:v>
                </c:pt>
                <c:pt idx="1">
                  <c:v>0.27309236947791166</c:v>
                </c:pt>
                <c:pt idx="2">
                  <c:v>0.29125675488430097</c:v>
                </c:pt>
                <c:pt idx="3">
                  <c:v>0.2946738979279655</c:v>
                </c:pt>
                <c:pt idx="4">
                  <c:v>0.29975089952947687</c:v>
                </c:pt>
                <c:pt idx="5">
                  <c:v>0.33065298766116735</c:v>
                </c:pt>
                <c:pt idx="6">
                  <c:v>0.36333379559007073</c:v>
                </c:pt>
                <c:pt idx="7">
                  <c:v>0.40985426786953505</c:v>
                </c:pt>
                <c:pt idx="8">
                  <c:v>0.43150020778501175</c:v>
                </c:pt>
                <c:pt idx="9">
                  <c:v>0.58955534007480259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7C-4292-9B85-77F11E60A1EB}"/>
            </c:ext>
          </c:extLst>
        </c:ser>
        <c:ser>
          <c:idx val="1"/>
          <c:order val="1"/>
          <c:tx>
            <c:strRef>
              <c:f>Aspect!$T$114</c:f>
              <c:strCache>
                <c:ptCount val="1"/>
                <c:pt idx="0">
                  <c:v>Full Distance Learning
(N = 3,840)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Aspect!$R$115:$R$124</c:f>
              <c:strCache>
                <c:ptCount val="10"/>
                <c:pt idx="0">
                  <c:v>Knowing whom to contact for help with technology</c:v>
                </c:pt>
                <c:pt idx="1">
                  <c:v>Motivating my child to participate</c:v>
                </c:pt>
                <c:pt idx="2">
                  <c:v>Accessing my child's distance learning activities and lessons</c:v>
                </c:pt>
                <c:pt idx="3">
                  <c:v>Managing household obligations with learning, such as caring for siblings or other family members</c:v>
                </c:pt>
                <c:pt idx="4">
                  <c:v>Navigating multiple technology platforms and applications</c:v>
                </c:pt>
                <c:pt idx="5">
                  <c:v>Establishing a routine at home for schoolwork</c:v>
                </c:pt>
                <c:pt idx="6">
                  <c:v>Communicating with teachers</c:v>
                </c:pt>
                <c:pt idx="7">
                  <c:v>Navigating class schedules</c:v>
                </c:pt>
                <c:pt idx="8">
                  <c:v>Knowing how to have my child demonstrate their attendance</c:v>
                </c:pt>
                <c:pt idx="9">
                  <c:v>Having sufficient technology</c:v>
                </c:pt>
              </c:strCache>
            </c:strRef>
          </c:cat>
          <c:val>
            <c:numRef>
              <c:f>Aspect!$T$115:$T$124</c:f>
              <c:numCache>
                <c:formatCode>0.0%</c:formatCode>
                <c:ptCount val="10"/>
                <c:pt idx="0">
                  <c:v>0.43401147626499736</c:v>
                </c:pt>
                <c:pt idx="1">
                  <c:v>0.46490999217323248</c:v>
                </c:pt>
                <c:pt idx="2">
                  <c:v>0.53131524008350728</c:v>
                </c:pt>
                <c:pt idx="3">
                  <c:v>0.40993464052287582</c:v>
                </c:pt>
                <c:pt idx="4">
                  <c:v>0.4765625</c:v>
                </c:pt>
                <c:pt idx="5">
                  <c:v>0.55945875618006768</c:v>
                </c:pt>
                <c:pt idx="6">
                  <c:v>0.53976531942633632</c:v>
                </c:pt>
                <c:pt idx="7">
                  <c:v>0.56500130787339786</c:v>
                </c:pt>
                <c:pt idx="8">
                  <c:v>0.60718937223235214</c:v>
                </c:pt>
                <c:pt idx="9">
                  <c:v>0.67944705268648931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7C-4292-9B85-77F11E60A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0288624"/>
        <c:axId val="690296168"/>
      </c:barChart>
      <c:catAx>
        <c:axId val="690288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690296168"/>
        <c:crosses val="autoZero"/>
        <c:auto val="1"/>
        <c:lblAlgn val="ctr"/>
        <c:lblOffset val="100"/>
        <c:noMultiLvlLbl val="0"/>
      </c:catAx>
      <c:valAx>
        <c:axId val="6902961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69028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890765856445327"/>
          <c:y val="5.8470018871481733E-2"/>
          <c:w val="0.56975232011590149"/>
          <c:h val="0.916500251440329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'[Concern Graphs 1-11-21.xlsx]Concern-Academic Growth'!$B$7</c:f>
              <c:strCache>
                <c:ptCount val="1"/>
                <c:pt idx="0">
                  <c:v>Fall 2020-21</c:v>
                </c:pt>
              </c:strCache>
            </c:strRef>
          </c:tx>
          <c:spPr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F9-4A75-BF50-610466E05DA4}"/>
              </c:ext>
            </c:extLst>
          </c:dPt>
          <c:dPt>
            <c:idx val="4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F9-4A75-BF50-610466E05D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'[Concern Graphs 1-11-21.xlsx]Concern-Academic Growth'!$A$8:$A$17</c:f>
              <c:strCache>
                <c:ptCount val="10"/>
                <c:pt idx="0">
                  <c:v>Hispanic or Latino</c:v>
                </c:pt>
                <c:pt idx="1">
                  <c:v>Asian or Asian American</c:v>
                </c:pt>
                <c:pt idx="2">
                  <c:v>English Learner</c:v>
                </c:pt>
                <c:pt idx="3">
                  <c:v>Two or more races or ethnicities</c:v>
                </c:pt>
                <c:pt idx="4">
                  <c:v>Native Hawaiian or other Pacific Islander</c:v>
                </c:pt>
                <c:pt idx="5">
                  <c:v>SpEd Services</c:v>
                </c:pt>
                <c:pt idx="6">
                  <c:v>Native American or Alaskan Native</c:v>
                </c:pt>
                <c:pt idx="7">
                  <c:v>White</c:v>
                </c:pt>
                <c:pt idx="8">
                  <c:v>Black or African American</c:v>
                </c:pt>
                <c:pt idx="9">
                  <c:v>All Parents</c:v>
                </c:pt>
              </c:strCache>
            </c:strRef>
          </c:cat>
          <c:val>
            <c:numRef>
              <c:f>'[Concern Graphs 1-11-21.xlsx]Concern-Academic Growth'!$B$8:$B$17</c:f>
              <c:numCache>
                <c:formatCode>0%</c:formatCode>
                <c:ptCount val="10"/>
                <c:pt idx="0">
                  <c:v>0.36599999999999999</c:v>
                </c:pt>
                <c:pt idx="1">
                  <c:v>0.371</c:v>
                </c:pt>
                <c:pt idx="2">
                  <c:v>0.373</c:v>
                </c:pt>
                <c:pt idx="3">
                  <c:v>0.439</c:v>
                </c:pt>
                <c:pt idx="4">
                  <c:v>0.45</c:v>
                </c:pt>
                <c:pt idx="5">
                  <c:v>0.45100000000000001</c:v>
                </c:pt>
                <c:pt idx="6">
                  <c:v>0.45200000000000001</c:v>
                </c:pt>
                <c:pt idx="7">
                  <c:v>0.46700000000000003</c:v>
                </c:pt>
                <c:pt idx="8">
                  <c:v>0.50600000000000001</c:v>
                </c:pt>
                <c:pt idx="9">
                  <c:v>0.46100000000000002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57F9-4A75-BF50-610466E05DA4}"/>
            </c:ext>
          </c:extLst>
        </c:ser>
        <c:ser>
          <c:idx val="1"/>
          <c:order val="1"/>
          <c:tx>
            <c:strRef>
              <c:f>'[Concern Graphs 1-11-21.xlsx]Concern-Academic Growth'!$C$7</c:f>
              <c:strCache>
                <c:ptCount val="1"/>
                <c:pt idx="0">
                  <c:v>Spring 2019-20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'[Concern Graphs 1-11-21.xlsx]Concern-Academic Growth'!$A$8:$A$17</c:f>
              <c:strCache>
                <c:ptCount val="10"/>
                <c:pt idx="0">
                  <c:v>Hispanic or Latino</c:v>
                </c:pt>
                <c:pt idx="1">
                  <c:v>Asian or Asian American</c:v>
                </c:pt>
                <c:pt idx="2">
                  <c:v>English Learner</c:v>
                </c:pt>
                <c:pt idx="3">
                  <c:v>Two or more races or ethnicities</c:v>
                </c:pt>
                <c:pt idx="4">
                  <c:v>Native Hawaiian or other Pacific Islander</c:v>
                </c:pt>
                <c:pt idx="5">
                  <c:v>SpEd Services</c:v>
                </c:pt>
                <c:pt idx="6">
                  <c:v>Native American or Alaskan Native</c:v>
                </c:pt>
                <c:pt idx="7">
                  <c:v>White</c:v>
                </c:pt>
                <c:pt idx="8">
                  <c:v>Black or African American</c:v>
                </c:pt>
                <c:pt idx="9">
                  <c:v>All Parents</c:v>
                </c:pt>
              </c:strCache>
            </c:strRef>
          </c:cat>
          <c:val>
            <c:numRef>
              <c:f>'[Concern Graphs 1-11-21.xlsx]Concern-Academic Growth'!$C$8:$C$17</c:f>
              <c:numCache>
                <c:formatCode>0%</c:formatCode>
                <c:ptCount val="10"/>
                <c:pt idx="0">
                  <c:v>0.38800000000000001</c:v>
                </c:pt>
                <c:pt idx="1">
                  <c:v>0.315</c:v>
                </c:pt>
                <c:pt idx="2">
                  <c:v>0.41899999999999998</c:v>
                </c:pt>
                <c:pt idx="3">
                  <c:v>0.30499999999999999</c:v>
                </c:pt>
                <c:pt idx="4">
                  <c:v>0.39300000000000002</c:v>
                </c:pt>
                <c:pt idx="5">
                  <c:v>0.46100000000000002</c:v>
                </c:pt>
                <c:pt idx="6">
                  <c:v>0.307</c:v>
                </c:pt>
                <c:pt idx="7">
                  <c:v>0.32600000000000001</c:v>
                </c:pt>
                <c:pt idx="8">
                  <c:v>0.35799999999999998</c:v>
                </c:pt>
                <c:pt idx="9">
                  <c:v>0.34299999999999997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F9-4A75-BF50-610466E05D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5"/>
        <c:overlap val="-26"/>
        <c:axId val="544567152"/>
        <c:axId val="544572728"/>
        <c:extLst/>
      </c:barChart>
      <c:catAx>
        <c:axId val="54456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44572728"/>
        <c:crosses val="autoZero"/>
        <c:auto val="1"/>
        <c:lblAlgn val="ctr"/>
        <c:lblOffset val="100"/>
        <c:noMultiLvlLbl val="0"/>
      </c:catAx>
      <c:valAx>
        <c:axId val="5445727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456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782759002337257"/>
          <c:y val="0.80596602401126072"/>
          <c:w val="0.17720748931704139"/>
          <c:h val="0.12386581893872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403842275503424"/>
          <c:y val="4.1779179243425592E-2"/>
          <c:w val="0.54381452235501249"/>
          <c:h val="0.92973355099459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'[Concern Graphs 1-11-21.xlsx]Concern-Mental Well-being'!$B$7</c:f>
              <c:strCache>
                <c:ptCount val="1"/>
                <c:pt idx="0">
                  <c:v>Fall 2020-21</c:v>
                </c:pt>
              </c:strCache>
            </c:strRef>
          </c:tx>
          <c:spPr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8F-48F0-9B3F-E17928EB1765}"/>
              </c:ext>
            </c:extLst>
          </c:dPt>
          <c:dPt>
            <c:idx val="4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F-48F0-9B3F-E17928EB17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'[Concern Graphs 1-11-21.xlsx]Concern-Mental Well-being'!$A$8:$A$17</c:f>
              <c:strCache>
                <c:ptCount val="10"/>
                <c:pt idx="0">
                  <c:v>Hispanic or Latino</c:v>
                </c:pt>
                <c:pt idx="1">
                  <c:v>English Learner</c:v>
                </c:pt>
                <c:pt idx="2">
                  <c:v>Asian or Asian American</c:v>
                </c:pt>
                <c:pt idx="3">
                  <c:v>Native American or Alaskan Native</c:v>
                </c:pt>
                <c:pt idx="4">
                  <c:v>Two or more races or ethnicities</c:v>
                </c:pt>
                <c:pt idx="5">
                  <c:v>SpEd Services</c:v>
                </c:pt>
                <c:pt idx="6">
                  <c:v>White</c:v>
                </c:pt>
                <c:pt idx="7">
                  <c:v>Black or African American</c:v>
                </c:pt>
                <c:pt idx="8">
                  <c:v>Native Hawaiian or other Pacific Islander</c:v>
                </c:pt>
                <c:pt idx="9">
                  <c:v>All Parents</c:v>
                </c:pt>
              </c:strCache>
            </c:strRef>
          </c:cat>
          <c:val>
            <c:numRef>
              <c:f>'[Concern Graphs 1-11-21.xlsx]Concern-Mental Well-being'!$B$8:$B$17</c:f>
              <c:numCache>
                <c:formatCode>0%</c:formatCode>
                <c:ptCount val="10"/>
                <c:pt idx="0">
                  <c:v>0.19500000000000001</c:v>
                </c:pt>
                <c:pt idx="1">
                  <c:v>0.24099999999999999</c:v>
                </c:pt>
                <c:pt idx="2">
                  <c:v>0.26800000000000002</c:v>
                </c:pt>
                <c:pt idx="3">
                  <c:v>0.27400000000000002</c:v>
                </c:pt>
                <c:pt idx="4">
                  <c:v>0.28700000000000003</c:v>
                </c:pt>
                <c:pt idx="5">
                  <c:v>0.29400000000000004</c:v>
                </c:pt>
                <c:pt idx="6">
                  <c:v>0.32600000000000001</c:v>
                </c:pt>
                <c:pt idx="7">
                  <c:v>0.32999999999999996</c:v>
                </c:pt>
                <c:pt idx="8">
                  <c:v>0.34499999999999997</c:v>
                </c:pt>
                <c:pt idx="9">
                  <c:v>0.31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46EE-4033-A102-05AC1A9C9EAF}"/>
            </c:ext>
          </c:extLst>
        </c:ser>
        <c:ser>
          <c:idx val="1"/>
          <c:order val="1"/>
          <c:tx>
            <c:strRef>
              <c:f>'[Concern Graphs 1-11-21.xlsx]Concern-Mental Well-being'!$C$7</c:f>
              <c:strCache>
                <c:ptCount val="1"/>
                <c:pt idx="0">
                  <c:v>Spring 2019-20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'[Concern Graphs 1-11-21.xlsx]Concern-Mental Well-being'!$A$8:$A$17</c:f>
              <c:strCache>
                <c:ptCount val="10"/>
                <c:pt idx="0">
                  <c:v>Hispanic or Latino</c:v>
                </c:pt>
                <c:pt idx="1">
                  <c:v>English Learner</c:v>
                </c:pt>
                <c:pt idx="2">
                  <c:v>Asian or Asian American</c:v>
                </c:pt>
                <c:pt idx="3">
                  <c:v>Native American or Alaskan Native</c:v>
                </c:pt>
                <c:pt idx="4">
                  <c:v>Two or more races or ethnicities</c:v>
                </c:pt>
                <c:pt idx="5">
                  <c:v>SpEd Services</c:v>
                </c:pt>
                <c:pt idx="6">
                  <c:v>White</c:v>
                </c:pt>
                <c:pt idx="7">
                  <c:v>Black or African American</c:v>
                </c:pt>
                <c:pt idx="8">
                  <c:v>Native Hawaiian or other Pacific Islander</c:v>
                </c:pt>
                <c:pt idx="9">
                  <c:v>All Parents</c:v>
                </c:pt>
              </c:strCache>
            </c:strRef>
          </c:cat>
          <c:val>
            <c:numRef>
              <c:f>'[Concern Graphs 1-11-21.xlsx]Concern-Mental Well-being'!$C$8:$C$17</c:f>
              <c:numCache>
                <c:formatCode>0%</c:formatCode>
                <c:ptCount val="10"/>
                <c:pt idx="0">
                  <c:v>0.20899999999999999</c:v>
                </c:pt>
                <c:pt idx="1">
                  <c:v>0.29699999999999999</c:v>
                </c:pt>
                <c:pt idx="2">
                  <c:v>0.24199999999999999</c:v>
                </c:pt>
                <c:pt idx="3">
                  <c:v>0.253</c:v>
                </c:pt>
                <c:pt idx="4">
                  <c:v>0.26400000000000001</c:v>
                </c:pt>
                <c:pt idx="5">
                  <c:v>0.32700000000000001</c:v>
                </c:pt>
                <c:pt idx="6">
                  <c:v>0.27200000000000002</c:v>
                </c:pt>
                <c:pt idx="7">
                  <c:v>0.23499999999999999</c:v>
                </c:pt>
                <c:pt idx="8">
                  <c:v>0.30599999999999999</c:v>
                </c:pt>
                <c:pt idx="9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EE-4033-A102-05AC1A9C9E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5"/>
        <c:overlap val="-26"/>
        <c:axId val="544567152"/>
        <c:axId val="544572728"/>
        <c:extLst/>
      </c:barChart>
      <c:catAx>
        <c:axId val="54456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544572728"/>
        <c:crosses val="autoZero"/>
        <c:auto val="1"/>
        <c:lblAlgn val="ctr"/>
        <c:lblOffset val="100"/>
        <c:noMultiLvlLbl val="0"/>
      </c:catAx>
      <c:valAx>
        <c:axId val="5445727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4456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158607211269565"/>
          <c:y val="0.77840597016090241"/>
          <c:w val="0.14143572149845976"/>
          <c:h val="0.14718055807478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How easy or difficult has it been for your child to follow the COVID-related safety measures at your child's school? (N = 14,173)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safety!$I$3</c:f>
              <c:strCache>
                <c:ptCount val="1"/>
                <c:pt idx="0">
                  <c:v>Very difficult to follow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safety!$K$3</c:f>
              <c:numCache>
                <c:formatCode>0.0%</c:formatCode>
                <c:ptCount val="1"/>
                <c:pt idx="0">
                  <c:v>2.998659422846257E-2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9-4916-9BB7-ED661408D4AC}"/>
            </c:ext>
          </c:extLst>
        </c:ser>
        <c:ser>
          <c:idx val="1"/>
          <c:order val="1"/>
          <c:tx>
            <c:strRef>
              <c:f>safety!$I$4</c:f>
              <c:strCache>
                <c:ptCount val="1"/>
                <c:pt idx="0">
                  <c:v>Difficult to follow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safety!$K$4</c:f>
              <c:numCache>
                <c:formatCode>0.0%</c:formatCode>
                <c:ptCount val="1"/>
                <c:pt idx="0">
                  <c:v>6.1948775841388554E-2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49-4916-9BB7-ED661408D4AC}"/>
            </c:ext>
          </c:extLst>
        </c:ser>
        <c:ser>
          <c:idx val="2"/>
          <c:order val="2"/>
          <c:tx>
            <c:strRef>
              <c:f>safety!$I$5</c:f>
              <c:strCache>
                <c:ptCount val="1"/>
                <c:pt idx="0">
                  <c:v>Neither easy nor difficult to follow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safety!$K$5</c:f>
              <c:numCache>
                <c:formatCode>0.0%</c:formatCode>
                <c:ptCount val="1"/>
                <c:pt idx="0">
                  <c:v>0.14972130106540604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49-4916-9BB7-ED661408D4AC}"/>
            </c:ext>
          </c:extLst>
        </c:ser>
        <c:ser>
          <c:idx val="3"/>
          <c:order val="3"/>
          <c:tx>
            <c:strRef>
              <c:f>safety!$I$6</c:f>
              <c:strCache>
                <c:ptCount val="1"/>
                <c:pt idx="0">
                  <c:v>Easy to follow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safety!$K$6</c:f>
              <c:numCache>
                <c:formatCode>0.0%</c:formatCode>
                <c:ptCount val="1"/>
                <c:pt idx="0">
                  <c:v>0.38418118958583219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49-4916-9BB7-ED661408D4AC}"/>
            </c:ext>
          </c:extLst>
        </c:ser>
        <c:ser>
          <c:idx val="4"/>
          <c:order val="4"/>
          <c:tx>
            <c:strRef>
              <c:f>safety!$I$7</c:f>
              <c:strCache>
                <c:ptCount val="1"/>
                <c:pt idx="0">
                  <c:v>Very easy to follow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safety!$K$7</c:f>
              <c:numCache>
                <c:formatCode>0.0%</c:formatCode>
                <c:ptCount val="1"/>
                <c:pt idx="0">
                  <c:v>0.37416213927891062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49-4916-9BB7-ED661408D4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accent3">
          <a:lumMod val="60000"/>
          <a:lumOff val="40000"/>
        </a:schemeClr>
      </a:solidFill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How effective has WCSD's process been in notifying students and families about possible exposure to COVID-19? (N = 14,543)</a:t>
            </a:r>
          </a:p>
        </c:rich>
      </c:tx>
      <c:layout>
        <c:manualLayout>
          <c:xMode val="edge"/>
          <c:yMode val="edge"/>
          <c:x val="0.10759721181934592"/>
          <c:y val="5.40123456790123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safety!$I$16</c:f>
              <c:strCache>
                <c:ptCount val="1"/>
                <c:pt idx="0">
                  <c:v>Not at all effective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safety!$K$16</c:f>
              <c:numCache>
                <c:formatCode>0.0%</c:formatCode>
                <c:ptCount val="1"/>
                <c:pt idx="0">
                  <c:v>8.8427422127484015E-2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D-4E7A-8722-964CC5A25562}"/>
            </c:ext>
          </c:extLst>
        </c:ser>
        <c:ser>
          <c:idx val="1"/>
          <c:order val="1"/>
          <c:tx>
            <c:strRef>
              <c:f>safety!$I$17</c:f>
              <c:strCache>
                <c:ptCount val="1"/>
                <c:pt idx="0">
                  <c:v>Slightly effective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safety!$K$17</c:f>
              <c:numCache>
                <c:formatCode>0.0%</c:formatCode>
                <c:ptCount val="1"/>
                <c:pt idx="0">
                  <c:v>8.1344976964862814E-2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0D-4E7A-8722-964CC5A25562}"/>
            </c:ext>
          </c:extLst>
        </c:ser>
        <c:ser>
          <c:idx val="2"/>
          <c:order val="2"/>
          <c:tx>
            <c:strRef>
              <c:f>safety!$I$18</c:f>
              <c:strCache>
                <c:ptCount val="1"/>
                <c:pt idx="0">
                  <c:v>Somewhat effective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safety!$K$18</c:f>
              <c:numCache>
                <c:formatCode>0.0%</c:formatCode>
                <c:ptCount val="1"/>
                <c:pt idx="0">
                  <c:v>0.2190057072130922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0D-4E7A-8722-964CC5A25562}"/>
            </c:ext>
          </c:extLst>
        </c:ser>
        <c:ser>
          <c:idx val="3"/>
          <c:order val="3"/>
          <c:tx>
            <c:strRef>
              <c:f>safety!$I$19</c:f>
              <c:strCache>
                <c:ptCount val="1"/>
                <c:pt idx="0">
                  <c:v>Very effective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safety!$K$19</c:f>
              <c:numCache>
                <c:formatCode>0.0%</c:formatCode>
                <c:ptCount val="1"/>
                <c:pt idx="0">
                  <c:v>0.34573334250154714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0D-4E7A-8722-964CC5A25562}"/>
            </c:ext>
          </c:extLst>
        </c:ser>
        <c:ser>
          <c:idx val="4"/>
          <c:order val="4"/>
          <c:tx>
            <c:strRef>
              <c:f>safety!$I$20</c:f>
              <c:strCache>
                <c:ptCount val="1"/>
                <c:pt idx="0">
                  <c:v>Extremely effective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safety!$K$20</c:f>
              <c:numCache>
                <c:formatCode>0.0%</c:formatCode>
                <c:ptCount val="1"/>
                <c:pt idx="0">
                  <c:v>0.26548855119301384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0D-4E7A-8722-964CC5A255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3">
          <a:lumMod val="60000"/>
          <a:lumOff val="40000"/>
        </a:schemeClr>
      </a:solidFill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How effective do you feel the school safety measures are in limiting your child's exposure to the COVID-19 virus? (N</a:t>
            </a:r>
            <a:r>
              <a:rPr lang="en-US" baseline="0"/>
              <a:t> = 14,190)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safety!$I$29</c:f>
              <c:strCache>
                <c:ptCount val="1"/>
                <c:pt idx="0">
                  <c:v>Not at all effective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safety!$K$29</c:f>
              <c:numCache>
                <c:formatCode>0.0%</c:formatCode>
                <c:ptCount val="1"/>
                <c:pt idx="0">
                  <c:v>8.0267794221282593E-2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1-4B04-9B5B-31547BA4B1D6}"/>
            </c:ext>
          </c:extLst>
        </c:ser>
        <c:ser>
          <c:idx val="1"/>
          <c:order val="1"/>
          <c:tx>
            <c:strRef>
              <c:f>safety!$I$30</c:f>
              <c:strCache>
                <c:ptCount val="1"/>
                <c:pt idx="0">
                  <c:v>Slightly effective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safety!$K$30</c:f>
              <c:numCache>
                <c:formatCode>0.0%</c:formatCode>
                <c:ptCount val="1"/>
                <c:pt idx="0">
                  <c:v>9.654686398872446E-2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B1-4B04-9B5B-31547BA4B1D6}"/>
            </c:ext>
          </c:extLst>
        </c:ser>
        <c:ser>
          <c:idx val="2"/>
          <c:order val="2"/>
          <c:tx>
            <c:strRef>
              <c:f>safety!$I$31</c:f>
              <c:strCache>
                <c:ptCount val="1"/>
                <c:pt idx="0">
                  <c:v>Somewhat effective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safety!$K$31</c:f>
              <c:numCache>
                <c:formatCode>0.0%</c:formatCode>
                <c:ptCount val="1"/>
                <c:pt idx="0">
                  <c:v>0.24080338266384779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B1-4B04-9B5B-31547BA4B1D6}"/>
            </c:ext>
          </c:extLst>
        </c:ser>
        <c:ser>
          <c:idx val="3"/>
          <c:order val="3"/>
          <c:tx>
            <c:strRef>
              <c:f>safety!$I$32</c:f>
              <c:strCache>
                <c:ptCount val="1"/>
                <c:pt idx="0">
                  <c:v>Very effective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safety!$K$32</c:f>
              <c:numCache>
                <c:formatCode>0.0%</c:formatCode>
                <c:ptCount val="1"/>
                <c:pt idx="0">
                  <c:v>0.33678646934460887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B1-4B04-9B5B-31547BA4B1D6}"/>
            </c:ext>
          </c:extLst>
        </c:ser>
        <c:ser>
          <c:idx val="4"/>
          <c:order val="4"/>
          <c:tx>
            <c:strRef>
              <c:f>safety!$I$33</c:f>
              <c:strCache>
                <c:ptCount val="1"/>
                <c:pt idx="0">
                  <c:v>Extremely effective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safety!$K$33</c:f>
              <c:numCache>
                <c:formatCode>0.0%</c:formatCode>
                <c:ptCount val="1"/>
                <c:pt idx="0">
                  <c:v>0.24559548978153628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B1-4B04-9B5B-31547BA4B1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accent3">
          <a:lumMod val="60000"/>
          <a:lumOff val="40000"/>
        </a:schemeClr>
      </a:solidFill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feel confident supporting their child's IN-PERSON learning, </a:t>
            </a:r>
          </a:p>
          <a:p>
            <a:pPr>
              <a:defRPr sz="1600"/>
            </a:pPr>
            <a:r>
              <a:rPr lang="en-US" sz="1600"/>
              <a:t>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 Person v Distance'!$J$5</c:f>
              <c:strCache>
                <c:ptCount val="1"/>
                <c:pt idx="0">
                  <c:v>In-Person Learning Full-Time
(N = 6,383)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D5D-4E63-A142-9C703D1638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Distance'!$K$4:$P$4</c:f>
              <c:strCache>
                <c:ptCount val="6"/>
                <c:pt idx="0">
                  <c:v>Not at all confident</c:v>
                </c:pt>
                <c:pt idx="1">
                  <c:v>Slightly confident</c:v>
                </c:pt>
                <c:pt idx="2">
                  <c:v>Somewhat confident</c:v>
                </c:pt>
                <c:pt idx="3">
                  <c:v>Very confident</c:v>
                </c:pt>
                <c:pt idx="4">
                  <c:v>Extremely confident</c:v>
                </c:pt>
                <c:pt idx="5">
                  <c:v>Total "Very Confident" or "Extremely Confident"</c:v>
                </c:pt>
              </c:strCache>
            </c:strRef>
          </c:cat>
          <c:val>
            <c:numRef>
              <c:f>'IN Person v Distance'!$K$5:$P$5</c:f>
              <c:numCache>
                <c:formatCode>0.0%</c:formatCode>
                <c:ptCount val="6"/>
                <c:pt idx="0">
                  <c:v>1.8329938900203666E-2</c:v>
                </c:pt>
                <c:pt idx="1">
                  <c:v>2.3029923233589222E-2</c:v>
                </c:pt>
                <c:pt idx="2">
                  <c:v>8.3503054989816694E-2</c:v>
                </c:pt>
                <c:pt idx="3">
                  <c:v>0.24126586244712517</c:v>
                </c:pt>
                <c:pt idx="4">
                  <c:v>0.63387122042926525</c:v>
                </c:pt>
                <c:pt idx="5">
                  <c:v>0.87513708287639036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0-41B6-AA88-031BFD9A25DD}"/>
            </c:ext>
          </c:extLst>
        </c:ser>
        <c:ser>
          <c:idx val="1"/>
          <c:order val="1"/>
          <c:tx>
            <c:strRef>
              <c:f>'IN Person v Distance'!$J$6</c:f>
              <c:strCache>
                <c:ptCount val="1"/>
                <c:pt idx="0">
                  <c:v>Hybrid Learning In-Person Days
(N = 7,495)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5D-4E63-A142-9C703D1638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Distance'!$K$4:$P$4</c:f>
              <c:strCache>
                <c:ptCount val="6"/>
                <c:pt idx="0">
                  <c:v>Not at all confident</c:v>
                </c:pt>
                <c:pt idx="1">
                  <c:v>Slightly confident</c:v>
                </c:pt>
                <c:pt idx="2">
                  <c:v>Somewhat confident</c:v>
                </c:pt>
                <c:pt idx="3">
                  <c:v>Very confident</c:v>
                </c:pt>
                <c:pt idx="4">
                  <c:v>Extremely confident</c:v>
                </c:pt>
                <c:pt idx="5">
                  <c:v>Total "Very Confident" or "Extremely Confident"</c:v>
                </c:pt>
              </c:strCache>
            </c:strRef>
          </c:cat>
          <c:val>
            <c:numRef>
              <c:f>'IN Person v Distance'!$K$6:$P$6</c:f>
              <c:numCache>
                <c:formatCode>0.0%</c:formatCode>
                <c:ptCount val="6"/>
                <c:pt idx="0">
                  <c:v>6.1641094062708471E-2</c:v>
                </c:pt>
                <c:pt idx="1">
                  <c:v>5.8038692461641096E-2</c:v>
                </c:pt>
                <c:pt idx="2">
                  <c:v>0.18118745830553704</c:v>
                </c:pt>
                <c:pt idx="3">
                  <c:v>0.30833889259506336</c:v>
                </c:pt>
                <c:pt idx="4">
                  <c:v>0.39079386257505005</c:v>
                </c:pt>
                <c:pt idx="5">
                  <c:v>0.69913275517011342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50-41B6-AA88-031BFD9A25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feel confident supporting their child's DISTANCE learning, </a:t>
            </a:r>
          </a:p>
          <a:p>
            <a:pPr>
              <a:defRPr sz="1600"/>
            </a:pPr>
            <a:r>
              <a:rPr lang="en-US" sz="1600"/>
              <a:t>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'IN Person v Distance'!$J$9</c:f>
              <c:strCache>
                <c:ptCount val="1"/>
                <c:pt idx="0">
                  <c:v>Full Distance Learning 
(N = 3,850)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098-4BF2-970B-14E7CD9C7F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Distance'!$K$4:$P$4</c:f>
              <c:strCache>
                <c:ptCount val="6"/>
                <c:pt idx="0">
                  <c:v>Not at all confident</c:v>
                </c:pt>
                <c:pt idx="1">
                  <c:v>Slightly confident</c:v>
                </c:pt>
                <c:pt idx="2">
                  <c:v>Somewhat confident</c:v>
                </c:pt>
                <c:pt idx="3">
                  <c:v>Very confident</c:v>
                </c:pt>
                <c:pt idx="4">
                  <c:v>Extremely confident</c:v>
                </c:pt>
                <c:pt idx="5">
                  <c:v>Total "Very Confident" or "Extremely Confident"</c:v>
                </c:pt>
              </c:strCache>
            </c:strRef>
          </c:cat>
          <c:val>
            <c:numRef>
              <c:f>'IN Person v Distance'!$K$9:$P$9</c:f>
              <c:numCache>
                <c:formatCode>0.0%</c:formatCode>
                <c:ptCount val="6"/>
                <c:pt idx="0">
                  <c:v>0.10935064935064935</c:v>
                </c:pt>
                <c:pt idx="1">
                  <c:v>9.6623376623376625E-2</c:v>
                </c:pt>
                <c:pt idx="2">
                  <c:v>0.24285714285714285</c:v>
                </c:pt>
                <c:pt idx="3">
                  <c:v>0.27012987012987011</c:v>
                </c:pt>
                <c:pt idx="4">
                  <c:v>0.28103896103896103</c:v>
                </c:pt>
                <c:pt idx="5">
                  <c:v>0.5511688311688312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57-4393-8211-83421F4EE700}"/>
            </c:ext>
          </c:extLst>
        </c:ser>
        <c:ser>
          <c:idx val="0"/>
          <c:order val="1"/>
          <c:tx>
            <c:strRef>
              <c:f>'IN Person v Distance'!$J$8</c:f>
              <c:strCache>
                <c:ptCount val="1"/>
                <c:pt idx="0">
                  <c:v>Hybrid Learning Distance Days
(N = 7,241)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098-4BF2-970B-14E7CD9C7F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Distance'!$K$4:$P$4</c:f>
              <c:strCache>
                <c:ptCount val="6"/>
                <c:pt idx="0">
                  <c:v>Not at all confident</c:v>
                </c:pt>
                <c:pt idx="1">
                  <c:v>Slightly confident</c:v>
                </c:pt>
                <c:pt idx="2">
                  <c:v>Somewhat confident</c:v>
                </c:pt>
                <c:pt idx="3">
                  <c:v>Very confident</c:v>
                </c:pt>
                <c:pt idx="4">
                  <c:v>Extremely confident</c:v>
                </c:pt>
                <c:pt idx="5">
                  <c:v>Total "Very Confident" or "Extremely Confident"</c:v>
                </c:pt>
              </c:strCache>
            </c:strRef>
          </c:cat>
          <c:val>
            <c:numRef>
              <c:f>'IN Person v Distance'!$K$8:$P$8</c:f>
              <c:numCache>
                <c:formatCode>0.0%</c:formatCode>
                <c:ptCount val="6"/>
                <c:pt idx="0">
                  <c:v>0.29595359756939649</c:v>
                </c:pt>
                <c:pt idx="1">
                  <c:v>0.2115729871564701</c:v>
                </c:pt>
                <c:pt idx="2">
                  <c:v>0.24471758044468997</c:v>
                </c:pt>
                <c:pt idx="3">
                  <c:v>0.15039359204529762</c:v>
                </c:pt>
                <c:pt idx="4">
                  <c:v>9.7362242784145833E-2</c:v>
                </c:pt>
                <c:pt idx="5">
                  <c:v>0.24775583482944344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57-4393-8211-83421F4EE7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believe their child is engaged in their IN-PERSON learning, </a:t>
            </a:r>
          </a:p>
          <a:p>
            <a:pPr>
              <a:defRPr sz="1600"/>
            </a:pPr>
            <a:r>
              <a:rPr lang="en-US" sz="1600"/>
              <a:t>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 Person v Distance'!$J$14</c:f>
              <c:strCache>
                <c:ptCount val="1"/>
                <c:pt idx="0">
                  <c:v>In-Person Learning Full-Time
(N = 6,383)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7B-4048-BE91-5495C3DAF0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Distance'!$K$13:$P$13</c:f>
              <c:strCache>
                <c:ptCount val="6"/>
                <c:pt idx="0">
                  <c:v>Not at all engaged</c:v>
                </c:pt>
                <c:pt idx="1">
                  <c:v>Slightly engaged</c:v>
                </c:pt>
                <c:pt idx="2">
                  <c:v>Somewhat engaged</c:v>
                </c:pt>
                <c:pt idx="3">
                  <c:v>Very engaged</c:v>
                </c:pt>
                <c:pt idx="4">
                  <c:v>Extremely engaged</c:v>
                </c:pt>
                <c:pt idx="5">
                  <c:v>Total "Very Engaged" or "Extremely Engaged"</c:v>
                </c:pt>
              </c:strCache>
            </c:strRef>
          </c:cat>
          <c:val>
            <c:numRef>
              <c:f>'IN Person v Distance'!$K$14:$P$14</c:f>
              <c:numCache>
                <c:formatCode>0.0%</c:formatCode>
                <c:ptCount val="6"/>
                <c:pt idx="0">
                  <c:v>6.8965517241379309E-3</c:v>
                </c:pt>
                <c:pt idx="1">
                  <c:v>1.8338557993730409E-2</c:v>
                </c:pt>
                <c:pt idx="2">
                  <c:v>8.6363636363636365E-2</c:v>
                </c:pt>
                <c:pt idx="3">
                  <c:v>0.29968652037617555</c:v>
                </c:pt>
                <c:pt idx="4">
                  <c:v>0.58871473354231973</c:v>
                </c:pt>
                <c:pt idx="5">
                  <c:v>0.88840125391849534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035-BABC-B17B52A79F63}"/>
            </c:ext>
          </c:extLst>
        </c:ser>
        <c:ser>
          <c:idx val="1"/>
          <c:order val="1"/>
          <c:tx>
            <c:strRef>
              <c:f>'IN Person v Distance'!$J$15</c:f>
              <c:strCache>
                <c:ptCount val="1"/>
                <c:pt idx="0">
                  <c:v>Hybrid Learning In-Person Days
(N = 7,499)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7B-4048-BE91-5495C3DAF0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Distance'!$K$13:$P$13</c:f>
              <c:strCache>
                <c:ptCount val="6"/>
                <c:pt idx="0">
                  <c:v>Not at all engaged</c:v>
                </c:pt>
                <c:pt idx="1">
                  <c:v>Slightly engaged</c:v>
                </c:pt>
                <c:pt idx="2">
                  <c:v>Somewhat engaged</c:v>
                </c:pt>
                <c:pt idx="3">
                  <c:v>Very engaged</c:v>
                </c:pt>
                <c:pt idx="4">
                  <c:v>Extremely engaged</c:v>
                </c:pt>
                <c:pt idx="5">
                  <c:v>Total "Very Engaged" or "Extremely Engaged"</c:v>
                </c:pt>
              </c:strCache>
            </c:strRef>
          </c:cat>
          <c:val>
            <c:numRef>
              <c:f>'IN Person v Distance'!$K$15:$P$15</c:f>
              <c:numCache>
                <c:formatCode>0.0%</c:formatCode>
                <c:ptCount val="6"/>
                <c:pt idx="0">
                  <c:v>2.2803040405387383E-2</c:v>
                </c:pt>
                <c:pt idx="1">
                  <c:v>4.6806240832110949E-2</c:v>
                </c:pt>
                <c:pt idx="2">
                  <c:v>0.20416055474063208</c:v>
                </c:pt>
                <c:pt idx="3">
                  <c:v>0.40338711828243767</c:v>
                </c:pt>
                <c:pt idx="4">
                  <c:v>0.3228430457394319</c:v>
                </c:pt>
                <c:pt idx="5">
                  <c:v>0.72623016402186957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035-BABC-B17B52A79F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believe their child is engaged in their DISTANCE learning, </a:t>
            </a:r>
          </a:p>
          <a:p>
            <a:pPr>
              <a:defRPr sz="1600"/>
            </a:pPr>
            <a:r>
              <a:rPr lang="en-US" sz="1600"/>
              <a:t>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'IN Person v Distance'!$J$18</c:f>
              <c:strCache>
                <c:ptCount val="1"/>
                <c:pt idx="0">
                  <c:v>Full Distance Learning
(N = 3,851)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0F6-6546-8200-13B7EE9393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Distance'!$K$13:$P$13</c:f>
              <c:strCache>
                <c:ptCount val="6"/>
                <c:pt idx="0">
                  <c:v>Not at all engaged</c:v>
                </c:pt>
                <c:pt idx="1">
                  <c:v>Slightly engaged</c:v>
                </c:pt>
                <c:pt idx="2">
                  <c:v>Somewhat engaged</c:v>
                </c:pt>
                <c:pt idx="3">
                  <c:v>Very engaged</c:v>
                </c:pt>
                <c:pt idx="4">
                  <c:v>Extremely engaged</c:v>
                </c:pt>
                <c:pt idx="5">
                  <c:v>Total "Very Engaged" or "Extremely Engaged"</c:v>
                </c:pt>
              </c:strCache>
            </c:strRef>
          </c:cat>
          <c:val>
            <c:numRef>
              <c:f>'IN Person v Distance'!$K$18:$P$18</c:f>
              <c:numCache>
                <c:formatCode>0.0%</c:formatCode>
                <c:ptCount val="6"/>
                <c:pt idx="0">
                  <c:v>6.5697221500908856E-2</c:v>
                </c:pt>
                <c:pt idx="1">
                  <c:v>0.12074785769929888</c:v>
                </c:pt>
                <c:pt idx="2">
                  <c:v>0.2846014022331862</c:v>
                </c:pt>
                <c:pt idx="3">
                  <c:v>0.30537522721371074</c:v>
                </c:pt>
                <c:pt idx="4">
                  <c:v>0.22357829135289536</c:v>
                </c:pt>
                <c:pt idx="5">
                  <c:v>0.52895351856660611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0-4389-AD8B-240FD4A9AD96}"/>
            </c:ext>
          </c:extLst>
        </c:ser>
        <c:ser>
          <c:idx val="0"/>
          <c:order val="1"/>
          <c:tx>
            <c:strRef>
              <c:f>'IN Person v Distance'!$J$17</c:f>
              <c:strCache>
                <c:ptCount val="1"/>
                <c:pt idx="0">
                  <c:v>Hybrid Learning Distance Days 
(N = 7,244)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F6-6546-8200-13B7EE9393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Distance'!$K$13:$P$13</c:f>
              <c:strCache>
                <c:ptCount val="6"/>
                <c:pt idx="0">
                  <c:v>Not at all engaged</c:v>
                </c:pt>
                <c:pt idx="1">
                  <c:v>Slightly engaged</c:v>
                </c:pt>
                <c:pt idx="2">
                  <c:v>Somewhat engaged</c:v>
                </c:pt>
                <c:pt idx="3">
                  <c:v>Very engaged</c:v>
                </c:pt>
                <c:pt idx="4">
                  <c:v>Extremely engaged</c:v>
                </c:pt>
                <c:pt idx="5">
                  <c:v>Total "Very Engaged" or "Extremely Engaged"</c:v>
                </c:pt>
              </c:strCache>
            </c:strRef>
          </c:cat>
          <c:val>
            <c:numRef>
              <c:f>'IN Person v Distance'!$K$17:$P$17</c:f>
              <c:numCache>
                <c:formatCode>0.0%</c:formatCode>
                <c:ptCount val="6"/>
                <c:pt idx="0">
                  <c:v>0.19823302043070126</c:v>
                </c:pt>
                <c:pt idx="1">
                  <c:v>0.27636664826062951</c:v>
                </c:pt>
                <c:pt idx="2">
                  <c:v>0.29431253451131972</c:v>
                </c:pt>
                <c:pt idx="3">
                  <c:v>0.16399779127553837</c:v>
                </c:pt>
                <c:pt idx="4">
                  <c:v>6.7090005521811158E-2</c:v>
                </c:pt>
                <c:pt idx="5">
                  <c:v>0.23108779679734953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40-4389-AD8B-240FD4A9AD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/>
              <a:t>Percentage of families who believe their school's approach to DISTANCE Learning is effective, by learning model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'IN Person v Distance'!$J$27</c:f>
              <c:strCache>
                <c:ptCount val="1"/>
                <c:pt idx="0">
                  <c:v>Full Distance Learning
(N = 3,847)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71-7447-BEEB-CBEB09D520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Distance'!$K$22:$P$22</c:f>
              <c:strCache>
                <c:ptCount val="6"/>
                <c:pt idx="0">
                  <c:v>Not at all effective</c:v>
                </c:pt>
                <c:pt idx="1">
                  <c:v>Slightly effective</c:v>
                </c:pt>
                <c:pt idx="2">
                  <c:v>Somewhat effective</c:v>
                </c:pt>
                <c:pt idx="3">
                  <c:v>Very effective</c:v>
                </c:pt>
                <c:pt idx="4">
                  <c:v>Extremely effective</c:v>
                </c:pt>
                <c:pt idx="5">
                  <c:v>Total "Very Effective" or "Extremely Effective"</c:v>
                </c:pt>
              </c:strCache>
            </c:strRef>
          </c:cat>
          <c:val>
            <c:numRef>
              <c:f>'IN Person v Distance'!$K$27:$P$27</c:f>
              <c:numCache>
                <c:formatCode>0.0%</c:formatCode>
                <c:ptCount val="6"/>
                <c:pt idx="0">
                  <c:v>0.16870288536521966</c:v>
                </c:pt>
                <c:pt idx="1">
                  <c:v>0.1658435144268261</c:v>
                </c:pt>
                <c:pt idx="2">
                  <c:v>0.30855211853392256</c:v>
                </c:pt>
                <c:pt idx="3">
                  <c:v>0.23420847413569015</c:v>
                </c:pt>
                <c:pt idx="4">
                  <c:v>0.12269300753834156</c:v>
                </c:pt>
                <c:pt idx="5">
                  <c:v>0.35690148167403174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E-4F30-8BA3-12623B6287A1}"/>
            </c:ext>
          </c:extLst>
        </c:ser>
        <c:ser>
          <c:idx val="0"/>
          <c:order val="1"/>
          <c:tx>
            <c:strRef>
              <c:f>'IN Person v Distance'!$J$26</c:f>
              <c:strCache>
                <c:ptCount val="1"/>
                <c:pt idx="0">
                  <c:v>Hybrid Learning Distance Days
(N = 7,237)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871-7447-BEEB-CBEB09D520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Person v Distance'!$K$22:$P$22</c:f>
              <c:strCache>
                <c:ptCount val="6"/>
                <c:pt idx="0">
                  <c:v>Not at all effective</c:v>
                </c:pt>
                <c:pt idx="1">
                  <c:v>Slightly effective</c:v>
                </c:pt>
                <c:pt idx="2">
                  <c:v>Somewhat effective</c:v>
                </c:pt>
                <c:pt idx="3">
                  <c:v>Very effective</c:v>
                </c:pt>
                <c:pt idx="4">
                  <c:v>Extremely effective</c:v>
                </c:pt>
                <c:pt idx="5">
                  <c:v>Total "Very Effective" or "Extremely Effective"</c:v>
                </c:pt>
              </c:strCache>
            </c:strRef>
          </c:cat>
          <c:val>
            <c:numRef>
              <c:f>'IN Person v Distance'!$K$26:$P$26</c:f>
              <c:numCache>
                <c:formatCode>0.0%</c:formatCode>
                <c:ptCount val="6"/>
                <c:pt idx="0">
                  <c:v>0.304684261434296</c:v>
                </c:pt>
                <c:pt idx="1">
                  <c:v>0.26530330247340056</c:v>
                </c:pt>
                <c:pt idx="2">
                  <c:v>0.29846621528257566</c:v>
                </c:pt>
                <c:pt idx="3">
                  <c:v>0.10252867210169959</c:v>
                </c:pt>
                <c:pt idx="4">
                  <c:v>2.9017548708028189E-2</c:v>
                </c:pt>
                <c:pt idx="5">
                  <c:v>0.13154622080972778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0E-4F30-8BA3-12623B6287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996632"/>
        <c:axId val="466997288"/>
      </c:barChart>
      <c:catAx>
        <c:axId val="46699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7288"/>
        <c:crosses val="autoZero"/>
        <c:auto val="1"/>
        <c:lblAlgn val="ctr"/>
        <c:lblOffset val="100"/>
        <c:noMultiLvlLbl val="0"/>
      </c:catAx>
      <c:valAx>
        <c:axId val="4669972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699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0.06091</cdr:x>
      <cdr:y>0.81352</cdr:y>
    </cdr:from>
    <cdr:to>
      <cdr:x>0.97631</cdr:x>
      <cdr:y>0.87646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7538" y="5114192"/>
          <a:ext cx="7927731" cy="395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61C5B7-A5DA-4A98-A233-F497F3638119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A5EA6C-A5FC-43DF-A051-BB6EAB77C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2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10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3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0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12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44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0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83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59D8E-2A04-7648-BB99-EC53D25710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02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6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73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68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97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37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64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3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11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5EA6C-A5FC-43DF-A051-BB6EAB77CA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9E79-639F-EE47-9F91-201AD8B71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AA1B3-2EAD-DF40-B3A6-9B4018733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6D8E4-98BF-4149-A001-6393743C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91512-093B-B34E-A6E5-11F05749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C44B1-08B0-8D42-9A23-D61E790A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1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FDE92-4DDD-7846-BCDE-32F594A8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A3DE4-70D7-6E4D-8E43-4959F9E7B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2CDC1-3E40-6641-BEC2-5E796748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5268B-7511-3649-A38F-D9899A5B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555C7-74A1-A142-8F6A-A3530EAF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4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13384-E11A-E44D-A3FD-E1296111E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95ED8-514D-9A43-8DD9-DB0A96D46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BF81-E001-2245-9401-5EC2C089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928A0-C1EA-7047-9A17-599000D9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9223C-B067-3E42-8878-C7DEE8A1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6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4518" y="965200"/>
            <a:ext cx="5183716" cy="349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8351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81870" y="4852525"/>
            <a:ext cx="6101851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73051" y="3113001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73051" y="4043008"/>
            <a:ext cx="5145616" cy="374649"/>
          </a:xfrm>
        </p:spPr>
        <p:txBody>
          <a:bodyPr/>
          <a:lstStyle>
            <a:lvl2pPr marL="6351" indent="0">
              <a:buNone/>
              <a:defRPr sz="2133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81870" y="5397121"/>
            <a:ext cx="6101851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11789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376D1-0FBD-B74F-87EB-6BCE88A0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F62A2-61F5-9B44-A2C7-B30D886F0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F9A50-75DF-6C46-9A8E-609CCAE88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13F10-C789-7642-82B0-46D04864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ACEA6-6BEC-0B4D-B2A2-7398CEF04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B868-AA52-3647-9352-01771127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7EDF1-B458-D549-B818-1D766F882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F14D6-A785-D44B-84D1-F4C66D6B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E62CE-3C95-6643-BB6E-C63830E9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ECCA5-D3C4-0A46-991A-15D8BE59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5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1862-0C11-AE49-92DF-4D4034F9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7B62A-E692-6B4A-A2FF-AB3F38B95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6571D-98E9-A34B-8FF5-9F87894F6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680A6-4DFF-2D4C-B073-AB36083C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BC027-82FA-B141-99AD-9B360CB9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8B46B-1FC9-AB44-97D0-CF59EA74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6C6F-4BF3-4B47-B7FE-6E11B21B4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00AE8-8609-224A-BC6C-D15568F1F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E830D-388A-2741-952F-CBC5612A7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C3AC1-41B7-2443-98F7-BA7538667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B6AB3-C2C5-D04D-874D-2AEC853CC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5D1A3-498A-A742-8A09-B1BD3E85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FD06A6-AD31-7240-8793-2706F08E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5F778-E649-014C-962B-B28FD760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4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DC62F-F991-8247-BD68-7ACC6B85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E031B-CB24-2D45-A70A-1AA2E278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A0F541-3714-C541-BBA8-F6173A4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8E047-8963-8940-9CBE-28ADFFAD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3602A-2503-874E-9D93-303213113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ECD882-2F76-9945-9053-92005361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153ED-E321-5846-9487-D7E96B9A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1A62-1340-BE44-9EA6-F6ADD0E8C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BC8C4-F19B-E245-B6BD-DE7C180DE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6B3DF-BFCA-5845-8189-2C8D6035F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7D9AE-D75C-A544-A4D9-AFC3CF5D2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C5AC7-059C-2F4E-A83D-CC34873E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CA3CA-AE85-F44A-9CF3-DDBB1118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2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1683E-FC87-AB4A-9691-F778A7DD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94C05-D76C-064E-BE70-BE62FD856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96FE-3CAA-4142-9553-7D1FF2DD4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8F040-9804-5E42-9A9C-FC910A49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FA753-5316-BB4D-90B2-0BC28816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E70DF-D619-CC4E-B76B-2F4FDC5E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3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E476D7-6E9B-F14A-A5D7-4D3061636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947AE-5991-D741-B3FB-75FEE4055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CE503-8EAC-E245-9B76-CC0C97E16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2BB1E-0C0A-B44E-88C7-A088BA900551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B53-2801-6040-9C38-45D5F58F9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31FE9-0E54-4B4F-8110-7492A37D0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5BD2-B376-874B-BB69-3B744669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washoeschools.net/site/Default.aspx?PageID=1550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sddata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harris@washoeschools.net" TargetMode="External"/><Relationship Id="rId5" Type="http://schemas.openxmlformats.org/officeDocument/2006/relationships/hyperlink" Target="mailto:Ldavidson@washoeschools.net" TargetMode="External"/><Relationship Id="rId4" Type="http://schemas.openxmlformats.org/officeDocument/2006/relationships/hyperlink" Target="https://www.washoeschools.net/Domain/141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sv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77D8DB-F6D7-4CBF-9A1E-F8012628A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itle 9">
            <a:extLst>
              <a:ext uri="{FF2B5EF4-FFF2-40B4-BE49-F238E27FC236}">
                <a16:creationId xmlns:a16="http://schemas.microsoft.com/office/drawing/2014/main" id="{2F6CDBC1-0735-460E-B512-B31DDA502FEE}"/>
              </a:ext>
            </a:extLst>
          </p:cNvPr>
          <p:cNvSpPr txBox="1">
            <a:spLocks/>
          </p:cNvSpPr>
          <p:nvPr/>
        </p:nvSpPr>
        <p:spPr>
          <a:xfrm>
            <a:off x="1528549" y="1347718"/>
            <a:ext cx="8707272" cy="1217141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 of the Family School Reopening Survey (Fall 2020-21)</a:t>
            </a: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91B424AB-92A8-41A6-8F9A-D93CF456F185}"/>
              </a:ext>
            </a:extLst>
          </p:cNvPr>
          <p:cNvSpPr txBox="1">
            <a:spLocks/>
          </p:cNvSpPr>
          <p:nvPr/>
        </p:nvSpPr>
        <p:spPr>
          <a:xfrm>
            <a:off x="0" y="2743199"/>
            <a:ext cx="12192000" cy="66023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26,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7221DA-AD1D-4014-83C0-D065B2C74EED}"/>
              </a:ext>
            </a:extLst>
          </p:cNvPr>
          <p:cNvSpPr txBox="1"/>
          <p:nvPr/>
        </p:nvSpPr>
        <p:spPr>
          <a:xfrm>
            <a:off x="2183123" y="3912576"/>
            <a:ext cx="843086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This presentation describes findings from the School Reopening Survey of Families that was administered in November - December of 2020. The survey captured family perspectives about in-person, hybrid, and distance learning models to be used for improvement. District summary reports for this and other related surveys can be accessed at </a:t>
            </a:r>
            <a:r>
              <a:rPr lang="en-US">
                <a:solidFill>
                  <a:schemeClr val="accent1">
                    <a:lumMod val="50000"/>
                  </a:schemeClr>
                </a:solidFill>
                <a:latin typeface="Century Gothic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https://www.washoeschools.net/site/Default.aspx?PageID=15507</a:t>
            </a:r>
            <a:endParaRPr lang="en-US">
              <a:solidFill>
                <a:schemeClr val="accent1">
                  <a:lumMod val="50000"/>
                </a:scheme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00745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0" y="259841"/>
            <a:ext cx="1219199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Percentage of families who report each aspect of Distance Learning is </a:t>
            </a:r>
          </a:p>
          <a:p>
            <a:pPr algn="ctr"/>
            <a:r>
              <a:rPr lang="en-US" sz="2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"Easy" or "Very Easy" for them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4EF31D-3B98-46F0-8A19-96BD5C8B1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161749"/>
              </p:ext>
            </p:extLst>
          </p:nvPr>
        </p:nvGraphicFramePr>
        <p:xfrm>
          <a:off x="331572" y="1195820"/>
          <a:ext cx="11528854" cy="542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008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67945"/>
              </p:ext>
            </p:extLst>
          </p:nvPr>
        </p:nvGraphicFramePr>
        <p:xfrm>
          <a:off x="132835" y="1821715"/>
          <a:ext cx="11926329" cy="41475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02594">
                  <a:extLst>
                    <a:ext uri="{9D8B030D-6E8A-4147-A177-3AD203B41FA5}">
                      <a16:colId xmlns:a16="http://schemas.microsoft.com/office/drawing/2014/main" val="2962068762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2441803175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2021938550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3430923471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209755514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4033061196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623018921"/>
                    </a:ext>
                  </a:extLst>
                </a:gridCol>
                <a:gridCol w="1389105">
                  <a:extLst>
                    <a:ext uri="{9D8B030D-6E8A-4147-A177-3AD203B41FA5}">
                      <a16:colId xmlns:a16="http://schemas.microsoft.com/office/drawing/2014/main" val="3451743159"/>
                    </a:ext>
                  </a:extLst>
                </a:gridCol>
              </a:tblGrid>
              <a:tr h="82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Model Type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Academic growth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Interest in school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Mental</a:t>
                      </a:r>
                    </a:p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 well-being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Peer relationships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Relationships with teachers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Child's physical health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Child's behavior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solidFill>
                      <a:srgbClr val="004F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0661"/>
                  </a:ext>
                </a:extLst>
              </a:tr>
              <a:tr h="82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In-Person</a:t>
                      </a:r>
                    </a:p>
                    <a:p>
                      <a:pPr algn="l" fontAlgn="b"/>
                      <a:r>
                        <a:rPr lang="en-US" sz="1400" b="0" u="none" strike="noStrike">
                          <a:effectLst/>
                          <a:latin typeface="Century Gothic" panose="020B0502020202020204" pitchFamily="34" charset="0"/>
                        </a:rPr>
                        <a:t>(N = 6,286)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28.0%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18.6%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22.3%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19.1%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13.0%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16.6%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10.7%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extLst>
                  <a:ext uri="{0D108BD9-81ED-4DB2-BD59-A6C34878D82A}">
                    <a16:rowId xmlns:a16="http://schemas.microsoft.com/office/drawing/2014/main" val="1376690128"/>
                  </a:ext>
                </a:extLst>
              </a:tr>
              <a:tr h="82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Hybrid 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7,178)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65.2%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48.5%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41.8%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41.7%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32.4%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26.7%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18.6%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/>
                </a:tc>
                <a:extLst>
                  <a:ext uri="{0D108BD9-81ED-4DB2-BD59-A6C34878D82A}">
                    <a16:rowId xmlns:a16="http://schemas.microsoft.com/office/drawing/2014/main" val="3331411773"/>
                  </a:ext>
                </a:extLst>
              </a:tr>
              <a:tr h="82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Distance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3,782)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39.6%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31.2%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24.8%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29.9%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23.8%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17.2%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entury Gothic" panose="020B0502020202020204" pitchFamily="34" charset="0"/>
                        </a:rPr>
                        <a:t>11.2%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820962"/>
                  </a:ext>
                </a:extLst>
              </a:tr>
              <a:tr h="82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All Learning Models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17,246)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46.0%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33.8%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31.0%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30.9%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23.4%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20.9%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14.1%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5657220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-259492" y="307427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Family Concerns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4729" y="1360050"/>
            <a:ext cx="11964435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entury Gothic"/>
              </a:rPr>
              <a:t>Percentage of families who feel "very"/"extremely" concerned about child’s…</a:t>
            </a:r>
            <a:endParaRPr lang="en-US" sz="1400" dirty="0">
              <a:solidFill>
                <a:schemeClr val="tx2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26910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0" y="251466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Family Concerns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69" y="12233"/>
            <a:ext cx="2176129" cy="2105247"/>
          </a:xfrm>
          <a:prstGeom prst="rect">
            <a:avLst/>
          </a:prstGeom>
        </p:spPr>
      </p:pic>
      <p:sp>
        <p:nvSpPr>
          <p:cNvPr id="14" name="TextBox 2">
            <a:extLst>
              <a:ext uri="{FF2B5EF4-FFF2-40B4-BE49-F238E27FC236}">
                <a16:creationId xmlns:a16="http://schemas.microsoft.com/office/drawing/2014/main" id="{16A08649-C28E-4EE3-A301-DE4419C1050D}"/>
              </a:ext>
            </a:extLst>
          </p:cNvPr>
          <p:cNvSpPr txBox="1"/>
          <p:nvPr/>
        </p:nvSpPr>
        <p:spPr>
          <a:xfrm>
            <a:off x="873180" y="774354"/>
            <a:ext cx="10153859" cy="134961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Percent of families "very" or "extremely" concerned about their child’s </a:t>
            </a:r>
            <a:r>
              <a:rPr kumimoji="0" lang="en-US" sz="1800" b="0" i="0" u="sng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academic growth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,</a:t>
            </a:r>
            <a:r>
              <a:rPr lang="en-US" sz="1800" kern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Spring 2019-20 &amp; Fall 2020-21.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Q. How concerned are you about your child’s academic growth? Rated on a scale of 1 to 5, where 1 = Not at all concerned,  2 = Slightly concerned, 3 = Somewhat concerned, 4 = Very concerned, &amp; 5 = Extremely concerned. Percent indicates 4 &amp; 5. Groups are sorted by percent concerned in spring 2020-21.</a:t>
            </a: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endParaRPr lang="en-US" sz="1050"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67328-F78D-42C0-97DF-49D7950F44C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7752" r="86200" b="23794"/>
          <a:stretch/>
        </p:blipFill>
        <p:spPr>
          <a:xfrm>
            <a:off x="-78" y="4558740"/>
            <a:ext cx="1083435" cy="1256514"/>
          </a:xfrm>
          <a:prstGeom prst="rect">
            <a:avLst/>
          </a:prstGeom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D541F2A-0CE7-412E-9AD7-F377E47F03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866469"/>
              </p:ext>
            </p:extLst>
          </p:nvPr>
        </p:nvGraphicFramePr>
        <p:xfrm>
          <a:off x="1231238" y="1973766"/>
          <a:ext cx="9523138" cy="4293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6DC4B44E-3F34-4E30-A410-0CCC8D2BBD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5755" r="76628"/>
          <a:stretch/>
        </p:blipFill>
        <p:spPr>
          <a:xfrm>
            <a:off x="0" y="5787342"/>
            <a:ext cx="1834857" cy="107065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1901B2F-22FB-4049-A97F-655D8DD2E67F}"/>
              </a:ext>
            </a:extLst>
          </p:cNvPr>
          <p:cNvSpPr txBox="1"/>
          <p:nvPr/>
        </p:nvSpPr>
        <p:spPr>
          <a:xfrm>
            <a:off x="200837" y="6441727"/>
            <a:ext cx="11790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Sources: Family School Reopening Survey (Fall 2020-21) and Distance Learning &amp; Well-Being Survey (Spring 2019-20)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A9DDA7-5A42-48FB-A640-1681850A436B}"/>
              </a:ext>
            </a:extLst>
          </p:cNvPr>
          <p:cNvCxnSpPr>
            <a:cxnSpLocks/>
          </p:cNvCxnSpPr>
          <p:nvPr/>
        </p:nvCxnSpPr>
        <p:spPr>
          <a:xfrm flipV="1">
            <a:off x="9797515" y="3028339"/>
            <a:ext cx="0" cy="27238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ABD02AB-C2EC-405B-9A21-2CE4F8259B7D}"/>
              </a:ext>
            </a:extLst>
          </p:cNvPr>
          <p:cNvSpPr txBox="1"/>
          <p:nvPr/>
        </p:nvSpPr>
        <p:spPr>
          <a:xfrm>
            <a:off x="9797515" y="3064356"/>
            <a:ext cx="2097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entury Gothic" panose="020B0502020202020204" pitchFamily="34" charset="0"/>
              </a:rPr>
              <a:t>14 ppt. increase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8E8CE0-25D7-4856-9039-9FFBF8C40995}"/>
              </a:ext>
            </a:extLst>
          </p:cNvPr>
          <p:cNvCxnSpPr>
            <a:cxnSpLocks/>
          </p:cNvCxnSpPr>
          <p:nvPr/>
        </p:nvCxnSpPr>
        <p:spPr>
          <a:xfrm flipV="1">
            <a:off x="10140284" y="2701051"/>
            <a:ext cx="0" cy="27238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A392C44-57F3-4922-A8D7-4F5E741E62A3}"/>
              </a:ext>
            </a:extLst>
          </p:cNvPr>
          <p:cNvSpPr txBox="1"/>
          <p:nvPr/>
        </p:nvSpPr>
        <p:spPr>
          <a:xfrm>
            <a:off x="10140284" y="2718684"/>
            <a:ext cx="209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entury Gothic" panose="020B0502020202020204" pitchFamily="34" charset="0"/>
              </a:rPr>
              <a:t>15 ppt. increase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36E668-AE3D-40D7-84CC-EE62FA870D20}"/>
              </a:ext>
            </a:extLst>
          </p:cNvPr>
          <p:cNvCxnSpPr>
            <a:cxnSpLocks/>
          </p:cNvCxnSpPr>
          <p:nvPr/>
        </p:nvCxnSpPr>
        <p:spPr>
          <a:xfrm flipV="1">
            <a:off x="9682820" y="3469329"/>
            <a:ext cx="0" cy="27238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0D75847-3D7E-42B9-A627-E9D6F229323C}"/>
              </a:ext>
            </a:extLst>
          </p:cNvPr>
          <p:cNvSpPr txBox="1"/>
          <p:nvPr/>
        </p:nvSpPr>
        <p:spPr>
          <a:xfrm>
            <a:off x="9705479" y="3492031"/>
            <a:ext cx="2097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entury Gothic" panose="020B0502020202020204" pitchFamily="34" charset="0"/>
              </a:rPr>
              <a:t>14 ppt. increase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77EA84-50FE-4022-BDF0-82597DD08108}"/>
              </a:ext>
            </a:extLst>
          </p:cNvPr>
          <p:cNvSpPr txBox="1"/>
          <p:nvPr/>
        </p:nvSpPr>
        <p:spPr>
          <a:xfrm>
            <a:off x="9506186" y="4709414"/>
            <a:ext cx="2097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entury Gothic" panose="020B0502020202020204" pitchFamily="34" charset="0"/>
              </a:rPr>
              <a:t>13 ppt. increase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B1FCF8-C18A-48C9-9F34-51379D5C7C80}"/>
              </a:ext>
            </a:extLst>
          </p:cNvPr>
          <p:cNvCxnSpPr>
            <a:cxnSpLocks/>
          </p:cNvCxnSpPr>
          <p:nvPr/>
        </p:nvCxnSpPr>
        <p:spPr>
          <a:xfrm flipV="1">
            <a:off x="9506186" y="4709414"/>
            <a:ext cx="0" cy="272384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7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0" y="251466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Family Concerns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A8F1F-EDCD-45B1-AC77-345D0EF49A4A}"/>
              </a:ext>
            </a:extLst>
          </p:cNvPr>
          <p:cNvSpPr txBox="1"/>
          <p:nvPr/>
        </p:nvSpPr>
        <p:spPr>
          <a:xfrm>
            <a:off x="282888" y="6478800"/>
            <a:ext cx="11790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Sources: Family School Reopening Survey (Fall 2020-21) and Distance Learning &amp; Well-Being Survey (Spring 2019-20)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67328-F78D-42C0-97DF-49D7950F44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752" r="86200" b="23794"/>
          <a:stretch/>
        </p:blipFill>
        <p:spPr>
          <a:xfrm>
            <a:off x="0" y="4551643"/>
            <a:ext cx="1083435" cy="12565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sp>
        <p:nvSpPr>
          <p:cNvPr id="14" name="TextBox 2">
            <a:extLst>
              <a:ext uri="{FF2B5EF4-FFF2-40B4-BE49-F238E27FC236}">
                <a16:creationId xmlns:a16="http://schemas.microsoft.com/office/drawing/2014/main" id="{16A08649-C28E-4EE3-A301-DE4419C1050D}"/>
              </a:ext>
            </a:extLst>
          </p:cNvPr>
          <p:cNvSpPr txBox="1"/>
          <p:nvPr/>
        </p:nvSpPr>
        <p:spPr>
          <a:xfrm>
            <a:off x="882441" y="763735"/>
            <a:ext cx="9988951" cy="107065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Percent of parents "very" or "extremely" concerned about their child's </a:t>
            </a:r>
            <a:r>
              <a:rPr kumimoji="0" lang="en-US" sz="2000" b="0" i="0" u="sng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mental health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,</a:t>
            </a:r>
            <a:r>
              <a:rPr lang="en-US" sz="2000" kern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Spring 2019-20 &amp; Fall 2020-21.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Q. How concerned are you about your child's mental health? Rated on a scale of 1 to 5, where 1 = Not at all concerned,  2 = Slightly concerned, 3 = Somewhat concerned, 4 = Very concerned, &amp; 5 = Extremely concerned. Percent indicates 4 &amp; 5. Groups are sorted by percent concerned in spring 2020-21.</a:t>
            </a: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endParaRPr lang="en-US" sz="1100">
              <a:latin typeface="Century Gothic" panose="020B0502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DC4B44E-3F34-4E30-A410-0CCC8D2BBD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755" r="76628"/>
          <a:stretch/>
        </p:blipFill>
        <p:spPr>
          <a:xfrm>
            <a:off x="78" y="5780245"/>
            <a:ext cx="1834857" cy="1070658"/>
          </a:xfrm>
          <a:prstGeom prst="rect">
            <a:avLst/>
          </a:prstGeom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8A3A1FF-81C8-4F80-9AA3-5A72D849F0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739339"/>
              </p:ext>
            </p:extLst>
          </p:nvPr>
        </p:nvGraphicFramePr>
        <p:xfrm>
          <a:off x="1136344" y="2105247"/>
          <a:ext cx="9892211" cy="420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6A923E6-2C1F-403B-A87B-DAE49FCB6517}"/>
              </a:ext>
            </a:extLst>
          </p:cNvPr>
          <p:cNvCxnSpPr/>
          <p:nvPr/>
        </p:nvCxnSpPr>
        <p:spPr>
          <a:xfrm flipV="1">
            <a:off x="9785656" y="3164218"/>
            <a:ext cx="0" cy="2667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430126D-B15C-4109-8D63-07E54CE0423F}"/>
              </a:ext>
            </a:extLst>
          </p:cNvPr>
          <p:cNvSpPr txBox="1"/>
          <p:nvPr/>
        </p:nvSpPr>
        <p:spPr>
          <a:xfrm>
            <a:off x="9838566" y="3103800"/>
            <a:ext cx="1661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entury Gothic" panose="020B0502020202020204" pitchFamily="34" charset="0"/>
              </a:rPr>
              <a:t>9 ppt. increase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4BFB33-5609-4664-9A81-060D5723BC56}"/>
              </a:ext>
            </a:extLst>
          </p:cNvPr>
          <p:cNvCxnSpPr/>
          <p:nvPr/>
        </p:nvCxnSpPr>
        <p:spPr>
          <a:xfrm flipV="1">
            <a:off x="9723670" y="3567978"/>
            <a:ext cx="0" cy="2667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981EAF-B1E2-4BD6-8125-3761FEFDB040}"/>
              </a:ext>
            </a:extLst>
          </p:cNvPr>
          <p:cNvSpPr txBox="1"/>
          <p:nvPr/>
        </p:nvSpPr>
        <p:spPr>
          <a:xfrm>
            <a:off x="9776580" y="3507560"/>
            <a:ext cx="1661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entury Gothic" panose="020B0502020202020204" pitchFamily="34" charset="0"/>
              </a:rPr>
              <a:t>6 ppt. increase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79079DC-2354-4520-8A7A-23D5BF67E307}"/>
              </a:ext>
            </a:extLst>
          </p:cNvPr>
          <p:cNvCxnSpPr/>
          <p:nvPr/>
        </p:nvCxnSpPr>
        <p:spPr>
          <a:xfrm flipV="1">
            <a:off x="9962960" y="2749998"/>
            <a:ext cx="0" cy="2667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18CBAD5-74B4-468E-BEEC-139B033A251C}"/>
              </a:ext>
            </a:extLst>
          </p:cNvPr>
          <p:cNvSpPr txBox="1"/>
          <p:nvPr/>
        </p:nvSpPr>
        <p:spPr>
          <a:xfrm>
            <a:off x="10015870" y="2689580"/>
            <a:ext cx="1661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entury Gothic" panose="020B0502020202020204" pitchFamily="34" charset="0"/>
              </a:rPr>
              <a:t>4 ppt. increase</a:t>
            </a:r>
          </a:p>
        </p:txBody>
      </p:sp>
    </p:spTree>
    <p:extLst>
      <p:ext uri="{BB962C8B-B14F-4D97-AF65-F5344CB8AC3E}">
        <p14:creationId xmlns:p14="http://schemas.microsoft.com/office/powerpoint/2010/main" val="3176101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073597"/>
              </p:ext>
            </p:extLst>
          </p:nvPr>
        </p:nvGraphicFramePr>
        <p:xfrm>
          <a:off x="281114" y="1811445"/>
          <a:ext cx="11556659" cy="488401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82499">
                  <a:extLst>
                    <a:ext uri="{9D8B030D-6E8A-4147-A177-3AD203B41FA5}">
                      <a16:colId xmlns:a16="http://schemas.microsoft.com/office/drawing/2014/main" val="2962068762"/>
                    </a:ext>
                  </a:extLst>
                </a:gridCol>
                <a:gridCol w="1754832">
                  <a:extLst>
                    <a:ext uri="{9D8B030D-6E8A-4147-A177-3AD203B41FA5}">
                      <a16:colId xmlns:a16="http://schemas.microsoft.com/office/drawing/2014/main" val="2441803175"/>
                    </a:ext>
                  </a:extLst>
                </a:gridCol>
                <a:gridCol w="1754832">
                  <a:extLst>
                    <a:ext uri="{9D8B030D-6E8A-4147-A177-3AD203B41FA5}">
                      <a16:colId xmlns:a16="http://schemas.microsoft.com/office/drawing/2014/main" val="2021938550"/>
                    </a:ext>
                  </a:extLst>
                </a:gridCol>
                <a:gridCol w="1754832">
                  <a:extLst>
                    <a:ext uri="{9D8B030D-6E8A-4147-A177-3AD203B41FA5}">
                      <a16:colId xmlns:a16="http://schemas.microsoft.com/office/drawing/2014/main" val="3430923471"/>
                    </a:ext>
                  </a:extLst>
                </a:gridCol>
                <a:gridCol w="2002140">
                  <a:extLst>
                    <a:ext uri="{9D8B030D-6E8A-4147-A177-3AD203B41FA5}">
                      <a16:colId xmlns:a16="http://schemas.microsoft.com/office/drawing/2014/main" val="209755514"/>
                    </a:ext>
                  </a:extLst>
                </a:gridCol>
                <a:gridCol w="1507524">
                  <a:extLst>
                    <a:ext uri="{9D8B030D-6E8A-4147-A177-3AD203B41FA5}">
                      <a16:colId xmlns:a16="http://schemas.microsoft.com/office/drawing/2014/main" val="4033061196"/>
                    </a:ext>
                  </a:extLst>
                </a:gridCol>
              </a:tblGrid>
              <a:tr h="1638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Model Type</a:t>
                      </a:r>
                    </a:p>
                  </a:txBody>
                  <a:tcPr marL="6556" marR="6556" marT="6556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 know who to contact with questions about my child's education.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Teachers at my child's school are available to help my child with questions about schoolwork.</a:t>
                      </a:r>
                    </a:p>
                  </a:txBody>
                  <a:tcPr marL="9525" marR="9525" marT="9525" marB="0" anchor="b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My child has at least one staff member at school in whom they can confide.</a:t>
                      </a:r>
                    </a:p>
                  </a:txBody>
                  <a:tcPr marL="9525" marR="9525" marT="9525" marB="0" anchor="b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1717675" algn="l"/>
                        </a:tabLst>
                      </a:pPr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There is at least one person at my child's school with whom I would feel comfortable sharing my family's struggles.</a:t>
                      </a:r>
                    </a:p>
                  </a:txBody>
                  <a:tcPr marL="9525" marR="9525" marT="9525" marB="0" anchor="b">
                    <a:solidFill>
                      <a:srgbClr val="004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Teachers at my child's school ask me for my ideas, concerns, or feedback.</a:t>
                      </a:r>
                    </a:p>
                  </a:txBody>
                  <a:tcPr marL="9525" marR="9525" marT="9525" marB="0" anchor="b">
                    <a:solidFill>
                      <a:srgbClr val="004F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0661"/>
                  </a:ext>
                </a:extLst>
              </a:tr>
              <a:tr h="791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In-Person</a:t>
                      </a:r>
                    </a:p>
                    <a:p>
                      <a:pPr algn="l" fontAlgn="b"/>
                      <a:r>
                        <a:rPr lang="en-US" sz="1400" b="0" u="none" strike="noStrike">
                          <a:effectLst/>
                          <a:latin typeface="Century Gothic" panose="020B0502020202020204" pitchFamily="34" charset="0"/>
                        </a:rPr>
                        <a:t>(N = 6,223)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63.2%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6690128"/>
                  </a:ext>
                </a:extLst>
              </a:tr>
              <a:tr h="791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Hybrid 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7,089)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1411773"/>
                  </a:ext>
                </a:extLst>
              </a:tr>
              <a:tr h="791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Century Gothic" panose="020B0502020202020204" pitchFamily="34" charset="0"/>
                        </a:rPr>
                        <a:t>Distance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3,728)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62.8%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55.8%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44.6%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40.1%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36.5%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820962"/>
                  </a:ext>
                </a:extLst>
              </a:tr>
              <a:tr h="791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All Learning Models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(N = 17,040)</a:t>
                      </a:r>
                    </a:p>
                  </a:txBody>
                  <a:tcPr marL="6556" marR="6556" marT="6556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63.7%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56.9%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44.8%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38.1%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5657220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-259492" y="307427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Family-School Relationships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6973" y="1325984"/>
            <a:ext cx="117049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Century Gothic"/>
              </a:rPr>
              <a:t>Percentage of families who "agree"/"strongly agree" that…</a:t>
            </a:r>
            <a:endParaRPr lang="en-US" sz="1400">
              <a:solidFill>
                <a:schemeClr val="tx2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67823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40789E0-7CA1-4C73-BBF5-3B2DFD2F9A6C}"/>
              </a:ext>
            </a:extLst>
          </p:cNvPr>
          <p:cNvSpPr/>
          <p:nvPr/>
        </p:nvSpPr>
        <p:spPr>
          <a:xfrm>
            <a:off x="6720840" y="1366019"/>
            <a:ext cx="4691301" cy="482616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rIns="73152" rtlCol="0" anchor="ctr"/>
          <a:lstStyle/>
          <a:p>
            <a:pPr algn="ctr"/>
            <a:r>
              <a:rPr lang="en-US" sz="2800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It's been really difficult for my 5 kids to keep up on work &amp; understand concepts that are only touched upon 2 days a week. I have another son that has concentration issues, so every other day has been really challenging </a:t>
            </a:r>
          </a:p>
          <a:p>
            <a:pPr algn="r">
              <a:spcBef>
                <a:spcPts val="600"/>
              </a:spcBef>
            </a:pPr>
            <a:r>
              <a:rPr lang="en-US" sz="2000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Parent of 9</a:t>
            </a:r>
            <a:r>
              <a:rPr lang="en-US" sz="2000" i="1" baseline="300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</a:t>
            </a:r>
            <a:r>
              <a:rPr lang="en-US" sz="2000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grader, Hybrid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C3DF0C-2D1D-42E9-A86D-E97FC1FABD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765" b="53071"/>
          <a:stretch/>
        </p:blipFill>
        <p:spPr>
          <a:xfrm rot="10800000">
            <a:off x="0" y="5124896"/>
            <a:ext cx="2050690" cy="17331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FC1CA6-74C0-4DB2-B384-18EF4B26868E}"/>
              </a:ext>
            </a:extLst>
          </p:cNvPr>
          <p:cNvSpPr txBox="1"/>
          <p:nvPr/>
        </p:nvSpPr>
        <p:spPr>
          <a:xfrm>
            <a:off x="200838" y="185405"/>
            <a:ext cx="11635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What is the most pressing </a:t>
            </a:r>
            <a:r>
              <a:rPr lang="en-US" sz="3200" b="1" i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challenge</a:t>
            </a:r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you are experiencing with your child’s education right now? </a:t>
            </a:r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(n = 16,911</a:t>
            </a:r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95DA9-B4D4-4077-AD90-12753D1CA405}"/>
              </a:ext>
            </a:extLst>
          </p:cNvPr>
          <p:cNvSpPr txBox="1"/>
          <p:nvPr/>
        </p:nvSpPr>
        <p:spPr>
          <a:xfrm>
            <a:off x="1497226" y="1339973"/>
            <a:ext cx="5335374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Instructional quality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Emotional well-being: isolation, anxiety, depression 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Technology challenges 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Inconsistent practices 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COVID-19 &amp; safety measures 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School communication </a:t>
            </a:r>
          </a:p>
          <a:p>
            <a:pPr marL="234950" lvl="0" indent="-2349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Competing home demands </a:t>
            </a:r>
          </a:p>
          <a:p>
            <a:pPr marL="234950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Inaccurate record of attendance &amp; assignments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86392C-779E-4331-81FE-C4DD2B7DD199}"/>
              </a:ext>
            </a:extLst>
          </p:cNvPr>
          <p:cNvSpPr txBox="1"/>
          <p:nvPr/>
        </p:nvSpPr>
        <p:spPr>
          <a:xfrm>
            <a:off x="671332" y="1339973"/>
            <a:ext cx="1111715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~24%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560A33-0A28-4412-969C-BE339777AF73}"/>
              </a:ext>
            </a:extLst>
          </p:cNvPr>
          <p:cNvSpPr txBox="1"/>
          <p:nvPr/>
        </p:nvSpPr>
        <p:spPr>
          <a:xfrm>
            <a:off x="671332" y="1863193"/>
            <a:ext cx="1111715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~18%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39ED1C-45E7-427A-8763-122A1E934240}"/>
              </a:ext>
            </a:extLst>
          </p:cNvPr>
          <p:cNvSpPr txBox="1"/>
          <p:nvPr/>
        </p:nvSpPr>
        <p:spPr>
          <a:xfrm>
            <a:off x="671332" y="2681930"/>
            <a:ext cx="1111715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8C31F-14DD-454F-99F8-FE4B7848C0DA}"/>
              </a:ext>
            </a:extLst>
          </p:cNvPr>
          <p:cNvSpPr txBox="1"/>
          <p:nvPr/>
        </p:nvSpPr>
        <p:spPr>
          <a:xfrm>
            <a:off x="779859" y="3212284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~9%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F966E9-8F60-4FA0-84E8-4280EAC4AD34}"/>
              </a:ext>
            </a:extLst>
          </p:cNvPr>
          <p:cNvSpPr txBox="1"/>
          <p:nvPr/>
        </p:nvSpPr>
        <p:spPr>
          <a:xfrm>
            <a:off x="779859" y="3673397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~8%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62342D-1481-4086-93E7-FD8E138833D7}"/>
              </a:ext>
            </a:extLst>
          </p:cNvPr>
          <p:cNvSpPr txBox="1"/>
          <p:nvPr/>
        </p:nvSpPr>
        <p:spPr>
          <a:xfrm>
            <a:off x="779859" y="4128486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11C20-361F-4D19-984B-7A5ED39CB74B}"/>
              </a:ext>
            </a:extLst>
          </p:cNvPr>
          <p:cNvSpPr txBox="1"/>
          <p:nvPr/>
        </p:nvSpPr>
        <p:spPr>
          <a:xfrm>
            <a:off x="779859" y="4600574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~3%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D95745-2B92-43F2-81C6-00C091EFE7D4}"/>
              </a:ext>
            </a:extLst>
          </p:cNvPr>
          <p:cNvSpPr txBox="1"/>
          <p:nvPr/>
        </p:nvSpPr>
        <p:spPr>
          <a:xfrm>
            <a:off x="779859" y="5077666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~2%</a:t>
            </a:r>
          </a:p>
        </p:txBody>
      </p:sp>
    </p:spTree>
    <p:extLst>
      <p:ext uri="{BB962C8B-B14F-4D97-AF65-F5344CB8AC3E}">
        <p14:creationId xmlns:p14="http://schemas.microsoft.com/office/powerpoint/2010/main" val="1101628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B631776-DA5B-4A0B-B7D4-598B189316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FC1CA6-74C0-4DB2-B384-18EF4B26868E}"/>
              </a:ext>
            </a:extLst>
          </p:cNvPr>
          <p:cNvSpPr txBox="1"/>
          <p:nvPr/>
        </p:nvSpPr>
        <p:spPr>
          <a:xfrm>
            <a:off x="901699" y="299414"/>
            <a:ext cx="92075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How might you </a:t>
            </a:r>
            <a:r>
              <a:rPr lang="en-US" sz="3200" b="1" i="1" dirty="0">
                <a:solidFill>
                  <a:srgbClr val="7030A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recommend fixing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challenge you described?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(n = 15,610)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D4B6916-43DB-4FCF-94E6-22D65AD970E5}"/>
              </a:ext>
            </a:extLst>
          </p:cNvPr>
          <p:cNvSpPr/>
          <p:nvPr/>
        </p:nvSpPr>
        <p:spPr>
          <a:xfrm>
            <a:off x="480512" y="1416636"/>
            <a:ext cx="4472488" cy="4878946"/>
          </a:xfrm>
          <a:prstGeom prst="roundRect">
            <a:avLst/>
          </a:prstGeom>
          <a:solidFill>
            <a:srgbClr val="461E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>
                <a:latin typeface="Cambria" panose="02040503050406030204" pitchFamily="18" charset="0"/>
                <a:ea typeface="Cambria" panose="02040503050406030204" pitchFamily="18" charset="0"/>
              </a:rPr>
              <a:t>My son attends full-time; however, nothing is being done to offset the repetition of attending daily. He receives the same instruction/lesson on B days that he did the day before on an A day. Essentially, he is receiving half an education.</a:t>
            </a:r>
          </a:p>
          <a:p>
            <a:pPr marL="514350" algn="r" defTabSz="971550">
              <a:spcBef>
                <a:spcPts val="600"/>
              </a:spcBef>
            </a:pPr>
            <a:r>
              <a:rPr lang="en-US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Parent of 6</a:t>
            </a:r>
            <a:r>
              <a:rPr lang="en-US" i="1" baseline="300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</a:t>
            </a:r>
            <a:r>
              <a:rPr lang="en-US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Grader, In-person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C18641-D239-41DD-9926-A2833F9D3EE1}"/>
              </a:ext>
            </a:extLst>
          </p:cNvPr>
          <p:cNvSpPr txBox="1"/>
          <p:nvPr/>
        </p:nvSpPr>
        <p:spPr>
          <a:xfrm>
            <a:off x="5748115" y="1650893"/>
            <a:ext cx="61565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Improve instruction</a:t>
            </a:r>
          </a:p>
          <a:p>
            <a:pPr marL="6858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Instructional time with “live” teacher</a:t>
            </a:r>
          </a:p>
          <a:p>
            <a:pPr marL="6858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Consistent instruction for in-person &amp; distance: No repetition on A/B days</a:t>
            </a:r>
          </a:p>
          <a:p>
            <a:pPr marL="6858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Timely feedback &amp; responses to questions  </a:t>
            </a:r>
          </a:p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Open schools full-time to improve: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learning 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emotional well-being</a:t>
            </a:r>
          </a:p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Streamline platforms &amp; increase access to technology</a:t>
            </a:r>
          </a:p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Two perspectives: Adhere to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remove safety measures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EC95BC-DDCF-4DCE-A811-9E2750EB5F4C}"/>
              </a:ext>
            </a:extLst>
          </p:cNvPr>
          <p:cNvSpPr txBox="1"/>
          <p:nvPr/>
        </p:nvSpPr>
        <p:spPr>
          <a:xfrm>
            <a:off x="4953000" y="1688103"/>
            <a:ext cx="1143001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1AF3B6-EEDA-452A-A465-78C894EAA10B}"/>
              </a:ext>
            </a:extLst>
          </p:cNvPr>
          <p:cNvSpPr txBox="1"/>
          <p:nvPr/>
        </p:nvSpPr>
        <p:spPr>
          <a:xfrm>
            <a:off x="4965333" y="4738849"/>
            <a:ext cx="1182409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~12%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6F098C-EB78-4D35-8FEF-26A7D8394A69}"/>
              </a:ext>
            </a:extLst>
          </p:cNvPr>
          <p:cNvSpPr txBox="1"/>
          <p:nvPr/>
        </p:nvSpPr>
        <p:spPr>
          <a:xfrm>
            <a:off x="4979631" y="3548711"/>
            <a:ext cx="1129146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~16%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1522F-08F7-4BDB-9958-FAB1ADD468C6}"/>
              </a:ext>
            </a:extLst>
          </p:cNvPr>
          <p:cNvSpPr txBox="1"/>
          <p:nvPr/>
        </p:nvSpPr>
        <p:spPr>
          <a:xfrm>
            <a:off x="5042610" y="5564632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~7%</a:t>
            </a:r>
          </a:p>
        </p:txBody>
      </p:sp>
    </p:spTree>
    <p:extLst>
      <p:ext uri="{BB962C8B-B14F-4D97-AF65-F5344CB8AC3E}">
        <p14:creationId xmlns:p14="http://schemas.microsoft.com/office/powerpoint/2010/main" val="2496273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84629-DB15-4977-B65B-1A337BD329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765" b="53071"/>
          <a:stretch/>
        </p:blipFill>
        <p:spPr>
          <a:xfrm rot="16200000">
            <a:off x="-158792" y="158793"/>
            <a:ext cx="2050690" cy="17331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FC1CA6-74C0-4DB2-B384-18EF4B26868E}"/>
              </a:ext>
            </a:extLst>
          </p:cNvPr>
          <p:cNvSpPr txBox="1"/>
          <p:nvPr/>
        </p:nvSpPr>
        <p:spPr>
          <a:xfrm>
            <a:off x="1961705" y="156754"/>
            <a:ext cx="93285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What is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working well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within your child's learning right now?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(n = 16,212)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B263DBE-C7F2-4B78-A02B-71D891BE4721}"/>
              </a:ext>
            </a:extLst>
          </p:cNvPr>
          <p:cNvSpPr/>
          <p:nvPr/>
        </p:nvSpPr>
        <p:spPr>
          <a:xfrm>
            <a:off x="682172" y="1368839"/>
            <a:ext cx="4516129" cy="492674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rIns="73152" rtlCol="0" anchor="ctr"/>
          <a:lstStyle/>
          <a:p>
            <a:pPr algn="ctr"/>
            <a:r>
              <a:rPr lang="en-US" sz="2800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 started off distance learning &amp; due to our child's mental health, found it better to send him in-person... he has been far more engaged in learning since going back in-person &amp; the hygiene processes are easy to accommodate &amp; well worth it. </a:t>
            </a:r>
          </a:p>
          <a:p>
            <a:pPr algn="r">
              <a:spcBef>
                <a:spcPts val="600"/>
              </a:spcBef>
            </a:pPr>
            <a:r>
              <a:rPr lang="en-US" i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Parent of 4th Grader, In-person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55985A-93B2-4D8C-8D76-E4E3A01CD1B1}"/>
              </a:ext>
            </a:extLst>
          </p:cNvPr>
          <p:cNvSpPr txBox="1"/>
          <p:nvPr/>
        </p:nvSpPr>
        <p:spPr>
          <a:xfrm>
            <a:off x="6096000" y="1650126"/>
            <a:ext cx="596150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Academic &amp; emotional growth within current learning model </a:t>
            </a:r>
          </a:p>
          <a:p>
            <a:pPr marL="284163" indent="-2841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Supportive schools 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Appreciate school &amp; district efforts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Caring teachers &amp; school staff</a:t>
            </a:r>
          </a:p>
          <a:p>
            <a:pPr marL="284163" indent="-2841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Household &amp; student assets 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Connecting with family more deeply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Child learning new things about self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Family supports for learning</a:t>
            </a:r>
          </a:p>
          <a:p>
            <a:pPr marL="284163" indent="-2841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Technology conducive to learning </a:t>
            </a:r>
          </a:p>
          <a:p>
            <a:pPr marL="284163" indent="-2841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Communication with school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7A6A81-AB5F-43E5-B127-27CB9505BBC6}"/>
              </a:ext>
            </a:extLst>
          </p:cNvPr>
          <p:cNvSpPr txBox="1"/>
          <p:nvPr/>
        </p:nvSpPr>
        <p:spPr>
          <a:xfrm>
            <a:off x="5313532" y="2478000"/>
            <a:ext cx="1113151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~13%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9EB2BB-A207-4B76-A382-F7941FC147DD}"/>
              </a:ext>
            </a:extLst>
          </p:cNvPr>
          <p:cNvSpPr txBox="1"/>
          <p:nvPr/>
        </p:nvSpPr>
        <p:spPr>
          <a:xfrm>
            <a:off x="5323897" y="1660083"/>
            <a:ext cx="1113151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~14%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DC8324-6BCD-4DC7-A68F-17449CEB709B}"/>
              </a:ext>
            </a:extLst>
          </p:cNvPr>
          <p:cNvSpPr txBox="1"/>
          <p:nvPr/>
        </p:nvSpPr>
        <p:spPr>
          <a:xfrm>
            <a:off x="5368606" y="3676831"/>
            <a:ext cx="1129850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~10%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48F88A-037E-4133-9CA3-C8B5C62653F3}"/>
              </a:ext>
            </a:extLst>
          </p:cNvPr>
          <p:cNvSpPr txBox="1"/>
          <p:nvPr/>
        </p:nvSpPr>
        <p:spPr>
          <a:xfrm>
            <a:off x="5433860" y="5222777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48FE1-C428-4E5F-8139-93786768750C}"/>
              </a:ext>
            </a:extLst>
          </p:cNvPr>
          <p:cNvSpPr txBox="1"/>
          <p:nvPr/>
        </p:nvSpPr>
        <p:spPr>
          <a:xfrm>
            <a:off x="5433860" y="5715220"/>
            <a:ext cx="100318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~5%</a:t>
            </a:r>
          </a:p>
        </p:txBody>
      </p:sp>
    </p:spTree>
    <p:extLst>
      <p:ext uri="{BB962C8B-B14F-4D97-AF65-F5344CB8AC3E}">
        <p14:creationId xmlns:p14="http://schemas.microsoft.com/office/powerpoint/2010/main" val="1818890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682368" y="357257"/>
            <a:ext cx="9564129" cy="112999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/>
                <a:ea typeface="Cambria" panose="02040503050406030204" pitchFamily="18" charset="0"/>
                <a:cs typeface="Arial"/>
              </a:rPr>
              <a:t>Additional Findings from </a:t>
            </a:r>
          </a:p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/>
                <a:ea typeface="Cambria" panose="02040503050406030204" pitchFamily="18" charset="0"/>
                <a:cs typeface="Arial"/>
              </a:rPr>
              <a:t>Targeted Family Outreach 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22F488-5926-4D60-8D87-A44CD4A50C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1E9300-4110-495F-80A7-732AD8AB8BD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7752" r="76628"/>
          <a:stretch/>
        </p:blipFill>
        <p:spPr>
          <a:xfrm>
            <a:off x="0" y="4401878"/>
            <a:ext cx="1953236" cy="24561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765418-9203-4D5F-9761-86546158A56F}"/>
              </a:ext>
            </a:extLst>
          </p:cNvPr>
          <p:cNvSpPr txBox="1"/>
          <p:nvPr/>
        </p:nvSpPr>
        <p:spPr>
          <a:xfrm>
            <a:off x="1158944" y="1947629"/>
            <a:ext cx="10326875" cy="31444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80365" indent="-380365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Families appreciated being heard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Century Gothic"/>
            </a:endParaRPr>
          </a:p>
          <a:p>
            <a:pPr marL="380365" indent="-380365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Not confident assuming teaching role at home</a:t>
            </a:r>
            <a:endParaRPr lang="en-US">
              <a:solidFill>
                <a:schemeClr val="accent1">
                  <a:lumMod val="50000"/>
                </a:schemeClr>
              </a:solidFill>
              <a:latin typeface="Century Gothic"/>
            </a:endParaRPr>
          </a:p>
          <a:p>
            <a:pPr marL="380365" indent="-380365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Want more communication from teachers</a:t>
            </a:r>
          </a:p>
          <a:p>
            <a:pPr marL="380365" indent="-380365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Request school information be translated into Spanish</a:t>
            </a:r>
          </a:p>
          <a:p>
            <a:pPr marL="380365" indent="-380365"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Surprised to learn their children are failing or have been absent</a:t>
            </a:r>
          </a:p>
          <a:p>
            <a:pPr marL="837565" lvl="1" indent="-380365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Want teachers to contact them at first sign of struggle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2F57A-1078-4154-BB4E-FF131F30DACF}"/>
              </a:ext>
            </a:extLst>
          </p:cNvPr>
          <p:cNvSpPr txBox="1"/>
          <p:nvPr/>
        </p:nvSpPr>
        <p:spPr>
          <a:xfrm>
            <a:off x="2424026" y="5291632"/>
            <a:ext cx="9771126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accent5">
                    <a:lumMod val="75000"/>
                  </a:schemeClr>
                </a:solidFill>
                <a:latin typeface="Century Gothic"/>
              </a:rPr>
              <a:t>Family Graduation Advocates (FGAs) and F.A.C.E. Liaisons contacted 2,420 Spanish-speaking, Black/African American, and/or American Indian/Alaska Native families, of which 332 completed the survey</a:t>
            </a:r>
          </a:p>
        </p:txBody>
      </p:sp>
    </p:spTree>
    <p:extLst>
      <p:ext uri="{BB962C8B-B14F-4D97-AF65-F5344CB8AC3E}">
        <p14:creationId xmlns:p14="http://schemas.microsoft.com/office/powerpoint/2010/main" val="3326723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7147E4-D81A-4D9F-90EF-94BB5D2B0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752" r="76628"/>
          <a:stretch/>
        </p:blipFill>
        <p:spPr>
          <a:xfrm>
            <a:off x="0" y="4401878"/>
            <a:ext cx="1953236" cy="24561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6CFAE9-71D1-415C-9451-95CDF7DE4976}"/>
              </a:ext>
            </a:extLst>
          </p:cNvPr>
          <p:cNvSpPr txBox="1"/>
          <p:nvPr/>
        </p:nvSpPr>
        <p:spPr>
          <a:xfrm>
            <a:off x="995909" y="457840"/>
            <a:ext cx="1002181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Thank you</a:t>
            </a:r>
            <a:r>
              <a:rPr lang="en-US" sz="4000" b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 all family members, FGA/FACE Liaisons and district staff who gave their time &amp; insights to this survey… </a:t>
            </a:r>
          </a:p>
          <a:p>
            <a:pPr algn="ctr"/>
            <a:r>
              <a:rPr lang="en-US" sz="3600" b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We sincerely appreciate you!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2A161F-D60B-4E22-9936-3BBAAC41E0ED}"/>
              </a:ext>
            </a:extLst>
          </p:cNvPr>
          <p:cNvSpPr txBox="1"/>
          <p:nvPr/>
        </p:nvSpPr>
        <p:spPr>
          <a:xfrm>
            <a:off x="1620457" y="3568509"/>
            <a:ext cx="9871343" cy="246221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Reports regarding this &amp; other topics can be found at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WCSDdata.net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&amp; on the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hlinkClick r:id="rId4"/>
              </a:rPr>
              <a:t>Research &amp; Evaluation’s webpage</a:t>
            </a:r>
            <a:endParaRPr lang="en-US" sz="240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For additional information about this survey, please contact Dr. Laura Davidson, Director of Research and Evaluation at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hlinkClick r:id="rId5"/>
              </a:rPr>
              <a:t>Ldavidson@washoeschools.net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or Jennifer Harris, Program Evaluator at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hlinkClick r:id="rId6"/>
              </a:rPr>
              <a:t>Jharris@washoeschools.net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0769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0" y="251466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Family School Reopening Survey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67328-F78D-42C0-97DF-49D7950F44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752" r="86200" b="23794"/>
          <a:stretch/>
        </p:blipFill>
        <p:spPr>
          <a:xfrm>
            <a:off x="-78" y="4558740"/>
            <a:ext cx="1083435" cy="12565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C4B44E-3F34-4E30-A410-0CCC8D2BBD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755" r="76628"/>
          <a:stretch/>
        </p:blipFill>
        <p:spPr>
          <a:xfrm>
            <a:off x="0" y="5787342"/>
            <a:ext cx="1834857" cy="107065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145F64F-E559-4882-82EB-BA536ECED812}"/>
              </a:ext>
            </a:extLst>
          </p:cNvPr>
          <p:cNvSpPr txBox="1">
            <a:spLocks/>
          </p:cNvSpPr>
          <p:nvPr/>
        </p:nvSpPr>
        <p:spPr>
          <a:xfrm>
            <a:off x="2616257" y="1729894"/>
            <a:ext cx="8288270" cy="4086993"/>
          </a:xfrm>
          <a:prstGeom prst="rect">
            <a:avLst/>
          </a:prstGeom>
          <a:noFill/>
        </p:spPr>
        <p:txBody>
          <a:bodyPr vert="horz" lIns="82296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Open 5 weeks (Nov. 2</a:t>
            </a:r>
            <a:r>
              <a:rPr lang="en-US" sz="30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nd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 – Dec. 7</a:t>
            </a:r>
            <a:r>
              <a:rPr lang="en-US" sz="30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th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)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Arial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Arial"/>
            </a:endParaRPr>
          </a:p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Responses (~32.3% response rate)</a:t>
            </a:r>
          </a:p>
          <a:p>
            <a:pPr algn="l">
              <a:lnSpc>
                <a:spcPct val="100000"/>
              </a:lnSpc>
            </a:pP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Arial"/>
              </a:rPr>
              <a:t>Intended to collect family feedback on first semester of reopening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1078B6-6E28-48B2-B31F-5606441DCCAF}"/>
              </a:ext>
            </a:extLst>
          </p:cNvPr>
          <p:cNvSpPr txBox="1"/>
          <p:nvPr/>
        </p:nvSpPr>
        <p:spPr>
          <a:xfrm>
            <a:off x="1364974" y="2854563"/>
            <a:ext cx="19330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>
                <a:solidFill>
                  <a:srgbClr val="005187"/>
                </a:solidFill>
                <a:latin typeface="Century Gothic" panose="020B0502020202020204" pitchFamily="34" charset="0"/>
              </a:rPr>
              <a:t>18,382</a:t>
            </a:r>
            <a:endParaRPr lang="en-US" sz="3200">
              <a:solidFill>
                <a:srgbClr val="00518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Graphic 11" descr="Monthly calendar">
            <a:extLst>
              <a:ext uri="{FF2B5EF4-FFF2-40B4-BE49-F238E27FC236}">
                <a16:creationId xmlns:a16="http://schemas.microsoft.com/office/drawing/2014/main" id="{D06DFAFF-507D-4486-B020-52C9C37E5A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700087" y="1453759"/>
            <a:ext cx="1065537" cy="106553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746430" y="4053031"/>
            <a:ext cx="972851" cy="788129"/>
            <a:chOff x="411480" y="3813048"/>
            <a:chExt cx="1091184" cy="940262"/>
          </a:xfrm>
        </p:grpSpPr>
        <p:sp>
          <p:nvSpPr>
            <p:cNvPr id="12" name="Oval Callout 11"/>
            <p:cNvSpPr/>
            <p:nvPr/>
          </p:nvSpPr>
          <p:spPr>
            <a:xfrm>
              <a:off x="411480" y="3813048"/>
              <a:ext cx="786384" cy="635462"/>
            </a:xfrm>
            <a:prstGeom prst="wedgeEllipseCallout">
              <a:avLst/>
            </a:prstGeom>
            <a:solidFill>
              <a:schemeClr val="bg1"/>
            </a:solidFill>
            <a:ln w="28575">
              <a:solidFill>
                <a:srgbClr val="185E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5187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Oval Callout 12"/>
            <p:cNvSpPr/>
            <p:nvPr/>
          </p:nvSpPr>
          <p:spPr>
            <a:xfrm>
              <a:off x="716280" y="4117848"/>
              <a:ext cx="786384" cy="635462"/>
            </a:xfrm>
            <a:prstGeom prst="wedgeEllipseCallout">
              <a:avLst>
                <a:gd name="adj1" fmla="val 28004"/>
                <a:gd name="adj2" fmla="val 58183"/>
              </a:avLst>
            </a:prstGeom>
            <a:solidFill>
              <a:schemeClr val="bg1"/>
            </a:solidFill>
            <a:ln w="28575">
              <a:solidFill>
                <a:srgbClr val="185E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5187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893960" y="4337502"/>
              <a:ext cx="407893" cy="8196"/>
            </a:xfrm>
            <a:prstGeom prst="line">
              <a:avLst/>
            </a:prstGeom>
            <a:ln w="28575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05525" y="4495818"/>
              <a:ext cx="407893" cy="8196"/>
            </a:xfrm>
            <a:prstGeom prst="line">
              <a:avLst/>
            </a:prstGeom>
            <a:ln w="28575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CD4B85-C4D2-4998-8E1D-07C25D19C346}"/>
              </a:ext>
            </a:extLst>
          </p:cNvPr>
          <p:cNvCxnSpPr>
            <a:cxnSpLocks/>
          </p:cNvCxnSpPr>
          <p:nvPr/>
        </p:nvCxnSpPr>
        <p:spPr>
          <a:xfrm>
            <a:off x="1334530" y="5392201"/>
            <a:ext cx="10370906" cy="0"/>
          </a:xfrm>
          <a:prstGeom prst="line">
            <a:avLst/>
          </a:prstGeom>
          <a:ln>
            <a:solidFill>
              <a:srgbClr val="095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50779" y="5413518"/>
            <a:ext cx="312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5187"/>
                </a:solidFill>
                <a:latin typeface="Century Gothic" panose="020B0502020202020204" pitchFamily="34" charset="0"/>
              </a:rPr>
              <a:t>35.6% In-Person</a:t>
            </a:r>
          </a:p>
        </p:txBody>
      </p:sp>
      <p:pic>
        <p:nvPicPr>
          <p:cNvPr id="23" name="Graphic 4" descr="Business Growth">
            <a:extLst>
              <a:ext uri="{FF2B5EF4-FFF2-40B4-BE49-F238E27FC236}">
                <a16:creationId xmlns:a16="http://schemas.microsoft.com/office/drawing/2014/main" id="{884C624C-B922-4560-9C08-922637B1792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661460" y="5908830"/>
            <a:ext cx="778638" cy="77863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3424" y="5435469"/>
            <a:ext cx="2199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5187"/>
                </a:solidFill>
                <a:latin typeface="Century Gothic" panose="020B0502020202020204" pitchFamily="34" charset="0"/>
              </a:rPr>
              <a:t>42.2% Hybrid</a:t>
            </a:r>
          </a:p>
        </p:txBody>
      </p:sp>
      <p:pic>
        <p:nvPicPr>
          <p:cNvPr id="24" name="Graphic 5" descr="Business Growth">
            <a:extLst>
              <a:ext uri="{FF2B5EF4-FFF2-40B4-BE49-F238E27FC236}">
                <a16:creationId xmlns:a16="http://schemas.microsoft.com/office/drawing/2014/main" id="{C4FD41A5-F7DE-4AB6-96F2-34DB3C19DD2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207825" y="5892974"/>
            <a:ext cx="778638" cy="77863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822597" y="5431309"/>
            <a:ext cx="249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5187"/>
                </a:solidFill>
                <a:latin typeface="Century Gothic" panose="020B0502020202020204" pitchFamily="34" charset="0"/>
              </a:rPr>
              <a:t>22.2% Distance</a:t>
            </a:r>
          </a:p>
        </p:txBody>
      </p:sp>
      <p:pic>
        <p:nvPicPr>
          <p:cNvPr id="25" name="Graphic 7" descr="Business Growth">
            <a:extLst>
              <a:ext uri="{FF2B5EF4-FFF2-40B4-BE49-F238E27FC236}">
                <a16:creationId xmlns:a16="http://schemas.microsoft.com/office/drawing/2014/main" id="{C67E4FC1-EC6E-453B-B29A-1CADBBF35E4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626551" y="5840313"/>
            <a:ext cx="778638" cy="77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2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7C79B04-8433-4CA3-A502-B3620E74CD49}"/>
              </a:ext>
            </a:extLst>
          </p:cNvPr>
          <p:cNvSpPr txBox="1">
            <a:spLocks/>
          </p:cNvSpPr>
          <p:nvPr/>
        </p:nvSpPr>
        <p:spPr>
          <a:xfrm>
            <a:off x="0" y="251466"/>
            <a:ext cx="12191998" cy="7451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Survey Respondent Demographics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pic>
        <p:nvPicPr>
          <p:cNvPr id="4" name="Graphic 3" descr="Schoolhouse outline">
            <a:extLst>
              <a:ext uri="{FF2B5EF4-FFF2-40B4-BE49-F238E27FC236}">
                <a16:creationId xmlns:a16="http://schemas.microsoft.com/office/drawing/2014/main" id="{A7C62388-B18A-A54F-BDC7-8B3BC49B2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3200" y="1418039"/>
            <a:ext cx="2176128" cy="2176128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22ABC0B9-2688-F549-8B1E-B4683F56B527}"/>
              </a:ext>
            </a:extLst>
          </p:cNvPr>
          <p:cNvSpPr txBox="1">
            <a:spLocks/>
          </p:cNvSpPr>
          <p:nvPr/>
        </p:nvSpPr>
        <p:spPr>
          <a:xfrm>
            <a:off x="-574858" y="3594167"/>
            <a:ext cx="4475348" cy="748632"/>
          </a:xfrm>
          <a:prstGeom prst="rect">
            <a:avLst/>
          </a:prstGeom>
          <a:noFill/>
        </p:spPr>
        <p:txBody>
          <a:bodyPr vert="horz" lIns="82296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37.4% High School</a:t>
            </a:r>
          </a:p>
          <a:p>
            <a:pPr algn="l"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22.4% Middle School</a:t>
            </a:r>
          </a:p>
          <a:p>
            <a:pPr algn="l"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39.3% High School </a:t>
            </a:r>
          </a:p>
          <a:p>
            <a:pPr algn="l"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 0.9% Alternative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B48CA996-672D-B540-AA31-F6C6C39F15A4}"/>
              </a:ext>
            </a:extLst>
          </p:cNvPr>
          <p:cNvSpPr txBox="1">
            <a:spLocks/>
          </p:cNvSpPr>
          <p:nvPr/>
        </p:nvSpPr>
        <p:spPr>
          <a:xfrm>
            <a:off x="3419996" y="3646661"/>
            <a:ext cx="4236065" cy="1750377"/>
          </a:xfrm>
          <a:prstGeom prst="rect">
            <a:avLst/>
          </a:prstGeom>
          <a:noFill/>
        </p:spPr>
        <p:txBody>
          <a:bodyPr vert="horz" lIns="82296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986 in Spanish 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59,988 Comments</a:t>
            </a:r>
          </a:p>
        </p:txBody>
      </p:sp>
      <p:pic>
        <p:nvPicPr>
          <p:cNvPr id="32" name="Graphic 31" descr="Users with solid fill">
            <a:extLst>
              <a:ext uri="{FF2B5EF4-FFF2-40B4-BE49-F238E27FC236}">
                <a16:creationId xmlns:a16="http://schemas.microsoft.com/office/drawing/2014/main" id="{5695AED0-F348-6140-A4A8-5E2EF63787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136606" y="1572380"/>
            <a:ext cx="2241763" cy="2241763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98489A91-B433-1343-A655-75F61490C2DF}"/>
              </a:ext>
            </a:extLst>
          </p:cNvPr>
          <p:cNvSpPr txBox="1">
            <a:spLocks/>
          </p:cNvSpPr>
          <p:nvPr/>
        </p:nvSpPr>
        <p:spPr>
          <a:xfrm>
            <a:off x="7175567" y="3773218"/>
            <a:ext cx="5016433" cy="748632"/>
          </a:xfrm>
          <a:prstGeom prst="rect">
            <a:avLst/>
          </a:prstGeom>
          <a:noFill/>
        </p:spPr>
        <p:txBody>
          <a:bodyPr vert="horz" lIns="82296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14% Special Education</a:t>
            </a:r>
          </a:p>
          <a:p>
            <a:pPr algn="l">
              <a:lnSpc>
                <a:spcPct val="100000"/>
              </a:lnSpc>
            </a:pP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5.8% English Learner</a:t>
            </a:r>
          </a:p>
          <a:p>
            <a:pPr algn="l">
              <a:lnSpc>
                <a:spcPct val="100000"/>
              </a:lnSpc>
            </a:pP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7.1% Gifted &amp; Talented</a:t>
            </a:r>
          </a:p>
          <a:p>
            <a:pPr algn="l">
              <a:lnSpc>
                <a:spcPct val="100000"/>
              </a:lnSpc>
            </a:pP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7.7% District Employee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F53188C-B98D-AD4F-A798-F23D57698A29}"/>
              </a:ext>
            </a:extLst>
          </p:cNvPr>
          <p:cNvGrpSpPr/>
          <p:nvPr/>
        </p:nvGrpSpPr>
        <p:grpSpPr>
          <a:xfrm>
            <a:off x="4813001" y="1806452"/>
            <a:ext cx="2176128" cy="2176128"/>
            <a:chOff x="4806283" y="2203561"/>
            <a:chExt cx="2176128" cy="2176128"/>
          </a:xfrm>
        </p:grpSpPr>
        <p:pic>
          <p:nvPicPr>
            <p:cNvPr id="35" name="Graphic 34" descr="Speech with solid fill">
              <a:extLst>
                <a:ext uri="{FF2B5EF4-FFF2-40B4-BE49-F238E27FC236}">
                  <a16:creationId xmlns:a16="http://schemas.microsoft.com/office/drawing/2014/main" id="{02583FAA-7D77-314B-BB95-519662CE7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06283" y="2203561"/>
              <a:ext cx="2176128" cy="2176128"/>
            </a:xfrm>
            <a:prstGeom prst="rect">
              <a:avLst/>
            </a:prstGeom>
          </p:spPr>
        </p:pic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757A9B6-F70E-E648-8A69-8A4F76FF4352}"/>
                </a:ext>
              </a:extLst>
            </p:cNvPr>
            <p:cNvCxnSpPr/>
            <p:nvPr/>
          </p:nvCxnSpPr>
          <p:spPr>
            <a:xfrm>
              <a:off x="5372100" y="2883103"/>
              <a:ext cx="10572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DEBE1AA-52CF-964B-A102-954B6568B355}"/>
                </a:ext>
              </a:extLst>
            </p:cNvPr>
            <p:cNvCxnSpPr/>
            <p:nvPr/>
          </p:nvCxnSpPr>
          <p:spPr>
            <a:xfrm>
              <a:off x="5372100" y="3165675"/>
              <a:ext cx="10572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AFCFB28-E967-DC49-9857-FAB172E0DBCD}"/>
              </a:ext>
            </a:extLst>
          </p:cNvPr>
          <p:cNvSpPr/>
          <p:nvPr/>
        </p:nvSpPr>
        <p:spPr>
          <a:xfrm>
            <a:off x="0" y="6115050"/>
            <a:ext cx="12191998" cy="742950"/>
          </a:xfrm>
          <a:prstGeom prst="roundRect">
            <a:avLst/>
          </a:prstGeom>
          <a:solidFill>
            <a:srgbClr val="0152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Century Gothic"/>
              </a:rPr>
              <a:t>Demographic groups typically under-represented in family surveys: </a:t>
            </a:r>
            <a:endParaRPr lang="en-US">
              <a:latin typeface="Century Gothic" panose="020B0502020202020204" pitchFamily="34" charset="0"/>
            </a:endParaRPr>
          </a:p>
          <a:p>
            <a:pPr algn="ctr"/>
            <a:r>
              <a:rPr lang="en-US">
                <a:latin typeface="Century Gothic"/>
              </a:rPr>
              <a:t>Families of English Learner, Hispanic, African American, and American Indian students</a:t>
            </a:r>
          </a:p>
        </p:txBody>
      </p:sp>
    </p:spTree>
    <p:extLst>
      <p:ext uri="{BB962C8B-B14F-4D97-AF65-F5344CB8AC3E}">
        <p14:creationId xmlns:p14="http://schemas.microsoft.com/office/powerpoint/2010/main" val="353944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hart 33"/>
          <p:cNvGraphicFramePr>
            <a:graphicFrameLocks noGrp="1"/>
          </p:cNvGraphicFramePr>
          <p:nvPr/>
        </p:nvGraphicFramePr>
        <p:xfrm>
          <a:off x="197708" y="1470453"/>
          <a:ext cx="11994292" cy="509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-123568" y="11518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 of Families on District Surveys </a:t>
            </a:r>
          </a:p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Race/Ethnicity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83132" y="1553840"/>
            <a:ext cx="5733910" cy="10090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Caucasian </a:t>
            </a:r>
            <a:r>
              <a:rPr kumimoji="0" lang="en-US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families disproportionately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more likely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to respond.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Hispanic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 families disproportionately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less likely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to respond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  <a:sym typeface="Gill Sans" charset="-79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13254" y="5210085"/>
            <a:ext cx="1186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American Indian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31318" y="5311058"/>
            <a:ext cx="1087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Asian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86752" y="5311057"/>
            <a:ext cx="1258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Hispanic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5688" y="5293093"/>
            <a:ext cx="1421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African American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61514" y="5290746"/>
            <a:ext cx="124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Caucasian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11679" y="5311058"/>
            <a:ext cx="1087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Multiracial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907361" y="5297495"/>
            <a:ext cx="1144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Century Gothic" panose="020B0502020202020204" pitchFamily="34" charset="0"/>
              </a:rPr>
              <a:t>Pacific Islander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841370" y="5290746"/>
            <a:ext cx="1087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Prefer Not to Answer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913459" y="6688723"/>
            <a:ext cx="276911" cy="11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0164579" y="6427503"/>
            <a:ext cx="2371622" cy="4966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schemeClr val="tx1"/>
                </a:solidFill>
                <a:latin typeface="Century Gothic" panose="020B0502020202020204" pitchFamily="34" charset="0"/>
              </a:rPr>
              <a:t>% Student Population</a:t>
            </a:r>
          </a:p>
        </p:txBody>
      </p:sp>
    </p:spTree>
    <p:extLst>
      <p:ext uri="{BB962C8B-B14F-4D97-AF65-F5344CB8AC3E}">
        <p14:creationId xmlns:p14="http://schemas.microsoft.com/office/powerpoint/2010/main" val="363602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0" y="259841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Measures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4EF31D-3B98-46F0-8A19-96BD5C8B1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11530" y="2066902"/>
            <a:ext cx="10568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7438" indent="-1087438"/>
            <a:r>
              <a:rPr lang="en-US" sz="4000">
                <a:solidFill>
                  <a:schemeClr val="tx2"/>
                </a:solidFill>
                <a:latin typeface="Century Gothic" panose="020B0502020202020204" pitchFamily="34" charset="0"/>
              </a:rPr>
              <a:t>61% 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believe WCSD’s </a:t>
            </a:r>
            <a:r>
              <a:rPr lang="en-US" sz="2400" b="1">
                <a:solidFill>
                  <a:schemeClr val="tx2"/>
                </a:solidFill>
                <a:latin typeface="Century Gothic" panose="020B0502020202020204" pitchFamily="34" charset="0"/>
              </a:rPr>
              <a:t>process for notifying families 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about possible exposures to COVID has been “very/extremely effective”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1530" y="3250573"/>
            <a:ext cx="11204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7438" indent="-1087438"/>
            <a:r>
              <a:rPr lang="en-US" sz="4000">
                <a:solidFill>
                  <a:schemeClr val="tx2"/>
                </a:solidFill>
                <a:latin typeface="Century Gothic" panose="020B0502020202020204" pitchFamily="34" charset="0"/>
              </a:rPr>
              <a:t>58% 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feel the school </a:t>
            </a:r>
            <a:r>
              <a:rPr lang="en-US" sz="2400" b="1">
                <a:solidFill>
                  <a:schemeClr val="tx2"/>
                </a:solidFill>
                <a:latin typeface="Century Gothic" panose="020B0502020202020204" pitchFamily="34" charset="0"/>
              </a:rPr>
              <a:t>safety measures 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are “very/extremely” effective in limiting children’s exposure to COVID-19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2441363" y="4610371"/>
            <a:ext cx="9198489" cy="1569660"/>
          </a:xfrm>
          <a:prstGeom prst="wedgeRectCallout">
            <a:avLst>
              <a:gd name="adj1" fmla="val -9131"/>
              <a:gd name="adj2" fmla="val 71246"/>
            </a:avLst>
          </a:prstGeom>
          <a:solidFill>
            <a:srgbClr val="DCB306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rgbClr val="2F5597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[The school] is doing an above average job at keeping students safe &amp; healthy. Teachers are taking COVID very seriously &amp; it shows with my daughter &amp; her attitude toward social distancing &amp; wearing her mask.</a:t>
            </a:r>
          </a:p>
          <a:p>
            <a:pPr algn="r"/>
            <a:r>
              <a:rPr lang="en-US" sz="2400" i="1">
                <a:solidFill>
                  <a:srgbClr val="2F5597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>
                <a:solidFill>
                  <a:srgbClr val="2F5597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-Parent of a Kindergartner, In-person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532" y="1166013"/>
            <a:ext cx="10568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Century Gothic" panose="020B0502020202020204" pitchFamily="34" charset="0"/>
              </a:rPr>
              <a:t>76% 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say </a:t>
            </a:r>
            <a:r>
              <a:rPr lang="en-US" sz="2400" b="1">
                <a:solidFill>
                  <a:schemeClr val="tx2"/>
                </a:solidFill>
                <a:latin typeface="Century Gothic" panose="020B0502020202020204" pitchFamily="34" charset="0"/>
              </a:rPr>
              <a:t>following safety measures</a:t>
            </a:r>
            <a:r>
              <a:rPr lang="en-US" sz="2400">
                <a:solidFill>
                  <a:schemeClr val="tx2"/>
                </a:solidFill>
                <a:latin typeface="Century Gothic" panose="020B0502020202020204" pitchFamily="34" charset="0"/>
              </a:rPr>
              <a:t> is “easy/very easy” for their child</a:t>
            </a:r>
          </a:p>
        </p:txBody>
      </p:sp>
    </p:spTree>
    <p:extLst>
      <p:ext uri="{BB962C8B-B14F-4D97-AF65-F5344CB8AC3E}">
        <p14:creationId xmlns:p14="http://schemas.microsoft.com/office/powerpoint/2010/main" val="166496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52C331-5499-8B4F-A44F-3B4CDDA430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4EF31D-3B98-46F0-8A19-96BD5C8B1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0" y="259841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Measures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375214"/>
              </p:ext>
            </p:extLst>
          </p:nvPr>
        </p:nvGraphicFramePr>
        <p:xfrm>
          <a:off x="376427" y="1251448"/>
          <a:ext cx="11439144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697724"/>
              </p:ext>
            </p:extLst>
          </p:nvPr>
        </p:nvGraphicFramePr>
        <p:xfrm>
          <a:off x="376427" y="3094604"/>
          <a:ext cx="11439144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486523"/>
              </p:ext>
            </p:extLst>
          </p:nvPr>
        </p:nvGraphicFramePr>
        <p:xfrm>
          <a:off x="376427" y="4937760"/>
          <a:ext cx="11439144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0081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59821B-A929-2F4B-97B9-5D0E10FFF1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-200838" y="249744"/>
            <a:ext cx="121919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Family Confidence to Support Learning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4EF31D-3B98-46F0-8A19-96BD5C8B1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403815"/>
              </p:ext>
            </p:extLst>
          </p:nvPr>
        </p:nvGraphicFramePr>
        <p:xfrm>
          <a:off x="456039" y="1247780"/>
          <a:ext cx="11435106" cy="2441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133558"/>
              </p:ext>
            </p:extLst>
          </p:nvPr>
        </p:nvGraphicFramePr>
        <p:xfrm>
          <a:off x="452001" y="4040974"/>
          <a:ext cx="11439144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11651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E07F4B-1674-1549-AD7D-F37DE13C96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0" y="259841"/>
            <a:ext cx="121919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Student Engagement in Learning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4EF31D-3B98-46F0-8A19-96BD5C8B1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878087"/>
              </p:ext>
            </p:extLst>
          </p:nvPr>
        </p:nvGraphicFramePr>
        <p:xfrm>
          <a:off x="376427" y="1251640"/>
          <a:ext cx="11439144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373418"/>
              </p:ext>
            </p:extLst>
          </p:nvPr>
        </p:nvGraphicFramePr>
        <p:xfrm>
          <a:off x="376427" y="4038556"/>
          <a:ext cx="11439144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9617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44CACA9-65BC-5242-A555-2AF3E1E939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12" b="46753"/>
          <a:stretch/>
        </p:blipFill>
        <p:spPr>
          <a:xfrm rot="10800000">
            <a:off x="0" y="4610371"/>
            <a:ext cx="2317898" cy="2247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B36C0E-B64A-408A-8A56-97EC8DF25E13}"/>
              </a:ext>
            </a:extLst>
          </p:cNvPr>
          <p:cNvSpPr txBox="1"/>
          <p:nvPr/>
        </p:nvSpPr>
        <p:spPr>
          <a:xfrm>
            <a:off x="0" y="259841"/>
            <a:ext cx="121919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Overall Effectiveness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365297"/>
              </p:ext>
            </p:extLst>
          </p:nvPr>
        </p:nvGraphicFramePr>
        <p:xfrm>
          <a:off x="376427" y="4038758"/>
          <a:ext cx="11439144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A11C347-8365-4888-BCAB-AE0BA3344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31" b="49490"/>
          <a:stretch/>
        </p:blipFill>
        <p:spPr>
          <a:xfrm>
            <a:off x="10015870" y="0"/>
            <a:ext cx="2176129" cy="2105247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03691"/>
              </p:ext>
            </p:extLst>
          </p:nvPr>
        </p:nvGraphicFramePr>
        <p:xfrm>
          <a:off x="376427" y="1251741"/>
          <a:ext cx="11439144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5502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C0BCD4D686A7478E93AA30C37DC414" ma:contentTypeVersion="6" ma:contentTypeDescription="Create a new document." ma:contentTypeScope="" ma:versionID="f44e2c28c854568c93820908cb5759c4">
  <xsd:schema xmlns:xsd="http://www.w3.org/2001/XMLSchema" xmlns:xs="http://www.w3.org/2001/XMLSchema" xmlns:p="http://schemas.microsoft.com/office/2006/metadata/properties" xmlns:ns2="c6a61875-1a1e-40d4-bb76-a83d454ca2e6" xmlns:ns3="ad26ad8e-5926-45b0-8d43-fa93b4cb6a2a" targetNamespace="http://schemas.microsoft.com/office/2006/metadata/properties" ma:root="true" ma:fieldsID="c34eb8d08f8a8ccdf4d58d84fc84308f" ns2:_="" ns3:_="">
    <xsd:import namespace="c6a61875-1a1e-40d4-bb76-a83d454ca2e6"/>
    <xsd:import namespace="ad26ad8e-5926-45b0-8d43-fa93b4cb6a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61875-1a1e-40d4-bb76-a83d454ca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6ad8e-5926-45b0-8d43-fa93b4cb6a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68178D-8880-4A85-9602-26CE8DA473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a61875-1a1e-40d4-bb76-a83d454ca2e6"/>
    <ds:schemaRef ds:uri="ad26ad8e-5926-45b0-8d43-fa93b4cb6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5768CD-C107-495D-B56A-F79C9A2DEE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EFD98A-3AAD-4F5D-B2BC-AEB29B37070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ad26ad8e-5926-45b0-8d43-fa93b4cb6a2a"/>
    <ds:schemaRef ds:uri="c6a61875-1a1e-40d4-bb76-a83d454ca2e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1582</Words>
  <Application>Microsoft Office PowerPoint</Application>
  <PresentationFormat>Widescreen</PresentationFormat>
  <Paragraphs>248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Century Gothic</vt:lpstr>
      <vt:lpstr>Courier New</vt:lpstr>
      <vt:lpstr>Gill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Gillis, Melissa</dc:creator>
  <cp:lastModifiedBy>Devencenzi, Dorthy</cp:lastModifiedBy>
  <cp:revision>22</cp:revision>
  <cp:lastPrinted>2021-01-19T04:51:43Z</cp:lastPrinted>
  <dcterms:created xsi:type="dcterms:W3CDTF">2020-08-28T19:00:20Z</dcterms:created>
  <dcterms:modified xsi:type="dcterms:W3CDTF">2021-01-23T15:51:49Z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0x01010098C0BCD4D686A7478E93AA30C37DC414</vt:lpwstr>
  </property>
</Properties>
</file>