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5" r:id="rId10"/>
    <p:sldId id="263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42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7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2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6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5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5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9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35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1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2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0166C-229A-B144-9420-791D1660CDD6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40E0D-2E1D-4E40-A72D-93A0EB610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5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South Expands: Slavery and Society (1800 – 1860)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8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Expanding and Governing the South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9038" y="1417638"/>
            <a:ext cx="5894962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The Politics of Democracy:</a:t>
            </a:r>
          </a:p>
          <a:p>
            <a:pPr lvl="1"/>
            <a:r>
              <a:rPr lang="en-US" dirty="0" smtClean="0"/>
              <a:t>AL granted suffrage to all white men</a:t>
            </a:r>
          </a:p>
          <a:p>
            <a:pPr lvl="1"/>
            <a:r>
              <a:rPr lang="en-US" dirty="0" smtClean="0"/>
              <a:t>90% of AL legislators owned slaves</a:t>
            </a:r>
          </a:p>
          <a:p>
            <a:pPr lvl="1"/>
            <a:r>
              <a:rPr lang="en-US" dirty="0" smtClean="0"/>
              <a:t>Why did the South not industrially develop ?</a:t>
            </a:r>
          </a:p>
          <a:p>
            <a:pPr lvl="2"/>
            <a:r>
              <a:rPr lang="en-US" dirty="0" smtClean="0"/>
              <a:t>$ could be made in agriculture</a:t>
            </a:r>
          </a:p>
          <a:p>
            <a:pPr lvl="2"/>
            <a:r>
              <a:rPr lang="en-US" dirty="0" smtClean="0"/>
              <a:t>Capital was tied up in farming</a:t>
            </a:r>
          </a:p>
          <a:p>
            <a:pPr lvl="2"/>
            <a:r>
              <a:rPr lang="en-US" dirty="0" smtClean="0"/>
              <a:t>Lack of adequate infrastructure (railroads, canals, etc.)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042809"/>
            <a:ext cx="2963288" cy="481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4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African American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6230"/>
            <a:ext cx="6031149" cy="565177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Evangelical Black Protestantism:</a:t>
            </a:r>
          </a:p>
          <a:p>
            <a:pPr lvl="1"/>
            <a:r>
              <a:rPr lang="en-US" dirty="0" smtClean="0"/>
              <a:t>Black Protestantism – did not follow predestination</a:t>
            </a:r>
          </a:p>
          <a:p>
            <a:pPr lvl="1"/>
            <a:r>
              <a:rPr lang="en-US" dirty="0" smtClean="0"/>
              <a:t>Develop distinctive mass services – “ring shout”</a:t>
            </a:r>
          </a:p>
          <a:p>
            <a:r>
              <a:rPr lang="en-US" dirty="0" smtClean="0"/>
              <a:t>Forging Families and Communities:</a:t>
            </a:r>
          </a:p>
          <a:p>
            <a:pPr lvl="1"/>
            <a:r>
              <a:rPr lang="en-US" dirty="0" smtClean="0"/>
              <a:t>Combining of American and African cultures and languages</a:t>
            </a:r>
          </a:p>
          <a:p>
            <a:pPr lvl="2"/>
            <a:r>
              <a:rPr lang="en-US" dirty="0" smtClean="0"/>
              <a:t>Pronouncing “</a:t>
            </a:r>
            <a:r>
              <a:rPr lang="en-US" dirty="0" err="1" smtClean="0"/>
              <a:t>th</a:t>
            </a:r>
            <a:r>
              <a:rPr lang="en-US" dirty="0" smtClean="0"/>
              <a:t>” as “de”</a:t>
            </a:r>
          </a:p>
          <a:p>
            <a:pPr lvl="1"/>
            <a:r>
              <a:rPr lang="en-US" dirty="0" smtClean="0"/>
              <a:t>Slaves would get married, but were not binding</a:t>
            </a:r>
          </a:p>
          <a:p>
            <a:pPr lvl="2"/>
            <a:r>
              <a:rPr lang="en-US" dirty="0" smtClean="0"/>
              <a:t>Surrogate families were often used</a:t>
            </a:r>
          </a:p>
          <a:p>
            <a:pPr lvl="2"/>
            <a:r>
              <a:rPr lang="en-US" dirty="0" smtClean="0"/>
              <a:t>A frequent cause of running away was to be reunited with family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1206230"/>
            <a:ext cx="2857500" cy="228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656" y="4423822"/>
            <a:ext cx="28575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3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African American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6774"/>
            <a:ext cx="8229600" cy="4939389"/>
          </a:xfrm>
        </p:spPr>
        <p:txBody>
          <a:bodyPr/>
          <a:lstStyle/>
          <a:p>
            <a:r>
              <a:rPr lang="en-US" dirty="0" smtClean="0"/>
              <a:t>Negotiating Rights:</a:t>
            </a:r>
          </a:p>
          <a:p>
            <a:pPr lvl="1"/>
            <a:r>
              <a:rPr lang="en-US" dirty="0" smtClean="0"/>
              <a:t>Task System: completing a specific job each day</a:t>
            </a:r>
          </a:p>
          <a:p>
            <a:pPr lvl="2"/>
            <a:r>
              <a:rPr lang="en-US" dirty="0" smtClean="0"/>
              <a:t>Resisting slavery:</a:t>
            </a:r>
          </a:p>
          <a:p>
            <a:pPr lvl="3"/>
            <a:r>
              <a:rPr lang="en-US" dirty="0" smtClean="0"/>
              <a:t>Resistance took many forms: </a:t>
            </a:r>
          </a:p>
          <a:p>
            <a:pPr lvl="4"/>
            <a:r>
              <a:rPr lang="en-US" dirty="0" smtClean="0"/>
              <a:t>Passive – working slowly, faking illness, running away, breaking tools</a:t>
            </a:r>
          </a:p>
          <a:p>
            <a:pPr lvl="3"/>
            <a:r>
              <a:rPr lang="en-US" dirty="0" smtClean="0"/>
              <a:t>Slave rebellions did occur, but were rare (Nat Turner, Prosser)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872" y="4260715"/>
            <a:ext cx="6750996" cy="237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35" y="1147864"/>
            <a:ext cx="7626485" cy="5525310"/>
          </a:xfrm>
        </p:spPr>
      </p:pic>
    </p:spTree>
    <p:extLst>
      <p:ext uri="{BB962C8B-B14F-4D97-AF65-F5344CB8AC3E}">
        <p14:creationId xmlns:p14="http://schemas.microsoft.com/office/powerpoint/2010/main" val="1099828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African American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Free Black Population:</a:t>
            </a:r>
          </a:p>
          <a:p>
            <a:pPr lvl="1"/>
            <a:r>
              <a:rPr lang="en-US" dirty="0" smtClean="0"/>
              <a:t>Roughly 250,000</a:t>
            </a:r>
          </a:p>
          <a:p>
            <a:pPr lvl="1"/>
            <a:r>
              <a:rPr lang="en-US" dirty="0" smtClean="0"/>
              <a:t>Free blacks in the North faced discrimination:</a:t>
            </a:r>
          </a:p>
          <a:p>
            <a:pPr lvl="2"/>
            <a:r>
              <a:rPr lang="en-US" dirty="0" smtClean="0"/>
              <a:t>Lower-paying jobs, segregation, prohibited from voting </a:t>
            </a:r>
          </a:p>
          <a:p>
            <a:pPr lvl="1"/>
            <a:r>
              <a:rPr lang="en-US" dirty="0" smtClean="0"/>
              <a:t>Free blacks in the South:</a:t>
            </a:r>
          </a:p>
          <a:p>
            <a:pPr lvl="2"/>
            <a:r>
              <a:rPr lang="en-US" dirty="0" smtClean="0"/>
              <a:t>Over 200,000 by 1860</a:t>
            </a:r>
          </a:p>
          <a:p>
            <a:pPr lvl="2"/>
            <a:r>
              <a:rPr lang="en-US" dirty="0" smtClean="0"/>
              <a:t>Faced similar discrimination as the North</a:t>
            </a:r>
          </a:p>
          <a:p>
            <a:pPr lvl="3"/>
            <a:r>
              <a:rPr lang="en-US" dirty="0" smtClean="0"/>
              <a:t>Denied trials by jury</a:t>
            </a:r>
          </a:p>
          <a:p>
            <a:pPr lvl="3"/>
            <a:r>
              <a:rPr lang="en-US" dirty="0" smtClean="0"/>
              <a:t>Kidnapped and sold into slavery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3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Recap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Slave Codes</a:t>
            </a:r>
          </a:p>
          <a:p>
            <a:r>
              <a:rPr lang="en-US" dirty="0" smtClean="0"/>
              <a:t>Slavery as a “necessary evil” to a “positive good”</a:t>
            </a:r>
          </a:p>
          <a:p>
            <a:r>
              <a:rPr lang="en-US" dirty="0" smtClean="0"/>
              <a:t>TX and slavery</a:t>
            </a:r>
          </a:p>
          <a:p>
            <a:r>
              <a:rPr lang="en-US" dirty="0" smtClean="0"/>
              <a:t>African American culture</a:t>
            </a:r>
          </a:p>
          <a:p>
            <a:r>
              <a:rPr lang="en-US" dirty="0" smtClean="0"/>
              <a:t>Resistance to slavery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Domestic Slave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Upper South Exports Slaves:</a:t>
            </a:r>
          </a:p>
          <a:p>
            <a:pPr lvl="1"/>
            <a:r>
              <a:rPr lang="en-US" dirty="0" smtClean="0"/>
              <a:t>Many plantation owners moved South (AL, MI)</a:t>
            </a:r>
          </a:p>
          <a:p>
            <a:pPr lvl="1"/>
            <a:r>
              <a:rPr lang="en-US" dirty="0" smtClean="0"/>
              <a:t>By 1850s, most African Americans lived in the Deep South</a:t>
            </a:r>
          </a:p>
          <a:p>
            <a:pPr lvl="1"/>
            <a:r>
              <a:rPr lang="en-US" dirty="0" smtClean="0"/>
              <a:t>Sugar cultivation was incredibly arduous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772" y="4124528"/>
            <a:ext cx="4972456" cy="273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2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8536"/>
            <a:ext cx="5846323" cy="7564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Domestic Slave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43" y="975030"/>
            <a:ext cx="8531157" cy="5151133"/>
          </a:xfrm>
        </p:spPr>
        <p:txBody>
          <a:bodyPr>
            <a:normAutofit/>
          </a:bodyPr>
          <a:lstStyle/>
          <a:p>
            <a:r>
              <a:rPr lang="en-US" dirty="0" smtClean="0"/>
              <a:t>The Impact on Blacks:</a:t>
            </a:r>
          </a:p>
          <a:p>
            <a:pPr lvl="1"/>
            <a:r>
              <a:rPr lang="en-US" dirty="0" smtClean="0"/>
              <a:t>Slave Codes:</a:t>
            </a:r>
          </a:p>
          <a:p>
            <a:pPr lvl="2"/>
            <a:r>
              <a:rPr lang="en-US" dirty="0" smtClean="0"/>
              <a:t>Regulated behavior of slaves:</a:t>
            </a:r>
          </a:p>
          <a:p>
            <a:pPr lvl="3"/>
            <a:r>
              <a:rPr lang="en-US" dirty="0" smtClean="0"/>
              <a:t>Could not own property, be 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smtClean="0"/>
              <a:t>out </a:t>
            </a:r>
            <a:r>
              <a:rPr lang="en-US" dirty="0" smtClean="0"/>
              <a:t>after dark, strike a white 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smtClean="0"/>
              <a:t>person</a:t>
            </a:r>
            <a:r>
              <a:rPr lang="en-US" dirty="0" smtClean="0"/>
              <a:t>, receive an education</a:t>
            </a:r>
          </a:p>
          <a:p>
            <a:pPr lvl="1"/>
            <a:r>
              <a:rPr lang="en-US" dirty="0" smtClean="0"/>
              <a:t>Slave trade ripped families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apart </a:t>
            </a:r>
            <a:endParaRPr lang="en-US" dirty="0" smtClean="0"/>
          </a:p>
          <a:p>
            <a:pPr lvl="2"/>
            <a:r>
              <a:rPr lang="en-US" dirty="0" smtClean="0"/>
              <a:t>1/4 marriages</a:t>
            </a:r>
          </a:p>
          <a:p>
            <a:pPr lvl="2"/>
            <a:r>
              <a:rPr lang="en-US" dirty="0" smtClean="0"/>
              <a:t>1/3 of children under 14 </a:t>
            </a:r>
          </a:p>
          <a:p>
            <a:endParaRPr lang="en-US" dirty="0"/>
          </a:p>
        </p:txBody>
      </p:sp>
      <p:pic>
        <p:nvPicPr>
          <p:cNvPr id="1028" name="Picture 4" descr="http://amstudz12.files.wordpress.com/2012/11/h000398.jpg?w=400&amp;h=3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190" y="218536"/>
            <a:ext cx="3114743" cy="301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089" y="4241261"/>
            <a:ext cx="4455268" cy="227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5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World of Southern 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Dual Cultures of the Planter Elite:</a:t>
            </a:r>
          </a:p>
          <a:p>
            <a:pPr lvl="1"/>
            <a:r>
              <a:rPr lang="en-US" dirty="0" smtClean="0"/>
              <a:t>The Traditional Southern Gentry:</a:t>
            </a:r>
          </a:p>
          <a:p>
            <a:pPr lvl="2"/>
            <a:r>
              <a:rPr lang="en-US" dirty="0" smtClean="0"/>
              <a:t>Lived in the Chesapeake, SC, and GA</a:t>
            </a:r>
          </a:p>
          <a:p>
            <a:pPr lvl="2"/>
            <a:r>
              <a:rPr lang="en-US" dirty="0" smtClean="0"/>
              <a:t>Viewed themselves as nobles in other countries</a:t>
            </a:r>
          </a:p>
          <a:p>
            <a:pPr lvl="2"/>
            <a:r>
              <a:rPr lang="en-US" dirty="0" smtClean="0"/>
              <a:t>Children married other aristocratic planters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774" y="4066162"/>
            <a:ext cx="6984460" cy="247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7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World of Southern 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6230"/>
            <a:ext cx="8229600" cy="4919933"/>
          </a:xfrm>
        </p:spPr>
        <p:txBody>
          <a:bodyPr/>
          <a:lstStyle/>
          <a:p>
            <a:pPr lvl="1"/>
            <a:r>
              <a:rPr lang="en-US" dirty="0" smtClean="0"/>
              <a:t>The Ideology and Reality of “Benevolence”:</a:t>
            </a:r>
          </a:p>
          <a:p>
            <a:pPr lvl="2"/>
            <a:r>
              <a:rPr lang="en-US" dirty="0" smtClean="0"/>
              <a:t>By the 1830s, southerners argued slavery was a “positive good” – John C. Calhoun</a:t>
            </a:r>
          </a:p>
          <a:p>
            <a:pPr lvl="2"/>
            <a:r>
              <a:rPr lang="en-US" dirty="0" smtClean="0"/>
              <a:t>Religion was used to justify slavery – Jesus did not condemn slavery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634497"/>
            <a:ext cx="4260715" cy="32235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85" y="3634497"/>
            <a:ext cx="2793966" cy="322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World of Southern 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Cotton Entrepreneurs:</a:t>
            </a:r>
          </a:p>
          <a:p>
            <a:pPr lvl="2"/>
            <a:r>
              <a:rPr lang="en-US" dirty="0" smtClean="0"/>
              <a:t>Overseers worked on many plantations – pay was based on production</a:t>
            </a:r>
          </a:p>
          <a:p>
            <a:pPr lvl="2"/>
            <a:r>
              <a:rPr lang="en-US" dirty="0" smtClean="0"/>
              <a:t>Gang-labor system – enhanced productivity, made work harder for slaves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595" y="3910519"/>
            <a:ext cx="6498077" cy="268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World of Southern 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Planters, Smallholding Yeomen, and Tenants</a:t>
            </a:r>
          </a:p>
          <a:p>
            <a:pPr lvl="1"/>
            <a:r>
              <a:rPr lang="en-US" dirty="0" smtClean="0"/>
              <a:t>Most southerners did not own slaves (3/4)</a:t>
            </a:r>
          </a:p>
          <a:p>
            <a:pPr lvl="1"/>
            <a:r>
              <a:rPr lang="en-US" dirty="0" smtClean="0"/>
              <a:t>Planter Elites:</a:t>
            </a:r>
          </a:p>
          <a:p>
            <a:pPr lvl="2"/>
            <a:r>
              <a:rPr lang="en-US" dirty="0" smtClean="0"/>
              <a:t>5% of the South’s population controlled much of the economy</a:t>
            </a:r>
          </a:p>
          <a:p>
            <a:pPr lvl="3"/>
            <a:r>
              <a:rPr lang="en-US" dirty="0" smtClean="0"/>
              <a:t>Why were plantation owners so influential?</a:t>
            </a:r>
          </a:p>
          <a:p>
            <a:pPr lvl="4"/>
            <a:r>
              <a:rPr lang="en-US" dirty="0" smtClean="0"/>
              <a:t>They controlled markets, credit, machines</a:t>
            </a:r>
          </a:p>
          <a:p>
            <a:pPr lvl="4"/>
            <a:r>
              <a:rPr lang="en-US" dirty="0" smtClean="0"/>
              <a:t>They often had many relatives in town</a:t>
            </a:r>
          </a:p>
          <a:p>
            <a:pPr marL="0" lvl="2" indent="0">
              <a:buNone/>
            </a:pPr>
            <a:r>
              <a:rPr lang="en-US" dirty="0" smtClean="0"/>
              <a:t>		- Many lawyers doubled as plantation owners, often 			elected to public office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4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World of Southern 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Smallholding Planters and Yeomen:</a:t>
            </a:r>
          </a:p>
          <a:p>
            <a:pPr lvl="2"/>
            <a:r>
              <a:rPr lang="en-US" dirty="0" smtClean="0"/>
              <a:t>Husbands had control over their homes in every aspect</a:t>
            </a:r>
          </a:p>
          <a:p>
            <a:pPr lvl="1"/>
            <a:r>
              <a:rPr lang="en-US" dirty="0" smtClean="0"/>
              <a:t>Poor Freemen:</a:t>
            </a:r>
          </a:p>
          <a:p>
            <a:pPr lvl="2"/>
            <a:r>
              <a:rPr lang="en-US" dirty="0" smtClean="0"/>
              <a:t>Few educational opportunities in the rural </a:t>
            </a:r>
            <a:r>
              <a:rPr lang="en-US" dirty="0" smtClean="0"/>
              <a:t>south</a:t>
            </a:r>
          </a:p>
          <a:p>
            <a:pPr lvl="6"/>
            <a:r>
              <a:rPr lang="en-US" b="1" dirty="0" smtClean="0">
                <a:solidFill>
                  <a:srgbClr val="FF0000"/>
                </a:solidFill>
              </a:rPr>
              <a:t>Education BAD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876" y="3863181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9494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Expanding and Governing the South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4946"/>
            <a:ext cx="5564221" cy="52312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Settlement of Texas:</a:t>
            </a:r>
          </a:p>
          <a:p>
            <a:pPr lvl="1"/>
            <a:r>
              <a:rPr lang="en-US" dirty="0" smtClean="0"/>
              <a:t>Mexico encouraged the migration of Americans</a:t>
            </a:r>
          </a:p>
          <a:p>
            <a:pPr lvl="2"/>
            <a:r>
              <a:rPr lang="en-US" dirty="0" smtClean="0"/>
              <a:t>Immigrants were to be Catholic</a:t>
            </a:r>
          </a:p>
          <a:p>
            <a:pPr lvl="2"/>
            <a:r>
              <a:rPr lang="en-US" dirty="0" smtClean="0"/>
              <a:t>1830, Mexico emancipated slaves, tensions between Mexico and US</a:t>
            </a:r>
          </a:p>
          <a:p>
            <a:pPr lvl="1"/>
            <a:r>
              <a:rPr lang="en-US" dirty="0" smtClean="0"/>
              <a:t>Texas declares independence in 1836</a:t>
            </a:r>
          </a:p>
          <a:p>
            <a:pPr lvl="2"/>
            <a:r>
              <a:rPr lang="en-US" dirty="0" smtClean="0"/>
              <a:t>Alamo: 13 day siege, all Americans are killed</a:t>
            </a:r>
          </a:p>
          <a:p>
            <a:pPr lvl="2"/>
            <a:r>
              <a:rPr lang="en-US" dirty="0" smtClean="0"/>
              <a:t>Battle of San Jacinto:</a:t>
            </a:r>
          </a:p>
          <a:p>
            <a:pPr lvl="3"/>
            <a:r>
              <a:rPr lang="en-US" dirty="0" smtClean="0"/>
              <a:t>Sam Houston captures Santa Anna, sign treaties</a:t>
            </a:r>
          </a:p>
          <a:p>
            <a:pPr lvl="1"/>
            <a:r>
              <a:rPr lang="en-US" dirty="0" smtClean="0"/>
              <a:t>Texas wants to join Union</a:t>
            </a:r>
          </a:p>
          <a:p>
            <a:pPr lvl="2"/>
            <a:r>
              <a:rPr lang="en-US" dirty="0" smtClean="0"/>
              <a:t>Fear from North over slavery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263" y="4053697"/>
            <a:ext cx="2857500" cy="2486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263" y="1083317"/>
            <a:ext cx="285750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9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621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Chapter 12</vt:lpstr>
      <vt:lpstr>The Domestic Slave Trade</vt:lpstr>
      <vt:lpstr>The Domestic Slave Trade</vt:lpstr>
      <vt:lpstr>The World of Southern Whites</vt:lpstr>
      <vt:lpstr>The World of Southern Whites</vt:lpstr>
      <vt:lpstr>The World of Southern Whites</vt:lpstr>
      <vt:lpstr>The World of Southern Whites</vt:lpstr>
      <vt:lpstr>The World of Southern Whites</vt:lpstr>
      <vt:lpstr>Expanding and Governing the South</vt:lpstr>
      <vt:lpstr>Expanding and Governing the South</vt:lpstr>
      <vt:lpstr>The African American World</vt:lpstr>
      <vt:lpstr>The African American World</vt:lpstr>
      <vt:lpstr>PowerPoint Presentation</vt:lpstr>
      <vt:lpstr>The African American World</vt:lpstr>
      <vt:lpstr>The Recap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creator>JessnJust Alian</dc:creator>
  <cp:lastModifiedBy>Alian, Justin</cp:lastModifiedBy>
  <cp:revision>5</cp:revision>
  <dcterms:created xsi:type="dcterms:W3CDTF">2015-10-18T21:54:32Z</dcterms:created>
  <dcterms:modified xsi:type="dcterms:W3CDTF">2015-11-02T20:42:30Z</dcterms:modified>
</cp:coreProperties>
</file>