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61" r:id="rId3"/>
    <p:sldId id="273" r:id="rId4"/>
    <p:sldId id="287" r:id="rId5"/>
    <p:sldId id="327" r:id="rId6"/>
    <p:sldId id="288" r:id="rId7"/>
    <p:sldId id="289" r:id="rId8"/>
    <p:sldId id="290" r:id="rId9"/>
    <p:sldId id="277" r:id="rId10"/>
    <p:sldId id="280" r:id="rId11"/>
    <p:sldId id="281" r:id="rId12"/>
    <p:sldId id="282" r:id="rId13"/>
    <p:sldId id="283" r:id="rId14"/>
    <p:sldId id="291" r:id="rId15"/>
    <p:sldId id="293" r:id="rId16"/>
    <p:sldId id="294" r:id="rId17"/>
    <p:sldId id="295" r:id="rId18"/>
    <p:sldId id="296" r:id="rId19"/>
    <p:sldId id="297" r:id="rId20"/>
    <p:sldId id="299" r:id="rId21"/>
    <p:sldId id="298" r:id="rId22"/>
    <p:sldId id="300" r:id="rId23"/>
    <p:sldId id="307" r:id="rId24"/>
    <p:sldId id="259" r:id="rId25"/>
    <p:sldId id="308" r:id="rId26"/>
    <p:sldId id="309" r:id="rId27"/>
    <p:sldId id="311" r:id="rId28"/>
    <p:sldId id="312" r:id="rId29"/>
    <p:sldId id="313" r:id="rId30"/>
    <p:sldId id="318" r:id="rId31"/>
    <p:sldId id="317" r:id="rId32"/>
    <p:sldId id="316" r:id="rId33"/>
    <p:sldId id="315" r:id="rId34"/>
    <p:sldId id="319" r:id="rId35"/>
    <p:sldId id="310" r:id="rId36"/>
    <p:sldId id="321" r:id="rId37"/>
    <p:sldId id="322" r:id="rId38"/>
    <p:sldId id="323" r:id="rId39"/>
    <p:sldId id="324" r:id="rId40"/>
    <p:sldId id="325" r:id="rId41"/>
    <p:sldId id="326" r:id="rId42"/>
    <p:sldId id="257" r:id="rId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287"/>
    <a:srgbClr val="990033"/>
    <a:srgbClr val="FFCCCC"/>
    <a:srgbClr val="9BD9E1"/>
    <a:srgbClr val="FFDD7D"/>
    <a:srgbClr val="262626"/>
    <a:srgbClr val="404040"/>
    <a:srgbClr val="205F6F"/>
    <a:srgbClr val="1E5C6B"/>
    <a:srgbClr val="EEE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26" autoAdjust="0"/>
    <p:restoredTop sz="47273" autoAdjust="0"/>
  </p:normalViewPr>
  <p:slideViewPr>
    <p:cSldViewPr snapToGrid="0">
      <p:cViewPr varScale="1">
        <p:scale>
          <a:sx n="49" d="100"/>
          <a:sy n="49" d="100"/>
        </p:scale>
        <p:origin x="160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678BA1-BEE5-0C29-9C27-98406460D307}"/>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WCSD Primer Training 2024-2025</a:t>
            </a:r>
          </a:p>
        </p:txBody>
      </p:sp>
      <p:sp>
        <p:nvSpPr>
          <p:cNvPr id="3" name="Date Placeholder 2">
            <a:extLst>
              <a:ext uri="{FF2B5EF4-FFF2-40B4-BE49-F238E27FC236}">
                <a16:creationId xmlns:a16="http://schemas.microsoft.com/office/drawing/2014/main" id="{BD6B25C0-3349-F92E-A4EA-21041A302334}"/>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September 2024</a:t>
            </a:r>
          </a:p>
        </p:txBody>
      </p:sp>
      <p:sp>
        <p:nvSpPr>
          <p:cNvPr id="4" name="Footer Placeholder 3">
            <a:extLst>
              <a:ext uri="{FF2B5EF4-FFF2-40B4-BE49-F238E27FC236}">
                <a16:creationId xmlns:a16="http://schemas.microsoft.com/office/drawing/2014/main" id="{4855B7C1-AB49-ACFE-9A61-12B17465B973}"/>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a:t>assessmentsupport@washoeschools.net</a:t>
            </a:r>
          </a:p>
        </p:txBody>
      </p:sp>
      <p:sp>
        <p:nvSpPr>
          <p:cNvPr id="5" name="Slide Number Placeholder 4">
            <a:extLst>
              <a:ext uri="{FF2B5EF4-FFF2-40B4-BE49-F238E27FC236}">
                <a16:creationId xmlns:a16="http://schemas.microsoft.com/office/drawing/2014/main" id="{9AC444F5-8CAE-B897-2601-0A0966D43710}"/>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C9DDBC2-D095-423E-9AB8-1BCE52A6F974}" type="slidenum">
              <a:rPr lang="en-US" smtClean="0"/>
              <a:t>‹#›</a:t>
            </a:fld>
            <a:endParaRPr lang="en-US"/>
          </a:p>
        </p:txBody>
      </p:sp>
    </p:spTree>
    <p:extLst>
      <p:ext uri="{BB962C8B-B14F-4D97-AF65-F5344CB8AC3E}">
        <p14:creationId xmlns:p14="http://schemas.microsoft.com/office/powerpoint/2010/main" val="67980440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WCSD Primer Training 2024-2025</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September 2024</a:t>
            </a: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assessmentsupport@washoeschools.net</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92D4372-789A-42ED-A863-0C129785DD60}" type="slidenum">
              <a:rPr lang="en-US" smtClean="0"/>
              <a:t>‹#›</a:t>
            </a:fld>
            <a:endParaRPr lang="en-US"/>
          </a:p>
        </p:txBody>
      </p:sp>
    </p:spTree>
    <p:extLst>
      <p:ext uri="{BB962C8B-B14F-4D97-AF65-F5344CB8AC3E}">
        <p14:creationId xmlns:p14="http://schemas.microsoft.com/office/powerpoint/2010/main" val="252578540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School Year 2024-2025</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Contact:</a:t>
            </a:r>
          </a:p>
          <a:p>
            <a:r>
              <a:rPr lang="en-US" dirty="0">
                <a:latin typeface="Calibri" panose="020F0502020204030204" pitchFamily="34" charset="0"/>
                <a:cs typeface="Calibri" panose="020F0502020204030204" pitchFamily="34" charset="0"/>
              </a:rPr>
              <a:t>WCSD Assessment Support</a:t>
            </a:r>
          </a:p>
          <a:p>
            <a:r>
              <a:rPr lang="en-US" dirty="0">
                <a:latin typeface="Calibri" panose="020F0502020204030204" pitchFamily="34" charset="0"/>
                <a:cs typeface="Calibri" panose="020F0502020204030204" pitchFamily="34" charset="0"/>
              </a:rPr>
              <a:t>AssessmentSupport@washoeschools.net</a:t>
            </a:r>
          </a:p>
          <a:p>
            <a:r>
              <a:rPr lang="en-US" dirty="0">
                <a:latin typeface="Calibri" panose="020F0502020204030204" pitchFamily="34" charset="0"/>
                <a:cs typeface="Calibri" panose="020F0502020204030204" pitchFamily="34" charset="0"/>
              </a:rPr>
              <a:t>Phone: 1.775.348.0248</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sz="1100" i="1" dirty="0">
                <a:latin typeface="Calibri" panose="020F0502020204030204" pitchFamily="34" charset="0"/>
                <a:cs typeface="Calibri" panose="020F0502020204030204" pitchFamily="34" charset="0"/>
              </a:rPr>
              <a:t>PPT Template: </a:t>
            </a:r>
            <a:r>
              <a:rPr lang="en-US" sz="1100" i="1" dirty="0" err="1">
                <a:latin typeface="Calibri" panose="020F0502020204030204" pitchFamily="34" charset="0"/>
                <a:cs typeface="Calibri" panose="020F0502020204030204" pitchFamily="34" charset="0"/>
              </a:rPr>
              <a:t>Transparent_Squares</a:t>
            </a:r>
            <a:endParaRPr lang="en-US" sz="1100" i="1" dirty="0">
              <a:latin typeface="Calibri" panose="020F0502020204030204" pitchFamily="34" charset="0"/>
              <a:cs typeface="Calibri" panose="020F0502020204030204" pitchFamily="34" charset="0"/>
            </a:endParaRPr>
          </a:p>
          <a:p>
            <a:r>
              <a:rPr lang="en-US" sz="1100" i="1" dirty="0">
                <a:latin typeface="Calibri" panose="020F0502020204030204" pitchFamily="34" charset="0"/>
                <a:cs typeface="Calibri" panose="020F0502020204030204" pitchFamily="34" charset="0"/>
              </a:rPr>
              <a:t>District-branded PowerPoint templates</a:t>
            </a:r>
          </a:p>
          <a:p>
            <a:r>
              <a:rPr lang="en-US" sz="1100" i="1" dirty="0">
                <a:latin typeface="Calibri" panose="020F0502020204030204" pitchFamily="34" charset="0"/>
                <a:cs typeface="Calibri" panose="020F0502020204030204" pitchFamily="34" charset="0"/>
              </a:rPr>
              <a:t>Accessed August 2024</a:t>
            </a:r>
          </a:p>
          <a:p>
            <a:r>
              <a:rPr lang="en-US" sz="1100" i="1" dirty="0">
                <a:latin typeface="Calibri" panose="020F0502020204030204" pitchFamily="34" charset="0"/>
                <a:cs typeface="Calibri" panose="020F0502020204030204" pitchFamily="34" charset="0"/>
              </a:rPr>
              <a:t>Office of Communications and Community Engagement</a:t>
            </a:r>
          </a:p>
          <a:p>
            <a:r>
              <a:rPr lang="en-US" sz="1100" i="1" dirty="0">
                <a:latin typeface="Calibri" panose="020F0502020204030204" pitchFamily="34" charset="0"/>
                <a:cs typeface="Calibri" panose="020F0502020204030204" pitchFamily="34" charset="0"/>
              </a:rPr>
              <a:t>https://www.washoeschools.net/Page/1265</a:t>
            </a:r>
          </a:p>
        </p:txBody>
      </p:sp>
      <p:sp>
        <p:nvSpPr>
          <p:cNvPr id="4" name="Slide Number Placeholder 3"/>
          <p:cNvSpPr>
            <a:spLocks noGrp="1"/>
          </p:cNvSpPr>
          <p:nvPr>
            <p:ph type="sldNum" sz="quarter" idx="5"/>
          </p:nvPr>
        </p:nvSpPr>
        <p:spPr/>
        <p:txBody>
          <a:bodyPr/>
          <a:lstStyle/>
          <a:p>
            <a:fld id="{092D4372-789A-42ED-A863-0C129785DD60}" type="slidenum">
              <a:rPr lang="en-US" smtClean="0"/>
              <a:t>1</a:t>
            </a:fld>
            <a:endParaRPr lang="en-US"/>
          </a:p>
        </p:txBody>
      </p:sp>
      <p:sp>
        <p:nvSpPr>
          <p:cNvPr id="5" name="Date Placeholder 4">
            <a:extLst>
              <a:ext uri="{FF2B5EF4-FFF2-40B4-BE49-F238E27FC236}">
                <a16:creationId xmlns:a16="http://schemas.microsoft.com/office/drawing/2014/main" id="{02D222CF-D08B-7D51-0E72-1AD34FDEEAB9}"/>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301AA512-4AEB-2F2D-1C1B-72379D9ACF08}"/>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17A52293-3D89-31F9-00BD-18C23E19333C}"/>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365254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solidFill>
                  <a:schemeClr val="bg2">
                    <a:lumMod val="25000"/>
                  </a:schemeClr>
                </a:solidFill>
                <a:latin typeface="Calibri" panose="020F0502020204030204" pitchFamily="34" charset="0"/>
                <a:cs typeface="Calibri" panose="020F0502020204030204" pitchFamily="34" charset="0"/>
              </a:rPr>
              <a:t>State, district, and national tests should be administered to eligible students ONLY. Eligibility for a test is based on student information in Infinite Campus. Per Nevada Revised Statutes, participation in testing is expected of all students enrolled in grade levels, courses, or special programs for which a state-mandated test is administered. </a:t>
            </a:r>
          </a:p>
          <a:p>
            <a:pPr defTabSz="966612">
              <a:defRPr/>
            </a:pPr>
            <a:endParaRPr lang="en-US" dirty="0">
              <a:solidFill>
                <a:schemeClr val="bg2">
                  <a:lumMod val="25000"/>
                </a:schemeClr>
              </a:solidFill>
              <a:latin typeface="Calibri" panose="020F0502020204030204" pitchFamily="34" charset="0"/>
              <a:cs typeface="Calibri" panose="020F0502020204030204" pitchFamily="34" charset="0"/>
            </a:endParaRPr>
          </a:p>
          <a:p>
            <a:pPr defTabSz="966612">
              <a:defRPr/>
            </a:pPr>
            <a:r>
              <a:rPr lang="en-US" sz="1100" i="1" dirty="0">
                <a:solidFill>
                  <a:schemeClr val="bg2">
                    <a:lumMod val="25000"/>
                  </a:schemeClr>
                </a:solidFill>
                <a:latin typeface="Calibri" panose="020F0502020204030204" pitchFamily="34" charset="0"/>
                <a:cs typeface="Calibri" panose="020F0502020204030204" pitchFamily="34" charset="0"/>
              </a:rPr>
              <a:t>Details and descriptions…</a:t>
            </a:r>
          </a:p>
          <a:p>
            <a:pPr marL="181240" indent="-181240" defTabSz="966612">
              <a:spcBef>
                <a:spcPts val="634"/>
              </a:spcBef>
              <a:spcAft>
                <a:spcPts val="634"/>
              </a:spcAft>
              <a:buFont typeface="Wingdings" panose="05000000000000000000" pitchFamily="2" charset="2"/>
              <a:buChar char="Ø"/>
              <a:defRPr/>
            </a:pPr>
            <a:r>
              <a:rPr lang="en-US" sz="1100" i="1" dirty="0">
                <a:solidFill>
                  <a:schemeClr val="bg2">
                    <a:lumMod val="25000"/>
                  </a:schemeClr>
                </a:solidFill>
                <a:latin typeface="Calibri" panose="020F0502020204030204" pitchFamily="34" charset="0"/>
                <a:cs typeface="Calibri" panose="020F0502020204030204" pitchFamily="34" charset="0"/>
              </a:rPr>
              <a:t>The Nevada criterion-referenced tests or </a:t>
            </a:r>
            <a:r>
              <a:rPr lang="en-US" sz="1100" b="1" i="1" dirty="0">
                <a:solidFill>
                  <a:schemeClr val="bg2">
                    <a:lumMod val="25000"/>
                  </a:schemeClr>
                </a:solidFill>
                <a:latin typeface="Calibri" panose="020F0502020204030204" pitchFamily="34" charset="0"/>
                <a:cs typeface="Calibri" panose="020F0502020204030204" pitchFamily="34" charset="0"/>
              </a:rPr>
              <a:t>CRTs</a:t>
            </a:r>
            <a:r>
              <a:rPr lang="en-US" sz="1100" i="1" dirty="0">
                <a:solidFill>
                  <a:schemeClr val="bg2">
                    <a:lumMod val="25000"/>
                  </a:schemeClr>
                </a:solidFill>
                <a:latin typeface="Calibri" panose="020F0502020204030204" pitchFamily="34" charset="0"/>
                <a:cs typeface="Calibri" panose="020F0502020204030204" pitchFamily="34" charset="0"/>
              </a:rPr>
              <a:t> for state and federal accountability include </a:t>
            </a:r>
            <a:r>
              <a:rPr lang="en-US" sz="1100" b="1" i="1" dirty="0">
                <a:solidFill>
                  <a:schemeClr val="bg2">
                    <a:lumMod val="25000"/>
                  </a:schemeClr>
                </a:solidFill>
                <a:latin typeface="Calibri" panose="020F0502020204030204" pitchFamily="34" charset="0"/>
                <a:cs typeface="Calibri" panose="020F0502020204030204" pitchFamily="34" charset="0"/>
              </a:rPr>
              <a:t>Smarter Balanced Summative </a:t>
            </a:r>
            <a:r>
              <a:rPr lang="en-US" sz="1100" i="1" dirty="0">
                <a:solidFill>
                  <a:schemeClr val="bg2">
                    <a:lumMod val="25000"/>
                  </a:schemeClr>
                </a:solidFill>
                <a:latin typeface="Calibri" panose="020F0502020204030204" pitchFamily="34" charset="0"/>
                <a:cs typeface="Calibri" panose="020F0502020204030204" pitchFamily="34" charset="0"/>
              </a:rPr>
              <a:t>assessments </a:t>
            </a:r>
            <a:r>
              <a:rPr lang="en-US" sz="1100" b="1" i="1" dirty="0">
                <a:solidFill>
                  <a:schemeClr val="bg2">
                    <a:lumMod val="25000"/>
                  </a:schemeClr>
                </a:solidFill>
                <a:latin typeface="Calibri" panose="020F0502020204030204" pitchFamily="34" charset="0"/>
                <a:cs typeface="Calibri" panose="020F0502020204030204" pitchFamily="34" charset="0"/>
              </a:rPr>
              <a:t>in English Language Arts and Math</a:t>
            </a:r>
            <a:r>
              <a:rPr lang="en-US" sz="1100" i="1" dirty="0">
                <a:solidFill>
                  <a:schemeClr val="bg2">
                    <a:lumMod val="25000"/>
                  </a:schemeClr>
                </a:solidFill>
                <a:latin typeface="Calibri" panose="020F0502020204030204" pitchFamily="34" charset="0"/>
                <a:cs typeface="Calibri" panose="020F0502020204030204" pitchFamily="34" charset="0"/>
              </a:rPr>
              <a:t> administered in grades 3-8, and </a:t>
            </a:r>
            <a:r>
              <a:rPr lang="en-US" sz="1100" b="1" i="1" dirty="0">
                <a:solidFill>
                  <a:schemeClr val="bg2">
                    <a:lumMod val="25000"/>
                  </a:schemeClr>
                </a:solidFill>
                <a:latin typeface="Calibri" panose="020F0502020204030204" pitchFamily="34" charset="0"/>
                <a:cs typeface="Calibri" panose="020F0502020204030204" pitchFamily="34" charset="0"/>
              </a:rPr>
              <a:t>Science </a:t>
            </a:r>
            <a:r>
              <a:rPr lang="en-US" sz="1100" i="1" dirty="0">
                <a:solidFill>
                  <a:schemeClr val="bg2">
                    <a:lumMod val="25000"/>
                  </a:schemeClr>
                </a:solidFill>
                <a:latin typeface="Calibri" panose="020F0502020204030204" pitchFamily="34" charset="0"/>
                <a:cs typeface="Calibri" panose="020F0502020204030204" pitchFamily="34" charset="0"/>
              </a:rPr>
              <a:t>assessments administered in grades 5, 8 &amp; taken one time during high school in grade 9 or grade 10. </a:t>
            </a:r>
          </a:p>
          <a:p>
            <a:pPr marL="181240" indent="-181240" defTabSz="966612">
              <a:spcBef>
                <a:spcPts val="634"/>
              </a:spcBef>
              <a:spcAft>
                <a:spcPts val="634"/>
              </a:spcAft>
              <a:buFont typeface="Wingdings" panose="05000000000000000000" pitchFamily="2" charset="2"/>
              <a:buChar char="Ø"/>
              <a:defRPr/>
            </a:pPr>
            <a:r>
              <a:rPr lang="en-US" sz="1100" i="1" dirty="0">
                <a:solidFill>
                  <a:schemeClr val="bg2">
                    <a:lumMod val="25000"/>
                  </a:schemeClr>
                </a:solidFill>
                <a:latin typeface="Calibri" panose="020F0502020204030204" pitchFamily="34" charset="0"/>
                <a:cs typeface="Calibri" panose="020F0502020204030204" pitchFamily="34" charset="0"/>
              </a:rPr>
              <a:t>In place of the general CRT (3-8) and high school assessments (Science, CCR), IEP students eligible for alternate assessments will participate in the </a:t>
            </a:r>
            <a:r>
              <a:rPr lang="en-US" sz="1100" b="1" i="1" dirty="0">
                <a:solidFill>
                  <a:schemeClr val="bg2">
                    <a:lumMod val="25000"/>
                  </a:schemeClr>
                </a:solidFill>
                <a:latin typeface="Calibri" panose="020F0502020204030204" pitchFamily="34" charset="0"/>
                <a:cs typeface="Calibri" panose="020F0502020204030204" pitchFamily="34" charset="0"/>
              </a:rPr>
              <a:t>Nevada Alternate Assessment in English Language Arts and Math </a:t>
            </a:r>
            <a:r>
              <a:rPr lang="en-US" sz="1100" i="1" dirty="0">
                <a:solidFill>
                  <a:schemeClr val="bg2">
                    <a:lumMod val="25000"/>
                  </a:schemeClr>
                </a:solidFill>
                <a:latin typeface="Calibri" panose="020F0502020204030204" pitchFamily="34" charset="0"/>
                <a:cs typeface="Calibri" panose="020F0502020204030204" pitchFamily="34" charset="0"/>
              </a:rPr>
              <a:t>taken in grades 3-8 and 11, and </a:t>
            </a:r>
            <a:r>
              <a:rPr lang="en-US" sz="1100" b="1" i="1" dirty="0">
                <a:solidFill>
                  <a:schemeClr val="bg2">
                    <a:lumMod val="25000"/>
                  </a:schemeClr>
                </a:solidFill>
                <a:latin typeface="Calibri" panose="020F0502020204030204" pitchFamily="34" charset="0"/>
                <a:cs typeface="Calibri" panose="020F0502020204030204" pitchFamily="34" charset="0"/>
              </a:rPr>
              <a:t>Science </a:t>
            </a:r>
            <a:r>
              <a:rPr lang="en-US" sz="1100" i="1" dirty="0">
                <a:solidFill>
                  <a:schemeClr val="bg2">
                    <a:lumMod val="25000"/>
                  </a:schemeClr>
                </a:solidFill>
                <a:latin typeface="Calibri" panose="020F0502020204030204" pitchFamily="34" charset="0"/>
                <a:cs typeface="Calibri" panose="020F0502020204030204" pitchFamily="34" charset="0"/>
              </a:rPr>
              <a:t>taken in grades 5, 8, and 11. Participation in the NAA during grade 11 is a requirement for the alternative diploma.</a:t>
            </a:r>
          </a:p>
          <a:p>
            <a:pPr marL="181240" indent="-181240" defTabSz="966612">
              <a:spcBef>
                <a:spcPts val="634"/>
              </a:spcBef>
              <a:spcAft>
                <a:spcPts val="634"/>
              </a:spcAft>
              <a:buFont typeface="Wingdings" panose="05000000000000000000" pitchFamily="2" charset="2"/>
              <a:buChar char="Ø"/>
              <a:defRPr/>
            </a:pPr>
            <a:r>
              <a:rPr lang="en-US" sz="1100" i="1" dirty="0">
                <a:solidFill>
                  <a:schemeClr val="bg2">
                    <a:lumMod val="25000"/>
                  </a:schemeClr>
                </a:solidFill>
                <a:latin typeface="Calibri" panose="020F0502020204030204" pitchFamily="34" charset="0"/>
                <a:cs typeface="Calibri" panose="020F0502020204030204" pitchFamily="34" charset="0"/>
              </a:rPr>
              <a:t>For the English Language Proficiency Assessment in Speaking, Listening, Reading and Writing, Nevada uses the </a:t>
            </a:r>
            <a:r>
              <a:rPr lang="en-US" sz="1100" b="1" i="1" dirty="0">
                <a:solidFill>
                  <a:schemeClr val="bg2">
                    <a:lumMod val="25000"/>
                  </a:schemeClr>
                </a:solidFill>
                <a:latin typeface="Calibri" panose="020F0502020204030204" pitchFamily="34" charset="0"/>
                <a:cs typeface="Calibri" panose="020F0502020204030204" pitchFamily="34" charset="0"/>
              </a:rPr>
              <a:t>WIDA ACCESS </a:t>
            </a:r>
            <a:r>
              <a:rPr lang="en-US" sz="1100" i="1" dirty="0">
                <a:solidFill>
                  <a:schemeClr val="bg2">
                    <a:lumMod val="25000"/>
                  </a:schemeClr>
                </a:solidFill>
                <a:latin typeface="Calibri" panose="020F0502020204030204" pitchFamily="34" charset="0"/>
                <a:cs typeface="Calibri" panose="020F0502020204030204" pitchFamily="34" charset="0"/>
              </a:rPr>
              <a:t>and </a:t>
            </a:r>
            <a:r>
              <a:rPr lang="en-US" sz="1100" b="1" i="1" dirty="0">
                <a:solidFill>
                  <a:schemeClr val="bg2">
                    <a:lumMod val="25000"/>
                  </a:schemeClr>
                </a:solidFill>
                <a:latin typeface="Calibri" panose="020F0502020204030204" pitchFamily="34" charset="0"/>
                <a:cs typeface="Calibri" panose="020F0502020204030204" pitchFamily="34" charset="0"/>
              </a:rPr>
              <a:t>Alternate ACCESS </a:t>
            </a:r>
            <a:r>
              <a:rPr lang="en-US" sz="1100" i="1" dirty="0">
                <a:solidFill>
                  <a:schemeClr val="bg2">
                    <a:lumMod val="25000"/>
                  </a:schemeClr>
                </a:solidFill>
                <a:latin typeface="Calibri" panose="020F0502020204030204" pitchFamily="34" charset="0"/>
                <a:cs typeface="Calibri" panose="020F0502020204030204" pitchFamily="34" charset="0"/>
              </a:rPr>
              <a:t>to assess students identified as an English learner and limited English proficient. Students may qualify for exit from the English learner program based on their performance on the assessment.</a:t>
            </a:r>
          </a:p>
          <a:p>
            <a:pPr marL="181240" indent="-181240" defTabSz="966612">
              <a:spcBef>
                <a:spcPts val="634"/>
              </a:spcBef>
              <a:spcAft>
                <a:spcPts val="634"/>
              </a:spcAft>
              <a:buFont typeface="Wingdings" panose="05000000000000000000" pitchFamily="2" charset="2"/>
              <a:buChar char="Ø"/>
              <a:defRPr/>
            </a:pPr>
            <a:r>
              <a:rPr lang="en-US" sz="1100" b="1" i="1" dirty="0">
                <a:latin typeface="Calibri" panose="020F0502020204030204" pitchFamily="34" charset="0"/>
                <a:ea typeface="Calibri"/>
                <a:cs typeface="Calibri" panose="020F0502020204030204" pitchFamily="34" charset="0"/>
              </a:rPr>
              <a:t>MAP Growth Reading </a:t>
            </a:r>
            <a:r>
              <a:rPr lang="en-US" sz="1100" i="1" dirty="0">
                <a:latin typeface="Calibri" panose="020F0502020204030204" pitchFamily="34" charset="0"/>
                <a:ea typeface="Calibri"/>
                <a:cs typeface="Calibri" panose="020F0502020204030204" pitchFamily="34" charset="0"/>
              </a:rPr>
              <a:t>assessment is required in grades K-3 statewide under the Nevada Read by Grade 3 program. </a:t>
            </a:r>
          </a:p>
          <a:p>
            <a:pPr marL="181240" indent="-181240" defTabSz="966612">
              <a:spcBef>
                <a:spcPts val="634"/>
              </a:spcBef>
              <a:spcAft>
                <a:spcPts val="634"/>
              </a:spcAft>
              <a:buFont typeface="Wingdings" panose="05000000000000000000" pitchFamily="2" charset="2"/>
              <a:buChar char="Ø"/>
              <a:defRPr/>
            </a:pPr>
            <a:r>
              <a:rPr lang="en-US" sz="1100" b="1" i="1" dirty="0">
                <a:solidFill>
                  <a:schemeClr val="bg2">
                    <a:lumMod val="25000"/>
                  </a:schemeClr>
                </a:solidFill>
                <a:latin typeface="Calibri" panose="020F0502020204030204" pitchFamily="34" charset="0"/>
                <a:cs typeface="Calibri" panose="020F0502020204030204" pitchFamily="34" charset="0"/>
              </a:rPr>
              <a:t>BRIGANCE</a:t>
            </a:r>
            <a:r>
              <a:rPr lang="en-US" sz="1100" i="1" dirty="0">
                <a:solidFill>
                  <a:schemeClr val="bg2">
                    <a:lumMod val="25000"/>
                  </a:schemeClr>
                </a:solidFill>
                <a:latin typeface="Calibri" panose="020F0502020204030204" pitchFamily="34" charset="0"/>
                <a:cs typeface="Calibri" panose="020F0502020204030204" pitchFamily="34" charset="0"/>
              </a:rPr>
              <a:t> Early Childhood Screens III is used as a kindergarten entry assessment (KEA) and developmental screening for certain enrollment situations. </a:t>
            </a:r>
          </a:p>
          <a:p>
            <a:pPr marL="181240" indent="-181240" defTabSz="966612">
              <a:spcBef>
                <a:spcPts val="634"/>
              </a:spcBef>
              <a:spcAft>
                <a:spcPts val="634"/>
              </a:spcAft>
              <a:buFont typeface="Wingdings" panose="05000000000000000000" pitchFamily="2" charset="2"/>
              <a:buChar char="Ø"/>
              <a:defRPr/>
            </a:pPr>
            <a:r>
              <a:rPr lang="en-US" sz="1100" b="1" i="1" dirty="0">
                <a:solidFill>
                  <a:schemeClr val="bg2">
                    <a:lumMod val="25000"/>
                  </a:schemeClr>
                </a:solidFill>
                <a:latin typeface="Calibri" panose="020F0502020204030204" pitchFamily="34" charset="0"/>
                <a:cs typeface="Calibri" panose="020F0502020204030204" pitchFamily="34" charset="0"/>
              </a:rPr>
              <a:t>National Assessment of Educational Progress </a:t>
            </a:r>
            <a:r>
              <a:rPr lang="en-US" sz="1100" i="1" dirty="0">
                <a:solidFill>
                  <a:schemeClr val="bg2">
                    <a:lumMod val="25000"/>
                  </a:schemeClr>
                </a:solidFill>
                <a:latin typeface="Calibri" panose="020F0502020204030204" pitchFamily="34" charset="0"/>
                <a:cs typeface="Calibri" panose="020F0502020204030204" pitchFamily="34" charset="0"/>
              </a:rPr>
              <a:t>known as </a:t>
            </a:r>
            <a:r>
              <a:rPr lang="en-US" sz="1100" b="1" i="1" dirty="0">
                <a:solidFill>
                  <a:schemeClr val="bg2">
                    <a:lumMod val="25000"/>
                  </a:schemeClr>
                </a:solidFill>
                <a:latin typeface="Calibri" panose="020F0502020204030204" pitchFamily="34" charset="0"/>
                <a:cs typeface="Calibri" panose="020F0502020204030204" pitchFamily="34" charset="0"/>
              </a:rPr>
              <a:t>NAEP</a:t>
            </a:r>
            <a:r>
              <a:rPr lang="en-US" sz="1100" i="1" dirty="0">
                <a:solidFill>
                  <a:schemeClr val="bg2">
                    <a:lumMod val="25000"/>
                  </a:schemeClr>
                </a:solidFill>
                <a:latin typeface="Calibri" panose="020F0502020204030204" pitchFamily="34" charset="0"/>
                <a:cs typeface="Calibri" panose="020F0502020204030204" pitchFamily="34" charset="0"/>
              </a:rPr>
              <a:t>, is a congressionally mandated program. NAEP representatives will visit pre-selected schools to administer assessments to a sampling of students. (NRS 390.830)</a:t>
            </a:r>
          </a:p>
        </p:txBody>
      </p:sp>
      <p:sp>
        <p:nvSpPr>
          <p:cNvPr id="4" name="Slide Number Placeholder 3"/>
          <p:cNvSpPr>
            <a:spLocks noGrp="1"/>
          </p:cNvSpPr>
          <p:nvPr>
            <p:ph type="sldNum" sz="quarter" idx="5"/>
          </p:nvPr>
        </p:nvSpPr>
        <p:spPr/>
        <p:txBody>
          <a:bodyPr/>
          <a:lstStyle/>
          <a:p>
            <a:fld id="{092D4372-789A-42ED-A863-0C129785DD60}" type="slidenum">
              <a:rPr lang="en-US" smtClean="0"/>
              <a:t>10</a:t>
            </a:fld>
            <a:endParaRPr lang="en-US"/>
          </a:p>
        </p:txBody>
      </p:sp>
      <p:sp>
        <p:nvSpPr>
          <p:cNvPr id="5" name="Date Placeholder 4">
            <a:extLst>
              <a:ext uri="{FF2B5EF4-FFF2-40B4-BE49-F238E27FC236}">
                <a16:creationId xmlns:a16="http://schemas.microsoft.com/office/drawing/2014/main" id="{0071C6B3-DA4D-B38A-8D36-FAFB85F11E1E}"/>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6607F2C6-473F-CE65-871C-6EC6A33C3FC8}"/>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E247EF07-6396-18B9-75AE-549582DD9883}"/>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1276955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634"/>
              </a:spcBef>
              <a:spcAft>
                <a:spcPts val="634"/>
              </a:spcAft>
              <a:defRPr/>
            </a:pPr>
            <a:r>
              <a:rPr lang="en-US" dirty="0">
                <a:solidFill>
                  <a:schemeClr val="bg2">
                    <a:lumMod val="25000"/>
                  </a:schemeClr>
                </a:solidFill>
                <a:latin typeface="Calibri" panose="020F0502020204030204" pitchFamily="34" charset="0"/>
                <a:cs typeface="Calibri" panose="020F0502020204030204" pitchFamily="34" charset="0"/>
              </a:rPr>
              <a:t>Slide Notes: </a:t>
            </a:r>
          </a:p>
          <a:p>
            <a:pPr defTabSz="966612">
              <a:spcBef>
                <a:spcPts val="634"/>
              </a:spcBef>
              <a:spcAft>
                <a:spcPts val="634"/>
              </a:spcAft>
              <a:defRPr/>
            </a:pPr>
            <a:endParaRPr lang="en-US" dirty="0">
              <a:solidFill>
                <a:schemeClr val="bg2">
                  <a:lumMod val="25000"/>
                </a:schemeClr>
              </a:solidFill>
              <a:latin typeface="Calibri" panose="020F0502020204030204" pitchFamily="34" charset="0"/>
              <a:cs typeface="Calibri" panose="020F0502020204030204" pitchFamily="34" charset="0"/>
            </a:endParaRPr>
          </a:p>
          <a:p>
            <a:pPr defTabSz="966612">
              <a:spcBef>
                <a:spcPts val="634"/>
              </a:spcBef>
              <a:spcAft>
                <a:spcPts val="634"/>
              </a:spcAft>
              <a:defRPr/>
            </a:pPr>
            <a:r>
              <a:rPr lang="en-US" dirty="0">
                <a:solidFill>
                  <a:schemeClr val="bg2">
                    <a:lumMod val="25000"/>
                  </a:schemeClr>
                </a:solidFill>
                <a:latin typeface="Calibri" panose="020F0502020204030204" pitchFamily="34" charset="0"/>
                <a:cs typeface="Calibri" panose="020F0502020204030204" pitchFamily="34" charset="0"/>
              </a:rPr>
              <a:t>Participation in the high school College and Career Readiness or Nevada Alternate assessments and a high school Civics exam are required for graduation. Results from several college and/or career readiness assessments may fulfill criteria for different diploma seals, certificates, or endorsements.</a:t>
            </a:r>
          </a:p>
          <a:p>
            <a:pPr defTabSz="966612">
              <a:spcBef>
                <a:spcPts val="634"/>
              </a:spcBef>
              <a:spcAft>
                <a:spcPts val="634"/>
              </a:spcAft>
              <a:defRPr/>
            </a:pPr>
            <a:endParaRPr lang="en-US" dirty="0">
              <a:solidFill>
                <a:schemeClr val="bg2">
                  <a:lumMod val="25000"/>
                </a:schemeClr>
              </a:solidFill>
              <a:latin typeface="Calibri" panose="020F0502020204030204" pitchFamily="34" charset="0"/>
              <a:cs typeface="Calibri" panose="020F0502020204030204" pitchFamily="34" charset="0"/>
            </a:endParaRPr>
          </a:p>
          <a:p>
            <a:pPr defTabSz="966612">
              <a:spcBef>
                <a:spcPts val="634"/>
              </a:spcBef>
              <a:spcAft>
                <a:spcPts val="634"/>
              </a:spcAft>
              <a:defRPr/>
            </a:pPr>
            <a:r>
              <a:rPr lang="en-US" sz="1100" i="1" dirty="0">
                <a:solidFill>
                  <a:schemeClr val="bg2">
                    <a:lumMod val="25000"/>
                  </a:schemeClr>
                </a:solidFill>
                <a:latin typeface="Calibri" panose="020F0502020204030204" pitchFamily="34" charset="0"/>
                <a:cs typeface="Calibri" panose="020F0502020204030204" pitchFamily="34" charset="0"/>
              </a:rPr>
              <a:t>Details and descriptions…</a:t>
            </a:r>
          </a:p>
          <a:p>
            <a:pPr marL="181240" indent="-181240" defTabSz="966612">
              <a:spcBef>
                <a:spcPts val="634"/>
              </a:spcBef>
              <a:spcAft>
                <a:spcPts val="634"/>
              </a:spcAft>
              <a:buFont typeface="Wingdings" panose="05000000000000000000" pitchFamily="2" charset="2"/>
              <a:buChar char="Ø"/>
              <a:defRPr/>
            </a:pPr>
            <a:r>
              <a:rPr lang="en-US" sz="1100" i="1" dirty="0">
                <a:solidFill>
                  <a:schemeClr val="bg2">
                    <a:lumMod val="25000"/>
                  </a:schemeClr>
                </a:solidFill>
                <a:latin typeface="Calibri" panose="020F0502020204030204" pitchFamily="34" charset="0"/>
                <a:cs typeface="Calibri" panose="020F0502020204030204" pitchFamily="34" charset="0"/>
              </a:rPr>
              <a:t>For the </a:t>
            </a:r>
            <a:r>
              <a:rPr lang="en-US" sz="1100" b="1" i="1" dirty="0">
                <a:solidFill>
                  <a:schemeClr val="bg2">
                    <a:lumMod val="25000"/>
                  </a:schemeClr>
                </a:solidFill>
                <a:latin typeface="Calibri" panose="020F0502020204030204" pitchFamily="34" charset="0"/>
                <a:cs typeface="Calibri" panose="020F0502020204030204" pitchFamily="34" charset="0"/>
              </a:rPr>
              <a:t>College and Career Readiness </a:t>
            </a:r>
            <a:r>
              <a:rPr lang="en-US" sz="1100" i="1" dirty="0">
                <a:solidFill>
                  <a:schemeClr val="bg2">
                    <a:lumMod val="25000"/>
                  </a:schemeClr>
                </a:solidFill>
                <a:latin typeface="Calibri" panose="020F0502020204030204" pitchFamily="34" charset="0"/>
                <a:cs typeface="Calibri" panose="020F0502020204030204" pitchFamily="34" charset="0"/>
              </a:rPr>
              <a:t>assessment, Nevada uses the ACT with Writing. The ACT with Writing supplies the ELA and math assessment results required for state and federal accountability in high school.</a:t>
            </a:r>
          </a:p>
          <a:p>
            <a:pPr marL="181240" indent="-181240" defTabSz="966612">
              <a:spcBef>
                <a:spcPts val="634"/>
              </a:spcBef>
              <a:spcAft>
                <a:spcPts val="634"/>
              </a:spcAft>
              <a:buFont typeface="Wingdings" panose="05000000000000000000" pitchFamily="2" charset="2"/>
              <a:buChar char="Ø"/>
              <a:defRPr/>
            </a:pPr>
            <a:r>
              <a:rPr lang="en-US" sz="1100" i="1" dirty="0">
                <a:solidFill>
                  <a:schemeClr val="bg2">
                    <a:lumMod val="25000"/>
                  </a:schemeClr>
                </a:solidFill>
                <a:latin typeface="Calibri" panose="020F0502020204030204" pitchFamily="34" charset="0"/>
                <a:cs typeface="Calibri" panose="020F0502020204030204" pitchFamily="34" charset="0"/>
              </a:rPr>
              <a:t>The Career &amp; Technical Education/</a:t>
            </a:r>
            <a:r>
              <a:rPr lang="en-US" sz="1100" b="1" i="1" dirty="0">
                <a:solidFill>
                  <a:schemeClr val="bg2">
                    <a:lumMod val="25000"/>
                  </a:schemeClr>
                </a:solidFill>
                <a:latin typeface="Calibri" panose="020F0502020204030204" pitchFamily="34" charset="0"/>
                <a:cs typeface="Calibri" panose="020F0502020204030204" pitchFamily="34" charset="0"/>
              </a:rPr>
              <a:t>CTE</a:t>
            </a:r>
            <a:r>
              <a:rPr lang="en-US" sz="1100" i="1" dirty="0">
                <a:solidFill>
                  <a:schemeClr val="bg2">
                    <a:lumMod val="25000"/>
                  </a:schemeClr>
                </a:solidFill>
                <a:latin typeface="Calibri" panose="020F0502020204030204" pitchFamily="34" charset="0"/>
                <a:cs typeface="Calibri" panose="020F0502020204030204" pitchFamily="34" charset="0"/>
              </a:rPr>
              <a:t> assessments include a </a:t>
            </a:r>
            <a:r>
              <a:rPr lang="en-US" sz="1100" b="1" i="1" dirty="0">
                <a:solidFill>
                  <a:schemeClr val="bg2">
                    <a:lumMod val="25000"/>
                  </a:schemeClr>
                </a:solidFill>
                <a:latin typeface="Calibri" panose="020F0502020204030204" pitchFamily="34" charset="0"/>
                <a:cs typeface="Calibri" panose="020F0502020204030204" pitchFamily="34" charset="0"/>
              </a:rPr>
              <a:t>Workplace Readiness Skills </a:t>
            </a:r>
            <a:r>
              <a:rPr lang="en-US" sz="1100" i="1" dirty="0">
                <a:solidFill>
                  <a:schemeClr val="bg2">
                    <a:lumMod val="25000"/>
                  </a:schemeClr>
                </a:solidFill>
                <a:latin typeface="Calibri" panose="020F0502020204030204" pitchFamily="34" charset="0"/>
                <a:cs typeface="Calibri" panose="020F0502020204030204" pitchFamily="34" charset="0"/>
              </a:rPr>
              <a:t>test and </a:t>
            </a:r>
            <a:r>
              <a:rPr lang="en-US" sz="1100" b="1" i="1" dirty="0">
                <a:solidFill>
                  <a:schemeClr val="bg2">
                    <a:lumMod val="25000"/>
                  </a:schemeClr>
                </a:solidFill>
                <a:latin typeface="Calibri" panose="020F0502020204030204" pitchFamily="34" charset="0"/>
                <a:cs typeface="Calibri" panose="020F0502020204030204" pitchFamily="34" charset="0"/>
              </a:rPr>
              <a:t>End-of-Program Technical </a:t>
            </a:r>
            <a:r>
              <a:rPr lang="en-US" sz="1100" i="1" dirty="0">
                <a:solidFill>
                  <a:schemeClr val="bg2">
                    <a:lumMod val="25000"/>
                  </a:schemeClr>
                </a:solidFill>
                <a:latin typeface="Calibri" panose="020F0502020204030204" pitchFamily="34" charset="0"/>
                <a:cs typeface="Calibri" panose="020F0502020204030204" pitchFamily="34" charset="0"/>
              </a:rPr>
              <a:t>assessment.</a:t>
            </a:r>
          </a:p>
          <a:p>
            <a:pPr marL="181240" indent="-181240" defTabSz="966612">
              <a:spcBef>
                <a:spcPts val="634"/>
              </a:spcBef>
              <a:spcAft>
                <a:spcPts val="634"/>
              </a:spcAft>
              <a:buFont typeface="Wingdings" panose="05000000000000000000" pitchFamily="2" charset="2"/>
              <a:buChar char="Ø"/>
              <a:defRPr/>
            </a:pPr>
            <a:r>
              <a:rPr lang="en-US" sz="1100" i="1" dirty="0">
                <a:solidFill>
                  <a:schemeClr val="bg2">
                    <a:lumMod val="25000"/>
                  </a:schemeClr>
                </a:solidFill>
                <a:latin typeface="Calibri" panose="020F0502020204030204" pitchFamily="34" charset="0"/>
                <a:cs typeface="Calibri" panose="020F0502020204030204" pitchFamily="34" charset="0"/>
              </a:rPr>
              <a:t>Participation in a </a:t>
            </a:r>
            <a:r>
              <a:rPr lang="en-US" sz="1100" b="1" i="1" dirty="0">
                <a:solidFill>
                  <a:schemeClr val="bg2">
                    <a:lumMod val="25000"/>
                  </a:schemeClr>
                </a:solidFill>
                <a:latin typeface="Calibri" panose="020F0502020204030204" pitchFamily="34" charset="0"/>
                <a:cs typeface="Calibri" panose="020F0502020204030204" pitchFamily="34" charset="0"/>
              </a:rPr>
              <a:t>Civics </a:t>
            </a:r>
            <a:r>
              <a:rPr lang="en-US" sz="1100" i="1" dirty="0">
                <a:solidFill>
                  <a:schemeClr val="bg2">
                    <a:lumMod val="25000"/>
                  </a:schemeClr>
                </a:solidFill>
                <a:latin typeface="Calibri" panose="020F0502020204030204" pitchFamily="34" charset="0"/>
                <a:cs typeface="Calibri" panose="020F0502020204030204" pitchFamily="34" charset="0"/>
              </a:rPr>
              <a:t>assessment is a requirement for graduation. </a:t>
            </a:r>
          </a:p>
          <a:p>
            <a:pPr marL="181240" indent="-181240" defTabSz="966612">
              <a:spcBef>
                <a:spcPts val="634"/>
              </a:spcBef>
              <a:spcAft>
                <a:spcPts val="634"/>
              </a:spcAft>
              <a:buFont typeface="Wingdings" panose="05000000000000000000" pitchFamily="2" charset="2"/>
              <a:buChar char="Ø"/>
              <a:defRPr/>
            </a:pPr>
            <a:r>
              <a:rPr lang="en-US" sz="1100" i="1" dirty="0">
                <a:latin typeface="Calibri" panose="020F0502020204030204" pitchFamily="34" charset="0"/>
                <a:ea typeface="Calibri"/>
                <a:cs typeface="Calibri" panose="020F0502020204030204" pitchFamily="34" charset="0"/>
              </a:rPr>
              <a:t>Secondary students may participate in </a:t>
            </a:r>
            <a:r>
              <a:rPr lang="en-US" sz="1100" b="1" i="1" dirty="0">
                <a:latin typeface="Calibri" panose="020F0502020204030204" pitchFamily="34" charset="0"/>
                <a:ea typeface="Calibri"/>
                <a:cs typeface="Calibri" panose="020F0502020204030204" pitchFamily="34" charset="0"/>
              </a:rPr>
              <a:t>other college and career readiness assessments </a:t>
            </a:r>
            <a:r>
              <a:rPr lang="en-US" sz="1100" i="1" dirty="0">
                <a:latin typeface="Calibri" panose="020F0502020204030204" pitchFamily="34" charset="0"/>
                <a:ea typeface="Calibri"/>
                <a:cs typeface="Calibri" panose="020F0502020204030204" pitchFamily="34" charset="0"/>
              </a:rPr>
              <a:t>including Advanced Placement, industry certifications, and world language proficiency assessments.</a:t>
            </a:r>
          </a:p>
          <a:p>
            <a:pPr marL="181240" indent="-181240" defTabSz="966612">
              <a:spcBef>
                <a:spcPts val="634"/>
              </a:spcBef>
              <a:spcAft>
                <a:spcPts val="634"/>
              </a:spcAft>
              <a:buFont typeface="Wingdings" panose="05000000000000000000" pitchFamily="2" charset="2"/>
              <a:buChar char="Ø"/>
              <a:defRPr/>
            </a:pPr>
            <a:r>
              <a:rPr lang="en-US" sz="1100" b="1" i="1" dirty="0">
                <a:latin typeface="Calibri" panose="020F0502020204030204" pitchFamily="34" charset="0"/>
                <a:ea typeface="Calibri"/>
                <a:cs typeface="Calibri" panose="020F0502020204030204" pitchFamily="34" charset="0"/>
              </a:rPr>
              <a:t>PSAT/NMSQT </a:t>
            </a:r>
            <a:r>
              <a:rPr lang="en-US" sz="1100" i="1" dirty="0">
                <a:latin typeface="Calibri" panose="020F0502020204030204" pitchFamily="34" charset="0"/>
                <a:ea typeface="Calibri"/>
                <a:cs typeface="Calibri" panose="020F0502020204030204" pitchFamily="34" charset="0"/>
              </a:rPr>
              <a:t>(Pre-SAT and National Merit Scholarship Qualifying Test) is a national assessment for interested high school sophomores and juniors. </a:t>
            </a:r>
          </a:p>
        </p:txBody>
      </p:sp>
      <p:sp>
        <p:nvSpPr>
          <p:cNvPr id="4" name="Slide Number Placeholder 3"/>
          <p:cNvSpPr>
            <a:spLocks noGrp="1"/>
          </p:cNvSpPr>
          <p:nvPr>
            <p:ph type="sldNum" sz="quarter" idx="5"/>
          </p:nvPr>
        </p:nvSpPr>
        <p:spPr/>
        <p:txBody>
          <a:bodyPr/>
          <a:lstStyle/>
          <a:p>
            <a:fld id="{092D4372-789A-42ED-A863-0C129785DD60}" type="slidenum">
              <a:rPr lang="en-US" smtClean="0"/>
              <a:t>11</a:t>
            </a:fld>
            <a:endParaRPr lang="en-US"/>
          </a:p>
        </p:txBody>
      </p:sp>
      <p:sp>
        <p:nvSpPr>
          <p:cNvPr id="5" name="Date Placeholder 4">
            <a:extLst>
              <a:ext uri="{FF2B5EF4-FFF2-40B4-BE49-F238E27FC236}">
                <a16:creationId xmlns:a16="http://schemas.microsoft.com/office/drawing/2014/main" id="{7FE348FF-B611-37E6-CE92-B8F19A3A7CCE}"/>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5A085678-903C-7CDE-F236-60938A9D83C3}"/>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DD18AEFB-58E9-EE22-2390-09EC158F435B}"/>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846081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Slide Notes: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Before identifying supports and accommodations for testing, first determine which assessments a student will participate in during the school year.</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Program eligibility for alternate and English language proficiency assessments should be updated in the student information system before November of each school year and verified again before the start of the testing window(s).</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12</a:t>
            </a:fld>
            <a:endParaRPr lang="en-US"/>
          </a:p>
        </p:txBody>
      </p:sp>
      <p:sp>
        <p:nvSpPr>
          <p:cNvPr id="5" name="Date Placeholder 4">
            <a:extLst>
              <a:ext uri="{FF2B5EF4-FFF2-40B4-BE49-F238E27FC236}">
                <a16:creationId xmlns:a16="http://schemas.microsoft.com/office/drawing/2014/main" id="{A88CF436-A119-8D4E-DA12-4296F23AB49D}"/>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3D0F2813-33A2-4C29-B6C6-1A9EE013565E}"/>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9F2AA30E-0416-2302-A225-E5C5F3D177BD}"/>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321891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i="1" dirty="0">
                <a:latin typeface="Calibri" panose="020F0502020204030204" pitchFamily="34" charset="0"/>
                <a:cs typeface="Calibri" panose="020F0502020204030204" pitchFamily="34" charset="0"/>
              </a:rPr>
              <a:t>Additional notes for this slide:</a:t>
            </a:r>
          </a:p>
          <a:p>
            <a:pPr marL="241653" indent="-241653" defTabSz="966612">
              <a:buFontTx/>
              <a:buAutoNum type="arabicParenR"/>
              <a:defRPr/>
            </a:pPr>
            <a:r>
              <a:rPr lang="en-US" i="1" dirty="0">
                <a:solidFill>
                  <a:schemeClr val="bg2">
                    <a:lumMod val="25000"/>
                  </a:schemeClr>
                </a:solidFill>
                <a:latin typeface="Calibri" panose="020F0502020204030204" pitchFamily="34" charset="0"/>
                <a:cs typeface="Calibri" panose="020F0502020204030204" pitchFamily="34" charset="0"/>
              </a:rPr>
              <a:t>The WCSD Assessment Calendars list the specific date or date range for state and district test administrations with prescribed windows. </a:t>
            </a:r>
          </a:p>
          <a:p>
            <a:pPr marL="241653" indent="-241653" defTabSz="966612">
              <a:buFontTx/>
              <a:buAutoNum type="arabicParenR"/>
              <a:defRPr/>
            </a:pPr>
            <a:r>
              <a:rPr lang="en-US" i="1" dirty="0">
                <a:solidFill>
                  <a:schemeClr val="bg2">
                    <a:lumMod val="25000"/>
                  </a:schemeClr>
                </a:solidFill>
                <a:latin typeface="Calibri" panose="020F0502020204030204" pitchFamily="34" charset="0"/>
                <a:cs typeface="Calibri" panose="020F0502020204030204" pitchFamily="34" charset="0"/>
              </a:rPr>
              <a:t>Schools are individually responsible for coordinating administrations and communicating testing schedules to teachers, staff, and student’s families. This includes planning for off-site testing of enrolled students when appropriate.</a:t>
            </a:r>
          </a:p>
          <a:p>
            <a:pPr marL="241653" indent="-241653" defTabSz="966612">
              <a:buFontTx/>
              <a:buAutoNum type="arabicParenR"/>
              <a:defRPr/>
            </a:pPr>
            <a:r>
              <a:rPr lang="en-US" i="1" dirty="0">
                <a:latin typeface="Calibri" panose="020F0502020204030204" pitchFamily="34" charset="0"/>
                <a:cs typeface="Calibri" panose="020F0502020204030204" pitchFamily="34" charset="0"/>
              </a:rPr>
              <a:t>Testing windows and the order of administration for some tests are flexible, allowing schools to schedule testing according to their needs and interests. Notify guardians and staff well in advance and provide appropriate reminders to help encourage full participation and reduce make-up administrations. </a:t>
            </a:r>
          </a:p>
          <a:p>
            <a:pPr marL="241653" indent="-241653" defTabSz="966612">
              <a:buFontTx/>
              <a:buAutoNum type="arabicParenR"/>
              <a:defRPr/>
            </a:pPr>
            <a:r>
              <a:rPr lang="en-US" i="1" dirty="0">
                <a:latin typeface="Calibri" panose="020F0502020204030204" pitchFamily="34" charset="0"/>
                <a:cs typeface="Calibri" panose="020F0502020204030204" pitchFamily="34" charset="0"/>
              </a:rPr>
              <a:t>All students </a:t>
            </a:r>
            <a:r>
              <a:rPr lang="en-US" b="1" i="1" dirty="0">
                <a:latin typeface="Calibri" panose="020F0502020204030204" pitchFamily="34" charset="0"/>
                <a:cs typeface="Calibri" panose="020F0502020204030204" pitchFamily="34" charset="0"/>
              </a:rPr>
              <a:t>will be required to test in-person</a:t>
            </a:r>
            <a:r>
              <a:rPr lang="en-US" i="1" dirty="0">
                <a:latin typeface="Calibri" panose="020F0502020204030204" pitchFamily="34" charset="0"/>
                <a:cs typeface="Calibri" panose="020F0502020204030204" pitchFamily="34" charset="0"/>
              </a:rPr>
              <a:t> including students enrolled in online learning programs.</a:t>
            </a:r>
          </a:p>
        </p:txBody>
      </p:sp>
      <p:sp>
        <p:nvSpPr>
          <p:cNvPr id="4" name="Slide Number Placeholder 3"/>
          <p:cNvSpPr>
            <a:spLocks noGrp="1"/>
          </p:cNvSpPr>
          <p:nvPr>
            <p:ph type="sldNum" sz="quarter" idx="5"/>
          </p:nvPr>
        </p:nvSpPr>
        <p:spPr/>
        <p:txBody>
          <a:bodyPr/>
          <a:lstStyle/>
          <a:p>
            <a:fld id="{092D4372-789A-42ED-A863-0C129785DD60}" type="slidenum">
              <a:rPr lang="en-US" smtClean="0"/>
              <a:t>13</a:t>
            </a:fld>
            <a:endParaRPr lang="en-US"/>
          </a:p>
        </p:txBody>
      </p:sp>
      <p:sp>
        <p:nvSpPr>
          <p:cNvPr id="5" name="Date Placeholder 4">
            <a:extLst>
              <a:ext uri="{FF2B5EF4-FFF2-40B4-BE49-F238E27FC236}">
                <a16:creationId xmlns:a16="http://schemas.microsoft.com/office/drawing/2014/main" id="{49B27547-4CBE-A1E8-3C80-9377C46302C5}"/>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72FFE831-1B58-6FFD-C7C4-C5CD98C31F8F}"/>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1BAF266A-D207-0229-98CC-D587963438F1}"/>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2751466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All school and district employees with access to student records must adhere to FERPA guidelines for the appropriate use or sharing of sensitive data.</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To safeguard the rights of WCSD students, parents, and staff, all requests to engage in research within the Washoe County School District, including research conducted by WCSD staff, must be reviewed and approved by the Office of Accountability prior to project initiation.</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14</a:t>
            </a:fld>
            <a:endParaRPr lang="en-US"/>
          </a:p>
        </p:txBody>
      </p:sp>
      <p:sp>
        <p:nvSpPr>
          <p:cNvPr id="5" name="Date Placeholder 4">
            <a:extLst>
              <a:ext uri="{FF2B5EF4-FFF2-40B4-BE49-F238E27FC236}">
                <a16:creationId xmlns:a16="http://schemas.microsoft.com/office/drawing/2014/main" id="{E675AC85-708A-A50E-162B-AA7B47FDF6A0}"/>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24CDB013-9979-4478-16FB-48A2CCB9D759}"/>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5813F0A9-7349-2B76-4195-BE1099B9452C}"/>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3384993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Slide Notes: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All educational staff in a school share a professional responsibility to assist the principal with ensuring all students with special assessment needs receive appropriate accessibility supports for testing.</a:t>
            </a:r>
          </a:p>
        </p:txBody>
      </p:sp>
      <p:sp>
        <p:nvSpPr>
          <p:cNvPr id="4" name="Slide Number Placeholder 3"/>
          <p:cNvSpPr>
            <a:spLocks noGrp="1"/>
          </p:cNvSpPr>
          <p:nvPr>
            <p:ph type="sldNum" sz="quarter" idx="5"/>
          </p:nvPr>
        </p:nvSpPr>
        <p:spPr/>
        <p:txBody>
          <a:bodyPr/>
          <a:lstStyle/>
          <a:p>
            <a:fld id="{092D4372-789A-42ED-A863-0C129785DD60}" type="slidenum">
              <a:rPr lang="en-US" smtClean="0"/>
              <a:t>15</a:t>
            </a:fld>
            <a:endParaRPr lang="en-US"/>
          </a:p>
        </p:txBody>
      </p:sp>
      <p:sp>
        <p:nvSpPr>
          <p:cNvPr id="5" name="Date Placeholder 4">
            <a:extLst>
              <a:ext uri="{FF2B5EF4-FFF2-40B4-BE49-F238E27FC236}">
                <a16:creationId xmlns:a16="http://schemas.microsoft.com/office/drawing/2014/main" id="{59AA0611-324F-8FDE-A79A-5BB8AF298B37}"/>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F10382AB-4DA3-2A33-CF8F-52E51BEC500F}"/>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D13A5A94-8E05-708A-7571-154CF3E7FCCB}"/>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3689772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Slide Notes: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Allowed accessibility supports do not invalidate test results.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Learn about each assessment. Educators involved in the decision process should be familiar with the purpose and measured constructs of each assessment a student will take, and the state policies and guidelines governing the assessment.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In some cases, accessibility supports used during instruction may not be allowed on a test because they would invalidate the results of the test. This means that the performance no longer reflects what the test was designed to measure. It is also important to remember that certain accessibility supports may be used on some types of assessments but are prohibited on other types, and realize that certain accommodations may become modifications, depending on the purpose of the test.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Review test specific guidelines. IEP Committees and Section 504 committees should check for and discuss accommodations specified in a student’s plan that are not allowed on tests the student will take. </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16</a:t>
            </a:fld>
            <a:endParaRPr lang="en-US"/>
          </a:p>
        </p:txBody>
      </p:sp>
      <p:sp>
        <p:nvSpPr>
          <p:cNvPr id="5" name="Date Placeholder 4">
            <a:extLst>
              <a:ext uri="{FF2B5EF4-FFF2-40B4-BE49-F238E27FC236}">
                <a16:creationId xmlns:a16="http://schemas.microsoft.com/office/drawing/2014/main" id="{84177935-7F1A-644A-424D-7057AA0D6B73}"/>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0BC8938D-5C71-BF31-A48A-5E46703AB9AD}"/>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FC0FDA40-6EBD-744B-EEA6-4D81FA5FFBA6}"/>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1228046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Slide Notes: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Test providers may use different terms to describe levels of embedded and non-embedded accessibility features available for a program of assessments. For the Nevada assessment program, including Smarter Balanced and Science tests, the three tiers are referred to as universal tools, designated supports, and accommodations.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Tier 1—Universal Tools. These are generally available to all students and are self-selected during a test. Using only universal tools, students are testing under regular conditions.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Tier 2—Designated Supports. When universal tools are not sufficient, designated supports may be considered for a student by a committee of educators including the student and their guardian. Designated supports are for students who regularly benefit from use of the support during instruction and on classroom assessments. English learner supports and local arrangements are part of this tier.</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Tier 3—Accommodations. These must be specified in a student’s IEP or 504 Plan, allowed for the tested grade level and content area, and should match to what is regularly used by the student and found to be beneficial.</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Educator committees should follow a consistent decision-making process for identifying designated supports and accommodations a student will use during instruction and on assessments.</a:t>
            </a:r>
          </a:p>
        </p:txBody>
      </p:sp>
      <p:sp>
        <p:nvSpPr>
          <p:cNvPr id="4" name="Slide Number Placeholder 3"/>
          <p:cNvSpPr>
            <a:spLocks noGrp="1"/>
          </p:cNvSpPr>
          <p:nvPr>
            <p:ph type="sldNum" sz="quarter" idx="5"/>
          </p:nvPr>
        </p:nvSpPr>
        <p:spPr/>
        <p:txBody>
          <a:bodyPr/>
          <a:lstStyle/>
          <a:p>
            <a:fld id="{092D4372-789A-42ED-A863-0C129785DD60}" type="slidenum">
              <a:rPr lang="en-US" smtClean="0"/>
              <a:t>17</a:t>
            </a:fld>
            <a:endParaRPr lang="en-US"/>
          </a:p>
        </p:txBody>
      </p:sp>
      <p:sp>
        <p:nvSpPr>
          <p:cNvPr id="5" name="Date Placeholder 4">
            <a:extLst>
              <a:ext uri="{FF2B5EF4-FFF2-40B4-BE49-F238E27FC236}">
                <a16:creationId xmlns:a16="http://schemas.microsoft.com/office/drawing/2014/main" id="{70755256-A6F0-5CB2-5CE7-3F4D524992A1}"/>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45DEA637-263B-3A37-CB65-17A1B4F3E80C}"/>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9AF83943-E671-28AE-4E11-374897491942}"/>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2203388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All students may be considered for designated supports and features available for an assessment. Students without documented supports or accommodations must test under regular conditions.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i="1" dirty="0">
                <a:latin typeface="Calibri" panose="020F0502020204030204" pitchFamily="34" charset="0"/>
                <a:cs typeface="Calibri" panose="020F0502020204030204" pitchFamily="34" charset="0"/>
              </a:rPr>
              <a:t>Be Judicious. Too many unneeded designated supports or accommodations has been found to DECREASE student performance.</a:t>
            </a:r>
          </a:p>
          <a:p>
            <a:pPr defTabSz="966612">
              <a:defRPr/>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In making appropriate decisions, the education committee should consider:</a:t>
            </a:r>
          </a:p>
          <a:p>
            <a:pPr defTabSz="966612">
              <a:defRPr/>
            </a:pPr>
            <a:r>
              <a:rPr lang="en-US" dirty="0">
                <a:latin typeface="Calibri" panose="020F0502020204030204" pitchFamily="34" charset="0"/>
                <a:cs typeface="Calibri" panose="020F0502020204030204" pitchFamily="34" charset="0"/>
              </a:rPr>
              <a:t>--the type and purpose of the test and how results will be used; </a:t>
            </a:r>
          </a:p>
          <a:p>
            <a:pPr defTabSz="966612">
              <a:defRPr/>
            </a:pPr>
            <a:r>
              <a:rPr lang="en-US" dirty="0">
                <a:latin typeface="Calibri" panose="020F0502020204030204" pitchFamily="34" charset="0"/>
                <a:cs typeface="Calibri" panose="020F0502020204030204" pitchFamily="34" charset="0"/>
              </a:rPr>
              <a:t>--the student’s individual strengths and needs;</a:t>
            </a:r>
          </a:p>
          <a:p>
            <a:r>
              <a:rPr lang="en-US" dirty="0">
                <a:latin typeface="Calibri" panose="020F0502020204030204" pitchFamily="34" charset="0"/>
                <a:cs typeface="Calibri" panose="020F0502020204030204" pitchFamily="34" charset="0"/>
              </a:rPr>
              <a:t>--the instructional accommodations and/or supports currently provided to the student, and their willingness to learn to use the support; and</a:t>
            </a:r>
          </a:p>
          <a:p>
            <a:r>
              <a:rPr lang="en-US" dirty="0">
                <a:latin typeface="Calibri" panose="020F0502020204030204" pitchFamily="34" charset="0"/>
                <a:cs typeface="Calibri" panose="020F0502020204030204" pitchFamily="34" charset="0"/>
              </a:rPr>
              <a:t>--the types of testing accommodations and supports allowed for a test.</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English learner supports are designated supports that may be appropriate for some students identified as EL or Former EL.</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Students with a current IEP or 504 Plan are provided accommodations specified in their plans.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Decisions should be made thoughtfully based on individual characteristics and needs. </a:t>
            </a:r>
            <a:r>
              <a:rPr lang="en-US" b="1" dirty="0">
                <a:latin typeface="Calibri" panose="020F0502020204030204" pitchFamily="34" charset="0"/>
                <a:cs typeface="Calibri" panose="020F0502020204030204" pitchFamily="34" charset="0"/>
              </a:rPr>
              <a:t>Making blanket decisions for groups of students at particular language acquisition levels or with particular disabilities is not appropriate. </a:t>
            </a:r>
            <a:r>
              <a:rPr lang="en-US" dirty="0">
                <a:latin typeface="Calibri" panose="020F0502020204030204" pitchFamily="34" charset="0"/>
                <a:cs typeface="Calibri" panose="020F0502020204030204" pitchFamily="34" charset="0"/>
              </a:rPr>
              <a:t>Providing a support simply because it is available is not appropriate. Use of non-standard or unauthorized accommodations that invalidates the score is not appropriate.</a:t>
            </a:r>
          </a:p>
        </p:txBody>
      </p:sp>
      <p:sp>
        <p:nvSpPr>
          <p:cNvPr id="4" name="Slide Number Placeholder 3"/>
          <p:cNvSpPr>
            <a:spLocks noGrp="1"/>
          </p:cNvSpPr>
          <p:nvPr>
            <p:ph type="sldNum" sz="quarter" idx="5"/>
          </p:nvPr>
        </p:nvSpPr>
        <p:spPr/>
        <p:txBody>
          <a:bodyPr/>
          <a:lstStyle/>
          <a:p>
            <a:fld id="{092D4372-789A-42ED-A863-0C129785DD60}" type="slidenum">
              <a:rPr lang="en-US" smtClean="0"/>
              <a:t>18</a:t>
            </a:fld>
            <a:endParaRPr lang="en-US"/>
          </a:p>
        </p:txBody>
      </p:sp>
      <p:sp>
        <p:nvSpPr>
          <p:cNvPr id="5" name="Date Placeholder 4">
            <a:extLst>
              <a:ext uri="{FF2B5EF4-FFF2-40B4-BE49-F238E27FC236}">
                <a16:creationId xmlns:a16="http://schemas.microsoft.com/office/drawing/2014/main" id="{5EC7DDD5-A64D-C9FA-2669-486E9FAB2E1C}"/>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7CDBAC98-0D24-54F2-840A-7FB29373CA19}"/>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A15A3145-2DFE-BB83-6A9E-AE8D21547D1E}"/>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2899351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Annually, within the first quarter of instruction and by October 31, review accessibility support needs for students who will participate in Nevada assessments for accountability. Determine if individual plans cover all present needs that a student has and if documented accommodations or supports should be, </a:t>
            </a:r>
          </a:p>
          <a:p>
            <a:pPr defTabSz="966612">
              <a:defRPr/>
            </a:pPr>
            <a:r>
              <a:rPr lang="en-US" dirty="0">
                <a:latin typeface="Calibri" panose="020F0502020204030204" pitchFamily="34" charset="0"/>
                <a:cs typeface="Calibri" panose="020F0502020204030204" pitchFamily="34" charset="0"/>
              </a:rPr>
              <a:t>1)_continued,</a:t>
            </a:r>
          </a:p>
          <a:p>
            <a:pPr defTabSz="966612">
              <a:defRPr/>
            </a:pPr>
            <a:r>
              <a:rPr lang="en-US" dirty="0">
                <a:latin typeface="Calibri" panose="020F0502020204030204" pitchFamily="34" charset="0"/>
                <a:cs typeface="Calibri" panose="020F0502020204030204" pitchFamily="34" charset="0"/>
              </a:rPr>
              <a:t>2)_continued with changes, OR</a:t>
            </a:r>
          </a:p>
          <a:p>
            <a:pPr defTabSz="966612">
              <a:defRPr/>
            </a:pPr>
            <a:r>
              <a:rPr lang="en-US" dirty="0">
                <a:latin typeface="Calibri" panose="020F0502020204030204" pitchFamily="34" charset="0"/>
                <a:cs typeface="Calibri" panose="020F0502020204030204" pitchFamily="34" charset="0"/>
              </a:rPr>
              <a:t>3)_discontinued.</a:t>
            </a:r>
          </a:p>
        </p:txBody>
      </p:sp>
      <p:sp>
        <p:nvSpPr>
          <p:cNvPr id="4" name="Slide Number Placeholder 3"/>
          <p:cNvSpPr>
            <a:spLocks noGrp="1"/>
          </p:cNvSpPr>
          <p:nvPr>
            <p:ph type="sldNum" sz="quarter" idx="5"/>
          </p:nvPr>
        </p:nvSpPr>
        <p:spPr/>
        <p:txBody>
          <a:bodyPr/>
          <a:lstStyle/>
          <a:p>
            <a:fld id="{092D4372-789A-42ED-A863-0C129785DD60}" type="slidenum">
              <a:rPr lang="en-US" smtClean="0"/>
              <a:t>19</a:t>
            </a:fld>
            <a:endParaRPr lang="en-US"/>
          </a:p>
        </p:txBody>
      </p:sp>
      <p:sp>
        <p:nvSpPr>
          <p:cNvPr id="5" name="Date Placeholder 4">
            <a:extLst>
              <a:ext uri="{FF2B5EF4-FFF2-40B4-BE49-F238E27FC236}">
                <a16:creationId xmlns:a16="http://schemas.microsoft.com/office/drawing/2014/main" id="{44FB2A4D-B2F7-E8C5-7A94-422D0F7F3E20}"/>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808F9D60-CA47-A7F0-12AA-A7828DEDE9FA}"/>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C8277570-9B81-2C66-56A8-24BCD445FB18}"/>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354419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Title Slide Notes (Introduction):</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This presentation is a companion to the annual Test Security and Administration Training provided by the Nevada Department of Education. These presentations together with the reading of the Washoe County School District, A Primer for Testing, fulfill the annual training requirement for school principals, school test coordinators, test administrators, room proctors, and other personnel involved in state and district test administrations.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No personnel may assist with test administrations in the Nevada testing program without first completing required training in test security and test administration.</a:t>
            </a:r>
          </a:p>
          <a:p>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Information presented in this training is subject to revision based on direction from the Nevada Department of Education or Washoe County School District Superintendent.</a:t>
            </a:r>
          </a:p>
          <a:p>
            <a:pPr defTabSz="966612">
              <a:defRPr/>
            </a:pPr>
            <a:endParaRPr lang="en-US" dirty="0">
              <a:latin typeface="Calibri" panose="020F0502020204030204" pitchFamily="34" charset="0"/>
              <a:cs typeface="Calibri" panose="020F0502020204030204" pitchFamily="34" charset="0"/>
            </a:endParaRP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i="1" dirty="0">
                <a:latin typeface="Calibri" panose="020F0502020204030204" pitchFamily="34" charset="0"/>
                <a:cs typeface="Calibri" panose="020F0502020204030204" pitchFamily="34" charset="0"/>
              </a:rPr>
              <a:t>Forms and Resources</a:t>
            </a:r>
          </a:p>
          <a:p>
            <a:pPr defTabSz="966612">
              <a:defRPr/>
            </a:pPr>
            <a:r>
              <a:rPr lang="en-US" b="1" i="1" dirty="0">
                <a:latin typeface="Calibri" panose="020F0502020204030204" pitchFamily="34" charset="0"/>
                <a:cs typeface="Calibri" panose="020F0502020204030204" pitchFamily="34" charset="0"/>
              </a:rPr>
              <a:t>https://www.washoeschools.net/Page/1247 </a:t>
            </a:r>
          </a:p>
        </p:txBody>
      </p:sp>
      <p:sp>
        <p:nvSpPr>
          <p:cNvPr id="4" name="Slide Number Placeholder 3"/>
          <p:cNvSpPr>
            <a:spLocks noGrp="1"/>
          </p:cNvSpPr>
          <p:nvPr>
            <p:ph type="sldNum" sz="quarter" idx="5"/>
          </p:nvPr>
        </p:nvSpPr>
        <p:spPr/>
        <p:txBody>
          <a:bodyPr/>
          <a:lstStyle/>
          <a:p>
            <a:fld id="{092D4372-789A-42ED-A863-0C129785DD60}" type="slidenum">
              <a:rPr lang="en-US" smtClean="0"/>
              <a:t>2</a:t>
            </a:fld>
            <a:endParaRPr lang="en-US"/>
          </a:p>
        </p:txBody>
      </p:sp>
      <p:sp>
        <p:nvSpPr>
          <p:cNvPr id="5" name="Date Placeholder 4">
            <a:extLst>
              <a:ext uri="{FF2B5EF4-FFF2-40B4-BE49-F238E27FC236}">
                <a16:creationId xmlns:a16="http://schemas.microsoft.com/office/drawing/2014/main" id="{3FE3D878-8821-7317-013F-9B0859B042FD}"/>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A84DC8F7-07FF-9C7A-1E9A-49822CEA14F5}"/>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463755C5-3BCD-D69B-C288-E859771C9D91}"/>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131650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How are accommodations different from modifications used during testing?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Testing </a:t>
            </a:r>
            <a:r>
              <a:rPr lang="en-US" b="1" dirty="0">
                <a:latin typeface="Calibri" panose="020F0502020204030204" pitchFamily="34" charset="0"/>
                <a:cs typeface="Calibri" panose="020F0502020204030204" pitchFamily="34" charset="0"/>
              </a:rPr>
              <a:t>accommodations</a:t>
            </a:r>
            <a:r>
              <a:rPr lang="en-US" dirty="0">
                <a:latin typeface="Calibri" panose="020F0502020204030204" pitchFamily="34" charset="0"/>
                <a:cs typeface="Calibri" panose="020F0502020204030204" pitchFamily="34" charset="0"/>
              </a:rPr>
              <a:t> remove obstacles to the test-taking process that are presented by a student’s disability without reducing expectations for learning. Accommodations frequently required by students include:</a:t>
            </a:r>
          </a:p>
          <a:p>
            <a:r>
              <a:rPr lang="en-US" dirty="0">
                <a:latin typeface="Calibri" panose="020F0502020204030204" pitchFamily="34" charset="0"/>
                <a:cs typeface="Calibri" panose="020F0502020204030204" pitchFamily="34" charset="0"/>
              </a:rPr>
              <a:t>• flexibility in scheduling or timing;</a:t>
            </a:r>
          </a:p>
          <a:p>
            <a:r>
              <a:rPr lang="en-US" dirty="0">
                <a:latin typeface="Calibri" panose="020F0502020204030204" pitchFamily="34" charset="0"/>
                <a:cs typeface="Calibri" panose="020F0502020204030204" pitchFamily="34" charset="0"/>
              </a:rPr>
              <a:t>• flexibility in the setting;</a:t>
            </a:r>
          </a:p>
          <a:p>
            <a:r>
              <a:rPr lang="en-US" dirty="0">
                <a:latin typeface="Calibri" panose="020F0502020204030204" pitchFamily="34" charset="0"/>
                <a:cs typeface="Calibri" panose="020F0502020204030204" pitchFamily="34" charset="0"/>
              </a:rPr>
              <a:t>• changes in the method of presentation; and</a:t>
            </a:r>
          </a:p>
          <a:p>
            <a:r>
              <a:rPr lang="en-US" dirty="0">
                <a:latin typeface="Calibri" panose="020F0502020204030204" pitchFamily="34" charset="0"/>
                <a:cs typeface="Calibri" panose="020F0502020204030204" pitchFamily="34" charset="0"/>
              </a:rPr>
              <a:t>• changes in the method a student uses to respond.</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On the other hand, testing </a:t>
            </a:r>
            <a:r>
              <a:rPr lang="en-US" b="1" dirty="0">
                <a:latin typeface="Calibri" panose="020F0502020204030204" pitchFamily="34" charset="0"/>
                <a:cs typeface="Calibri" panose="020F0502020204030204" pitchFamily="34" charset="0"/>
              </a:rPr>
              <a:t>modifications</a:t>
            </a:r>
            <a:r>
              <a:rPr lang="en-US" dirty="0">
                <a:latin typeface="Calibri" panose="020F0502020204030204" pitchFamily="34" charset="0"/>
                <a:cs typeface="Calibri" panose="020F0502020204030204" pitchFamily="34" charset="0"/>
              </a:rPr>
              <a:t> are changes made to the testing process or to the content of the test itself that may change, lower, or reduce learning expectations. Testing modifications are non-standard accommodations that alter the construct measured by an assessment thereby affecting the validity of the test results.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Allowed accessibility supports, judiciously selected and appropriate for a student, do not reduce learning expectations, and will generate valid results.</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20</a:t>
            </a:fld>
            <a:endParaRPr lang="en-US"/>
          </a:p>
        </p:txBody>
      </p:sp>
      <p:sp>
        <p:nvSpPr>
          <p:cNvPr id="5" name="Date Placeholder 4">
            <a:extLst>
              <a:ext uri="{FF2B5EF4-FFF2-40B4-BE49-F238E27FC236}">
                <a16:creationId xmlns:a16="http://schemas.microsoft.com/office/drawing/2014/main" id="{B9BE71E8-830E-C4DA-8D1B-B6DFE91F0633}"/>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49B2EEEC-C5A5-809B-E256-237C9DD104C4}"/>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2253286C-749D-B7A5-4C0C-281FECE2D10F}"/>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287375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Prior to test administration, the test administrator providing read aloud assistance and/or acting as a scribe, authorized interpreters for deaf and hard of hearing students, and medical caregivers must read and sign a confidentiality agreement. This signed form is required of anyone who will have access to secure test content or student responses as part of the administration of a test or as a result of providing a specific accommodation to a student. </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21</a:t>
            </a:fld>
            <a:endParaRPr lang="en-US"/>
          </a:p>
        </p:txBody>
      </p:sp>
      <p:sp>
        <p:nvSpPr>
          <p:cNvPr id="5" name="Date Placeholder 4">
            <a:extLst>
              <a:ext uri="{FF2B5EF4-FFF2-40B4-BE49-F238E27FC236}">
                <a16:creationId xmlns:a16="http://schemas.microsoft.com/office/drawing/2014/main" id="{1A84ACF6-A967-CCB0-0538-CE4FA3F2A826}"/>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FD91A237-24D0-C6E6-6BCD-79C2F86C4F9B}"/>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0446BE58-3CE5-FCB9-33E2-D08CE2C0F3B5}"/>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616785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Staff providing read aloud, scribing, transcribing, interpretation or translation, and other accommodations and supports must adhere to published guidelines. Misadministration may result in the invalidation of a test and disciplinary consequences for the staff member. </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22</a:t>
            </a:fld>
            <a:endParaRPr lang="en-US"/>
          </a:p>
        </p:txBody>
      </p:sp>
      <p:sp>
        <p:nvSpPr>
          <p:cNvPr id="5" name="Date Placeholder 4">
            <a:extLst>
              <a:ext uri="{FF2B5EF4-FFF2-40B4-BE49-F238E27FC236}">
                <a16:creationId xmlns:a16="http://schemas.microsoft.com/office/drawing/2014/main" id="{5297AFD8-3FB0-EB77-BFA7-16B47B23DF7B}"/>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E836BEF1-C9F2-376D-9A48-208DE639EB26}"/>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B015DADB-F80F-553A-E72D-22654751196D}"/>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1410956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Slide Notes: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Standardization in test handling and administration procedures attempts to control for external factors to the greatest degree possible so that the test is a valid measurement tool that produces meaningful results. </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23</a:t>
            </a:fld>
            <a:endParaRPr lang="en-US"/>
          </a:p>
        </p:txBody>
      </p:sp>
      <p:sp>
        <p:nvSpPr>
          <p:cNvPr id="5" name="Date Placeholder 4">
            <a:extLst>
              <a:ext uri="{FF2B5EF4-FFF2-40B4-BE49-F238E27FC236}">
                <a16:creationId xmlns:a16="http://schemas.microsoft.com/office/drawing/2014/main" id="{F83EDAF4-126C-AE5B-E9F6-5E55E8092029}"/>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2B2D75F7-4751-F138-A132-84312BB3C911}"/>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D10863EF-A75A-81F3-A520-FDCAD455812F}"/>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1473834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Slide Notes:</a:t>
            </a:r>
          </a:p>
          <a:p>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A testing irregularity is any unusual test handling or event occurring during test administration that calls into question the security and confidentiality of the test and related material, or the accuracy of the test data. Irregularities can damage the school, community, students, and the integrity of the assessment program. </a:t>
            </a:r>
          </a:p>
        </p:txBody>
      </p:sp>
      <p:sp>
        <p:nvSpPr>
          <p:cNvPr id="4" name="Slide Number Placeholder 3"/>
          <p:cNvSpPr>
            <a:spLocks noGrp="1"/>
          </p:cNvSpPr>
          <p:nvPr>
            <p:ph type="sldNum" sz="quarter" idx="5"/>
          </p:nvPr>
        </p:nvSpPr>
        <p:spPr/>
        <p:txBody>
          <a:bodyPr/>
          <a:lstStyle/>
          <a:p>
            <a:fld id="{092D4372-789A-42ED-A863-0C129785DD60}" type="slidenum">
              <a:rPr lang="en-US" smtClean="0"/>
              <a:t>24</a:t>
            </a:fld>
            <a:endParaRPr lang="en-US"/>
          </a:p>
        </p:txBody>
      </p:sp>
      <p:sp>
        <p:nvSpPr>
          <p:cNvPr id="5" name="Date Placeholder 4">
            <a:extLst>
              <a:ext uri="{FF2B5EF4-FFF2-40B4-BE49-F238E27FC236}">
                <a16:creationId xmlns:a16="http://schemas.microsoft.com/office/drawing/2014/main" id="{DC9594F5-AD48-D088-4056-96FEF9B8B5CD}"/>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75AAD471-CD4A-C729-257C-FA14C26460E5}"/>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7F19679F-9B48-E218-BEB9-299DB6882189}"/>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1899186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Validity and reliability of test results are dependent upon adherence to standardized test administration procedures and strict observance of test security protocols.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b="1" dirty="0">
                <a:latin typeface="Calibri" panose="020F0502020204030204" pitchFamily="34" charset="0"/>
                <a:cs typeface="Calibri" panose="020F0502020204030204" pitchFamily="34" charset="0"/>
              </a:rPr>
              <a:t>Protecting valid test scores takes effort.</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Follow procedures for test administration and read test day scripts verbatim.</a:t>
            </a:r>
            <a:r>
              <a:rPr lang="en-US" dirty="0">
                <a:latin typeface="Calibri" panose="020F0502020204030204" pitchFamily="34" charset="0"/>
                <a:cs typeface="Calibri" panose="020F0502020204030204" pitchFamily="34" charset="0"/>
              </a:rPr>
              <a:t> Consciously avoid any conditions in the administration of the test and prevent wrong-doing that might invalidate the results.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All students should have the opportunity to test under similar conditions. Adherence to procedures will ensure uniformly favorable testing conditions. </a:t>
            </a:r>
          </a:p>
        </p:txBody>
      </p:sp>
      <p:sp>
        <p:nvSpPr>
          <p:cNvPr id="4" name="Slide Number Placeholder 3"/>
          <p:cNvSpPr>
            <a:spLocks noGrp="1"/>
          </p:cNvSpPr>
          <p:nvPr>
            <p:ph type="sldNum" sz="quarter" idx="5"/>
          </p:nvPr>
        </p:nvSpPr>
        <p:spPr/>
        <p:txBody>
          <a:bodyPr/>
          <a:lstStyle/>
          <a:p>
            <a:fld id="{092D4372-789A-42ED-A863-0C129785DD60}" type="slidenum">
              <a:rPr lang="en-US" smtClean="0"/>
              <a:t>25</a:t>
            </a:fld>
            <a:endParaRPr lang="en-US"/>
          </a:p>
        </p:txBody>
      </p:sp>
      <p:sp>
        <p:nvSpPr>
          <p:cNvPr id="5" name="Date Placeholder 4">
            <a:extLst>
              <a:ext uri="{FF2B5EF4-FFF2-40B4-BE49-F238E27FC236}">
                <a16:creationId xmlns:a16="http://schemas.microsoft.com/office/drawing/2014/main" id="{4A8422DE-8643-AA55-5DA2-2EEB621CC59F}"/>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F206E7A8-C8BE-F02A-8584-E031CDE96079}"/>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6645284D-2B57-8B25-0641-181FF0029C65}"/>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1419410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Slide Notes: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Each test administration in the Nevada and Washoe County School District testing programs may differ from one another. Test administrators are responsible for reading the manual for the test to be given and adhering to procedures for before, during, and after testing. This includes but is not limited to secure handling of test materials, time limits for a test, breaks during testing, allowed materials, and prohibited behaviors.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Well in advance of a scheduled assessment, test administrators should access available manuals to read thoroughly and practice scripts for use during testing.</a:t>
            </a:r>
          </a:p>
          <a:p>
            <a:r>
              <a:rPr lang="en-US" dirty="0">
                <a:latin typeface="Calibri" panose="020F0502020204030204" pitchFamily="34" charset="0"/>
                <a:cs typeface="Calibri" panose="020F0502020204030204" pitchFamily="34" charset="0"/>
              </a:rPr>
              <a:t>Test coordinators and test administrators are responsible for complying with the contents of test administration manuals.  </a:t>
            </a:r>
          </a:p>
          <a:p>
            <a:r>
              <a:rPr lang="en-US" dirty="0">
                <a:latin typeface="Calibri" panose="020F0502020204030204" pitchFamily="34" charset="0"/>
                <a:cs typeface="Calibri" panose="020F0502020204030204" pitchFamily="34" charset="0"/>
              </a:rPr>
              <a:t>The read aloud instructions or script for the test administration must be delivered with exactness.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Strict adherence to policies and procedures for test administration ensures both test reliability and validity of results from classroom to classroom, teacher to teacher, school to school, and district to district.</a:t>
            </a:r>
          </a:p>
        </p:txBody>
      </p:sp>
      <p:sp>
        <p:nvSpPr>
          <p:cNvPr id="4" name="Slide Number Placeholder 3"/>
          <p:cNvSpPr>
            <a:spLocks noGrp="1"/>
          </p:cNvSpPr>
          <p:nvPr>
            <p:ph type="sldNum" sz="quarter" idx="5"/>
          </p:nvPr>
        </p:nvSpPr>
        <p:spPr/>
        <p:txBody>
          <a:bodyPr/>
          <a:lstStyle/>
          <a:p>
            <a:fld id="{092D4372-789A-42ED-A863-0C129785DD60}" type="slidenum">
              <a:rPr lang="en-US" smtClean="0"/>
              <a:t>26</a:t>
            </a:fld>
            <a:endParaRPr lang="en-US"/>
          </a:p>
        </p:txBody>
      </p:sp>
      <p:sp>
        <p:nvSpPr>
          <p:cNvPr id="5" name="Date Placeholder 4">
            <a:extLst>
              <a:ext uri="{FF2B5EF4-FFF2-40B4-BE49-F238E27FC236}">
                <a16:creationId xmlns:a16="http://schemas.microsoft.com/office/drawing/2014/main" id="{0C413D96-FE52-45B7-6C37-3F0488880B79}"/>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358C4399-CF2D-FFD9-E2F8-F9191C0ACCDE}"/>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0C4A1C98-D75D-9A07-B7FA-504AC3AA13A4}"/>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430320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In the testing room, materials related to test content or that may provide information, assistance, or instruction must be removed or covered prior to testing. When in doubt, cover it up. Any resources that students could use as cues or triggers should not be present during test administration. The aim is for all students statewide and districtwide to have the opportunity to participate in the same tests under similar conditions. </a:t>
            </a:r>
          </a:p>
          <a:p>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Music or white noise is not allowed in the testing environment.</a:t>
            </a:r>
          </a:p>
          <a:p>
            <a:pPr defTabSz="966612">
              <a:defRPr/>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Test administrators and room proctors </a:t>
            </a:r>
            <a:r>
              <a:rPr lang="en-US" b="1" dirty="0">
                <a:latin typeface="Calibri" panose="020F0502020204030204" pitchFamily="34" charset="0"/>
                <a:cs typeface="Calibri" panose="020F0502020204030204" pitchFamily="34" charset="0"/>
              </a:rPr>
              <a:t>MUST NOT provide additional assistance</a:t>
            </a:r>
            <a:r>
              <a:rPr lang="en-US" dirty="0">
                <a:latin typeface="Calibri" panose="020F0502020204030204" pitchFamily="34" charset="0"/>
                <a:cs typeface="Calibri" panose="020F0502020204030204" pitchFamily="34" charset="0"/>
              </a:rPr>
              <a:t> or direct students’ attention to any materials in the room for the purpose of enhancing test performance.</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27</a:t>
            </a:fld>
            <a:endParaRPr lang="en-US"/>
          </a:p>
        </p:txBody>
      </p:sp>
      <p:sp>
        <p:nvSpPr>
          <p:cNvPr id="5" name="Date Placeholder 4">
            <a:extLst>
              <a:ext uri="{FF2B5EF4-FFF2-40B4-BE49-F238E27FC236}">
                <a16:creationId xmlns:a16="http://schemas.microsoft.com/office/drawing/2014/main" id="{84F1E0DE-447E-5AB2-E9A3-D9C77CB46B33}"/>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3578EA8A-4E35-19B0-DF22-BE3B237F0DCC}"/>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5FF4EF4A-F337-405F-4971-20420527F436}"/>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370762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In the testing room, PROHIBITED devices include, but are not limited to, cell phones, “smart” devices, all “i-” devices like iPod, iPhone, iPad, all “e-” devices, and wearable communication devices. </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Ahead of scheduled testing inform students, families, and staff about the electronics policy. Students found with a prohibited device in their possession during the testing period, including after they have finished or during a break, may lead to the invalidation of their test and possibly others’ tests as well.</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b="1" dirty="0">
                <a:latin typeface="Calibri" panose="020F0502020204030204" pitchFamily="34" charset="0"/>
                <a:cs typeface="Calibri" panose="020F0502020204030204" pitchFamily="34" charset="0"/>
              </a:rPr>
              <a:t>Pockets are NOT a place for securely storing personal devices and other prohibited items</a:t>
            </a:r>
            <a:r>
              <a:rPr lang="en-US" dirty="0">
                <a:latin typeface="Calibri" panose="020F0502020204030204" pitchFamily="34" charset="0"/>
                <a:cs typeface="Calibri" panose="020F0502020204030204" pitchFamily="34" charset="0"/>
              </a:rPr>
              <a:t>. Students may only use and have access to materials and/or supplies that are specified in the test administration manual or provided with the test for a specific grade level and assessment. Allowed accommodations and testing supports must be made available to students before starting a test.</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Materials containing student identifying information, test items or content, and student responses are considered secure and must be accounted for before, during, and after testing. </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28</a:t>
            </a:fld>
            <a:endParaRPr lang="en-US"/>
          </a:p>
        </p:txBody>
      </p:sp>
      <p:sp>
        <p:nvSpPr>
          <p:cNvPr id="5" name="Date Placeholder 4">
            <a:extLst>
              <a:ext uri="{FF2B5EF4-FFF2-40B4-BE49-F238E27FC236}">
                <a16:creationId xmlns:a16="http://schemas.microsoft.com/office/drawing/2014/main" id="{8C137993-5AEE-DB92-48F8-BDF3A8C9A1A9}"/>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DBB9370A-2674-B223-53C7-B185F2CE94DA}"/>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629F8937-3274-5598-F199-2669DC4ABC3C}"/>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1824983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 </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Do not assume that materials or tools allowed for one test are also allowed on other tests. Consult specific test manuals for a list of permissible materials.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Materials specified as a designated support or accommodation for a student may be used only if they are also allowed for the test. Students may not access additional instructional or support materials. </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Mobile/cell phones must be turned off. Collect and store personal items, electronics, and other non-testing materials AWAY from students. Unauthorized possession of a non-permissible device may result in the invalidation of scores and other consequences.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b="1" dirty="0">
                <a:latin typeface="Calibri" panose="020F0502020204030204" pitchFamily="34" charset="0"/>
                <a:cs typeface="Calibri" panose="020F0502020204030204" pitchFamily="34" charset="0"/>
              </a:rPr>
              <a:t>Supervise student use of assistive technology or authorized medical support devices </a:t>
            </a:r>
            <a:r>
              <a:rPr lang="en-US" dirty="0">
                <a:latin typeface="Calibri" panose="020F0502020204030204" pitchFamily="34" charset="0"/>
                <a:cs typeface="Calibri" panose="020F0502020204030204" pitchFamily="34" charset="0"/>
              </a:rPr>
              <a:t>that may have tools and features or wireless capability that may pose a threat to test security or are not permissible.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For tests that include listening items, students will use headsets or may bring their own earbuds or headphones. Supervise closely to ensure students do not plug their listening piece into other student’s computers or other hidden devices.</a:t>
            </a:r>
          </a:p>
          <a:p>
            <a:pPr defTabSz="966612">
              <a:defRPr/>
            </a:pPr>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If no room phone is available, staff </a:t>
            </a:r>
            <a:r>
              <a:rPr lang="en-US" dirty="0">
                <a:latin typeface="Calibri" panose="020F0502020204030204" pitchFamily="34" charset="0"/>
                <a:cs typeface="Calibri" panose="020F0502020204030204" pitchFamily="34" charset="0"/>
              </a:rPr>
              <a:t>may use a mobile/cell phone in the testing room </a:t>
            </a:r>
            <a:r>
              <a:rPr lang="en-US" b="1" dirty="0">
                <a:latin typeface="Calibri" panose="020F0502020204030204" pitchFamily="34" charset="0"/>
                <a:cs typeface="Calibri" panose="020F0502020204030204" pitchFamily="34" charset="0"/>
              </a:rPr>
              <a:t>only to call out or receive calls </a:t>
            </a:r>
            <a:r>
              <a:rPr lang="en-US" dirty="0">
                <a:latin typeface="Calibri" panose="020F0502020204030204" pitchFamily="34" charset="0"/>
                <a:cs typeface="Calibri" panose="020F0502020204030204" pitchFamily="34" charset="0"/>
              </a:rPr>
              <a:t>pertaining to the scheduled test session. Do not text, email, or access any other applications.</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Students</a:t>
            </a:r>
            <a:r>
              <a:rPr lang="en-US" dirty="0">
                <a:latin typeface="Calibri" panose="020F0502020204030204" pitchFamily="34" charset="0"/>
                <a:cs typeface="Calibri" panose="020F0502020204030204" pitchFamily="34" charset="0"/>
              </a:rPr>
              <a:t> who finish before the testing period has ended may read a paper format book; no E-Readers. Students must not interact with others. Drawing, writing, or other activities are prohibited. </a:t>
            </a:r>
          </a:p>
        </p:txBody>
      </p:sp>
      <p:sp>
        <p:nvSpPr>
          <p:cNvPr id="4" name="Slide Number Placeholder 3"/>
          <p:cNvSpPr>
            <a:spLocks noGrp="1"/>
          </p:cNvSpPr>
          <p:nvPr>
            <p:ph type="sldNum" sz="quarter" idx="5"/>
          </p:nvPr>
        </p:nvSpPr>
        <p:spPr/>
        <p:txBody>
          <a:bodyPr/>
          <a:lstStyle/>
          <a:p>
            <a:fld id="{092D4372-789A-42ED-A863-0C129785DD60}" type="slidenum">
              <a:rPr lang="en-US" smtClean="0"/>
              <a:t>29</a:t>
            </a:fld>
            <a:endParaRPr lang="en-US"/>
          </a:p>
        </p:txBody>
      </p:sp>
      <p:sp>
        <p:nvSpPr>
          <p:cNvPr id="5" name="Date Placeholder 4">
            <a:extLst>
              <a:ext uri="{FF2B5EF4-FFF2-40B4-BE49-F238E27FC236}">
                <a16:creationId xmlns:a16="http://schemas.microsoft.com/office/drawing/2014/main" id="{53A5DEBC-E541-B79D-7E8A-E122B4BA2BEA}"/>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0D085EEB-3C52-3314-0487-41ACCDEFFD7F}"/>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C87E2854-42B8-D6A4-F203-5B112E882B71}"/>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110411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Principals provide assurances that staff involved with testing will complete training in test security and test administration. Prior to each test administration, principals also assure that testing staff will participate in “refresher” training and review the school’s test security plan and guidance specific to the test(s) to be administered. Signed acknowledgment forms, records of training in test security and test administration, and attendance and signature logs from testing sessions are kept with a school’s test security documentation for 3 school years. </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defTabSz="966612">
              <a:defRPr/>
            </a:pPr>
            <a:r>
              <a:rPr lang="en-US" i="1" dirty="0">
                <a:latin typeface="Calibri" panose="020F0502020204030204" pitchFamily="34" charset="0"/>
                <a:cs typeface="Calibri" panose="020F0502020204030204" pitchFamily="34" charset="0"/>
              </a:rPr>
              <a:t>If you are unsure about something, review the Primer and manuals, and ASK questions. Check with the school principal or test coordinator and reach out to Assessment Support.</a:t>
            </a:r>
          </a:p>
          <a:p>
            <a:endParaRPr lang="en-US" dirty="0"/>
          </a:p>
        </p:txBody>
      </p:sp>
      <p:sp>
        <p:nvSpPr>
          <p:cNvPr id="4" name="Slide Number Placeholder 3"/>
          <p:cNvSpPr>
            <a:spLocks noGrp="1"/>
          </p:cNvSpPr>
          <p:nvPr>
            <p:ph type="sldNum" sz="quarter" idx="5"/>
          </p:nvPr>
        </p:nvSpPr>
        <p:spPr/>
        <p:txBody>
          <a:bodyPr/>
          <a:lstStyle/>
          <a:p>
            <a:fld id="{092D4372-789A-42ED-A863-0C129785DD60}" type="slidenum">
              <a:rPr lang="en-US" smtClean="0"/>
              <a:t>3</a:t>
            </a:fld>
            <a:endParaRPr lang="en-US"/>
          </a:p>
        </p:txBody>
      </p:sp>
      <p:sp>
        <p:nvSpPr>
          <p:cNvPr id="5" name="Date Placeholder 4">
            <a:extLst>
              <a:ext uri="{FF2B5EF4-FFF2-40B4-BE49-F238E27FC236}">
                <a16:creationId xmlns:a16="http://schemas.microsoft.com/office/drawing/2014/main" id="{3A005925-40C5-31F9-8196-92F6A4D5C779}"/>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F088A54A-BBA3-FC46-E694-1659FA45BBB3}"/>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2426B755-621E-A48A-AD91-FFB220C4264A}"/>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4173930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pPr marL="241653" indent="-241653" defTabSz="966612">
              <a:buFont typeface="+mj-lt"/>
              <a:buAutoNum type="arabicPeriod"/>
              <a:defRPr/>
            </a:pPr>
            <a:r>
              <a:rPr lang="en-US" dirty="0">
                <a:latin typeface="Calibri" panose="020F0502020204030204" pitchFamily="34" charset="0"/>
                <a:cs typeface="Calibri" panose="020F0502020204030204" pitchFamily="34" charset="0"/>
              </a:rPr>
              <a:t>A testing room log is used to document authorized and unauthorized visitors during testing, including anyone who enters uninvited.</a:t>
            </a:r>
          </a:p>
          <a:p>
            <a:pPr marL="241653" indent="-241653" defTabSz="966612">
              <a:buFont typeface="+mj-lt"/>
              <a:buAutoNum type="arabicPeriod"/>
              <a:defRPr/>
            </a:pPr>
            <a:r>
              <a:rPr lang="en-US" dirty="0">
                <a:latin typeface="Calibri" panose="020F0502020204030204" pitchFamily="34" charset="0"/>
                <a:cs typeface="Calibri" panose="020F0502020204030204" pitchFamily="34" charset="0"/>
              </a:rPr>
              <a:t>The identity of ALL students and adults in the testing room must be logged, including their entry and exit time-stamp and signature. Note, for all high school state tests, ID verification is required for every student in the room.</a:t>
            </a:r>
          </a:p>
          <a:p>
            <a:pPr marL="241653" indent="-241653">
              <a:buFont typeface="+mj-lt"/>
              <a:buAutoNum type="arabicPeriod"/>
            </a:pPr>
            <a:r>
              <a:rPr lang="en-US" dirty="0">
                <a:latin typeface="Calibri" panose="020F0502020204030204" pitchFamily="34" charset="0"/>
                <a:cs typeface="Calibri" panose="020F0502020204030204" pitchFamily="34" charset="0"/>
              </a:rPr>
              <a:t>Changes to testing room rosters must be made by the School Test Coordinator. Test administrators and proctors should not admit students who are not on the testing roster.</a:t>
            </a:r>
          </a:p>
        </p:txBody>
      </p:sp>
      <p:sp>
        <p:nvSpPr>
          <p:cNvPr id="4" name="Slide Number Placeholder 3"/>
          <p:cNvSpPr>
            <a:spLocks noGrp="1"/>
          </p:cNvSpPr>
          <p:nvPr>
            <p:ph type="sldNum" sz="quarter" idx="5"/>
          </p:nvPr>
        </p:nvSpPr>
        <p:spPr/>
        <p:txBody>
          <a:bodyPr/>
          <a:lstStyle/>
          <a:p>
            <a:fld id="{092D4372-789A-42ED-A863-0C129785DD60}" type="slidenum">
              <a:rPr lang="en-US" smtClean="0"/>
              <a:t>30</a:t>
            </a:fld>
            <a:endParaRPr lang="en-US"/>
          </a:p>
        </p:txBody>
      </p:sp>
      <p:sp>
        <p:nvSpPr>
          <p:cNvPr id="5" name="Date Placeholder 4">
            <a:extLst>
              <a:ext uri="{FF2B5EF4-FFF2-40B4-BE49-F238E27FC236}">
                <a16:creationId xmlns:a16="http://schemas.microsoft.com/office/drawing/2014/main" id="{ED8D3146-D32C-525D-1B11-1744E145D838}"/>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6B4817CC-F713-FB82-07CE-B9A1A683D7A4}"/>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160FDD4F-C8A4-E401-EC88-D6407AE141DD}"/>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3691866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The testing room is for eligible students assigned to participate in the specific test. Students not participating in a test are NOT ALLOWED in the testing room.</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It is vital for security purposes to know who administered a test.</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Manuals for each test administration will specify who may and may not serve in various testing staff roles. Guardians or adult relatives and members of the same household of testing students may not be in the same testing room. </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sz="1100" i="1" dirty="0">
                <a:latin typeface="Calibri" panose="020F0502020204030204" pitchFamily="34" charset="0"/>
                <a:cs typeface="Calibri" panose="020F0502020204030204" pitchFamily="34" charset="0"/>
              </a:rPr>
              <a:t>Additional notes for this slide:</a:t>
            </a:r>
          </a:p>
          <a:p>
            <a:pPr defTabSz="966612">
              <a:defRPr/>
            </a:pPr>
            <a:r>
              <a:rPr lang="en-US" sz="1100" i="1" dirty="0">
                <a:latin typeface="Calibri" panose="020F0502020204030204" pitchFamily="34" charset="0"/>
                <a:cs typeface="Calibri" panose="020F0502020204030204" pitchFamily="34" charset="0"/>
              </a:rPr>
              <a:t>--Guardians, relatives, or wards of testing students are NOT ALLOWED in the same testing room or permitted to observe test administration. For college readiness assessments like ACT or Advanced Placement, guardians, relatives, members of the same household, and athletic coaches may not be assigned certain staff roles or testing responsibilities.</a:t>
            </a:r>
          </a:p>
          <a:p>
            <a:pPr defTabSz="966612">
              <a:defRPr/>
            </a:pPr>
            <a:r>
              <a:rPr lang="en-US" sz="1100" i="1" dirty="0">
                <a:latin typeface="Calibri" panose="020F0502020204030204" pitchFamily="34" charset="0"/>
                <a:cs typeface="Calibri" panose="020F0502020204030204" pitchFamily="34" charset="0"/>
              </a:rPr>
              <a:t>--During kindergarten intake screening, a child’s guardian may observe from an appropriate distance but may not interfere with the assessment.</a:t>
            </a:r>
          </a:p>
          <a:p>
            <a:pPr defTabSz="966612">
              <a:defRPr/>
            </a:pPr>
            <a:r>
              <a:rPr lang="en-US" sz="1100" i="1" dirty="0">
                <a:latin typeface="Calibri" panose="020F0502020204030204" pitchFamily="34" charset="0"/>
                <a:cs typeface="Calibri" panose="020F0502020204030204" pitchFamily="34" charset="0"/>
              </a:rPr>
              <a:t>--Always consult test specific manuals to determine who is allowed in the testing room and who may or may not serve as testing staff. </a:t>
            </a:r>
          </a:p>
          <a:p>
            <a:pPr defTabSz="966612">
              <a:defRPr/>
            </a:pPr>
            <a:r>
              <a:rPr lang="en-US" sz="1100" i="1" dirty="0">
                <a:latin typeface="Calibri" panose="020F0502020204030204" pitchFamily="34" charset="0"/>
                <a:cs typeface="Calibri" panose="020F0502020204030204" pitchFamily="34" charset="0"/>
              </a:rPr>
              <a:t>--Medical caregivers required to be present must sign a Confidentiality Agreement prior to testing and are NOT permitted to assist with test administration.</a:t>
            </a:r>
            <a:endParaRPr lang="en-US" sz="1100" dirty="0">
              <a:latin typeface="Calibri" panose="020F0502020204030204" pitchFamily="34" charset="0"/>
              <a:cs typeface="Calibri" panose="020F0502020204030204" pitchFamily="34" charset="0"/>
            </a:endParaRPr>
          </a:p>
          <a:p>
            <a:pPr defTabSz="966612">
              <a:defRPr/>
            </a:pPr>
            <a:r>
              <a:rPr lang="en-US" sz="1100" i="1" dirty="0">
                <a:latin typeface="Calibri" panose="020F0502020204030204" pitchFamily="34" charset="0"/>
                <a:cs typeface="Calibri" panose="020F0502020204030204" pitchFamily="34" charset="0"/>
              </a:rPr>
              <a:t>--When remote administration and online proctoring is authorized for a test, caregivers may be required to assist students with technology and initial access to online tests. </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31</a:t>
            </a:fld>
            <a:endParaRPr lang="en-US"/>
          </a:p>
        </p:txBody>
      </p:sp>
      <p:sp>
        <p:nvSpPr>
          <p:cNvPr id="5" name="Date Placeholder 4">
            <a:extLst>
              <a:ext uri="{FF2B5EF4-FFF2-40B4-BE49-F238E27FC236}">
                <a16:creationId xmlns:a16="http://schemas.microsoft.com/office/drawing/2014/main" id="{43F412C2-5488-CB30-87FF-CE1F6441068F}"/>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97B1ADDA-0D9C-E6A1-7DF1-F98F5AA4CD28}"/>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E9A0A3A1-D118-45BC-9D86-C6B92016FE7E}"/>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2313187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Anything that takes the test administrator or proctor’s attention away from the students and supervision of test materials during testing is not appropriate.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Examples include:</a:t>
            </a:r>
          </a:p>
          <a:p>
            <a:r>
              <a:rPr lang="en-US" dirty="0">
                <a:latin typeface="Calibri" panose="020F0502020204030204" pitchFamily="34" charset="0"/>
                <a:cs typeface="Calibri" panose="020F0502020204030204" pitchFamily="34" charset="0"/>
              </a:rPr>
              <a:t>--Working on the computer, checking email, or using cell phones</a:t>
            </a:r>
          </a:p>
          <a:p>
            <a:pPr defTabSz="966612">
              <a:defRPr/>
            </a:pPr>
            <a:r>
              <a:rPr lang="en-US" dirty="0">
                <a:latin typeface="Calibri" panose="020F0502020204030204" pitchFamily="34" charset="0"/>
                <a:cs typeface="Calibri" panose="020F0502020204030204" pitchFamily="34" charset="0"/>
              </a:rPr>
              <a:t>--Grading papers or working on lesson plans</a:t>
            </a:r>
          </a:p>
          <a:p>
            <a:pPr defTabSz="966612">
              <a:defRPr/>
            </a:pPr>
            <a:r>
              <a:rPr lang="en-US" dirty="0">
                <a:latin typeface="Calibri" panose="020F0502020204030204" pitchFamily="34" charset="0"/>
                <a:cs typeface="Calibri" panose="020F0502020204030204" pitchFamily="34" charset="0"/>
              </a:rPr>
              <a:t>--Chatting with other adults in the room</a:t>
            </a:r>
          </a:p>
          <a:p>
            <a:r>
              <a:rPr lang="en-US" dirty="0">
                <a:latin typeface="Calibri" panose="020F0502020204030204" pitchFamily="34" charset="0"/>
                <a:cs typeface="Calibri" panose="020F0502020204030204" pitchFamily="34" charset="0"/>
              </a:rPr>
              <a:t>--Reading a book, magazine, or newspaper </a:t>
            </a:r>
          </a:p>
          <a:p>
            <a:r>
              <a:rPr lang="en-US" dirty="0">
                <a:latin typeface="Calibri" panose="020F0502020204030204" pitchFamily="34" charset="0"/>
                <a:cs typeface="Calibri" panose="020F0502020204030204" pitchFamily="34" charset="0"/>
              </a:rPr>
              <a:t>--Individual interest activities like knitting, crafting, or personal grooming</a:t>
            </a:r>
          </a:p>
          <a:p>
            <a:r>
              <a:rPr lang="en-US" dirty="0">
                <a:latin typeface="Calibri" panose="020F0502020204030204" pitchFamily="34" charset="0"/>
                <a:cs typeface="Calibri" panose="020F0502020204030204" pitchFamily="34" charset="0"/>
              </a:rPr>
              <a:t>--Leaving the room without another licensed and trained test administrator in the room</a:t>
            </a:r>
          </a:p>
          <a:p>
            <a:r>
              <a:rPr lang="en-US" dirty="0">
                <a:latin typeface="Calibri" panose="020F0502020204030204" pitchFamily="34" charset="0"/>
                <a:cs typeface="Calibri" panose="020F0502020204030204" pitchFamily="34" charset="0"/>
              </a:rPr>
              <a:t>--Leaving students unattended during breaks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Staff and students should understand and support monitoring efforts to report and detect breaches of security, cheating, and other prohibited behaviors. </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32</a:t>
            </a:fld>
            <a:endParaRPr lang="en-US"/>
          </a:p>
        </p:txBody>
      </p:sp>
      <p:sp>
        <p:nvSpPr>
          <p:cNvPr id="5" name="Date Placeholder 4">
            <a:extLst>
              <a:ext uri="{FF2B5EF4-FFF2-40B4-BE49-F238E27FC236}">
                <a16:creationId xmlns:a16="http://schemas.microsoft.com/office/drawing/2014/main" id="{173FDEF6-1020-840A-75C2-D2861DA602EE}"/>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72A686CE-B6FB-F31A-70F9-718551F447DC}"/>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CBFCC2C0-8D16-CD32-B834-8E36AC2C5571}"/>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2446301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Verbal instruction during testing and on the day of the test is provided in English only, with the exception of allowed signed interpretation for deaf or hard of hearing students with a documented accommodation. Translation and review of non-secure student directions prior to the test date is permitted for some assessments.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Test administrators must not influence student performance during test administration. Assistance of any kind, beyond making certain that students understand instructions for taking the test, is a </a:t>
            </a:r>
            <a:r>
              <a:rPr lang="en-US" b="1" dirty="0">
                <a:latin typeface="Calibri" panose="020F0502020204030204" pitchFamily="34" charset="0"/>
                <a:cs typeface="Calibri" panose="020F0502020204030204" pitchFamily="34" charset="0"/>
              </a:rPr>
              <a:t>violation of ethical testing practices and professional expectations</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will result in a testing irregularity, possible licensure sanctions, and may invalidate test scores</a:t>
            </a:r>
            <a:r>
              <a:rPr lang="en-US" dirty="0">
                <a:latin typeface="Calibri" panose="020F0502020204030204" pitchFamily="34" charset="0"/>
                <a:cs typeface="Calibri" panose="020F0502020204030204" pitchFamily="34" charset="0"/>
              </a:rPr>
              <a:t>.</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Students must NOT assist or interact with other students during a test administration.</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33</a:t>
            </a:fld>
            <a:endParaRPr lang="en-US"/>
          </a:p>
        </p:txBody>
      </p:sp>
      <p:sp>
        <p:nvSpPr>
          <p:cNvPr id="5" name="Date Placeholder 4">
            <a:extLst>
              <a:ext uri="{FF2B5EF4-FFF2-40B4-BE49-F238E27FC236}">
                <a16:creationId xmlns:a16="http://schemas.microsoft.com/office/drawing/2014/main" id="{BDE161A8-D16D-2C54-B514-D3124BE25B80}"/>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6FA42942-C08C-17C9-CD69-13F981051B79}"/>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D1EA80FF-601A-9AA1-8599-DA2C9D08E682}"/>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192679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sz="1100" i="1" dirty="0">
                <a:latin typeface="Calibri" panose="020F0502020204030204" pitchFamily="34" charset="0"/>
                <a:cs typeface="Calibri" panose="020F0502020204030204" pitchFamily="34" charset="0"/>
              </a:rPr>
              <a:t>Additional notes for this slide:</a:t>
            </a:r>
          </a:p>
          <a:p>
            <a:pPr marL="241653" indent="-241653" defTabSz="966612">
              <a:buFont typeface="+mj-lt"/>
              <a:buAutoNum type="arabicParenR"/>
              <a:defRPr/>
            </a:pPr>
            <a:r>
              <a:rPr lang="en-US" sz="1100" i="1" dirty="0">
                <a:latin typeface="Calibri" panose="020F0502020204030204" pitchFamily="34" charset="0"/>
                <a:cs typeface="Calibri" panose="020F0502020204030204" pitchFamily="34" charset="0"/>
              </a:rPr>
              <a:t>Provide a restroom break prior to starting a test. </a:t>
            </a:r>
          </a:p>
          <a:p>
            <a:pPr marL="241653" indent="-241653" defTabSz="966612">
              <a:buFont typeface="+mj-lt"/>
              <a:buAutoNum type="arabicParenR"/>
              <a:defRPr/>
            </a:pPr>
            <a:r>
              <a:rPr lang="en-US" sz="1100" i="1" dirty="0">
                <a:latin typeface="Calibri" panose="020F0502020204030204" pitchFamily="34" charset="0"/>
                <a:cs typeface="Calibri" panose="020F0502020204030204" pitchFamily="34" charset="0"/>
              </a:rPr>
              <a:t>Document by name and include a time-stamp for all adults and students entering or exiting the testing room.</a:t>
            </a:r>
          </a:p>
          <a:p>
            <a:pPr marL="241653" indent="-241653" defTabSz="966612">
              <a:buFont typeface="+mj-lt"/>
              <a:buAutoNum type="arabicParenR"/>
              <a:defRPr/>
            </a:pPr>
            <a:r>
              <a:rPr lang="en-US" sz="1100" i="1" dirty="0">
                <a:latin typeface="Calibri" panose="020F0502020204030204" pitchFamily="34" charset="0"/>
                <a:cs typeface="Calibri" panose="020F0502020204030204" pitchFamily="34" charset="0"/>
              </a:rPr>
              <a:t>Time restrictions must be followed for test results to be valid.</a:t>
            </a:r>
          </a:p>
          <a:p>
            <a:pPr marL="241653" indent="-241653" defTabSz="966612">
              <a:buFont typeface="+mj-lt"/>
              <a:buAutoNum type="arabicParenR"/>
              <a:defRPr/>
            </a:pPr>
            <a:r>
              <a:rPr lang="en-US" sz="1100" i="1" dirty="0">
                <a:latin typeface="Calibri" panose="020F0502020204030204" pitchFamily="34" charset="0"/>
                <a:cs typeface="Calibri" panose="020F0502020204030204" pitchFamily="34" charset="0"/>
              </a:rPr>
              <a:t>Breaks taken during untimed and timed test administrations must be closely supervised. </a:t>
            </a:r>
          </a:p>
          <a:p>
            <a:pPr marL="241653" indent="-241653" defTabSz="966612">
              <a:buFont typeface="+mj-lt"/>
              <a:buAutoNum type="arabicParenR"/>
              <a:defRPr/>
            </a:pPr>
            <a:r>
              <a:rPr lang="en-US" sz="1100" i="1" dirty="0">
                <a:latin typeface="Calibri" panose="020F0502020204030204" pitchFamily="34" charset="0"/>
                <a:cs typeface="Calibri" panose="020F0502020204030204" pitchFamily="34" charset="0"/>
              </a:rPr>
              <a:t>Peer interaction and access to non-permissible materials are prohibited during supervised breaks.</a:t>
            </a:r>
          </a:p>
          <a:p>
            <a:pPr marL="241653" indent="-241653" defTabSz="966612">
              <a:buFont typeface="+mj-lt"/>
              <a:buAutoNum type="arabicParenR"/>
              <a:defRPr/>
            </a:pPr>
            <a:r>
              <a:rPr lang="en-US" sz="1100" i="1" dirty="0">
                <a:latin typeface="Calibri" panose="020F0502020204030204" pitchFamily="34" charset="0"/>
                <a:cs typeface="Calibri" panose="020F0502020204030204" pitchFamily="34" charset="0"/>
              </a:rPr>
              <a:t>Fixed-form tests must be completed during an uninterrupted session and students must not be allowed to return to an unfinished test part or section after an unsupervised break. </a:t>
            </a:r>
          </a:p>
          <a:p>
            <a:pPr marL="241653" indent="-241653" defTabSz="966612">
              <a:buFont typeface="+mj-lt"/>
              <a:buAutoNum type="arabicParenR"/>
              <a:defRPr/>
            </a:pPr>
            <a:r>
              <a:rPr lang="en-US" sz="1100" i="1" dirty="0">
                <a:latin typeface="Calibri" panose="020F0502020204030204" pitchFamily="34" charset="0"/>
                <a:cs typeface="Calibri" panose="020F0502020204030204" pitchFamily="34" charset="0"/>
              </a:rPr>
              <a:t>While students have access to test materials, both paper and online, they must be supervised by Nevada licensed educational personnel with long-term district employment assignments at the site</a:t>
            </a:r>
          </a:p>
          <a:p>
            <a:pPr marL="241653" indent="-241653" defTabSz="966612">
              <a:buFont typeface="+mj-lt"/>
              <a:buAutoNum type="arabicParenR"/>
              <a:defRPr/>
            </a:pPr>
            <a:r>
              <a:rPr lang="en-US" sz="1100" i="1" dirty="0">
                <a:latin typeface="Calibri" panose="020F0502020204030204" pitchFamily="34" charset="0"/>
                <a:cs typeface="Calibri" panose="020F0502020204030204" pitchFamily="34" charset="0"/>
              </a:rPr>
              <a:t>Students taking the Alternate assessment should be permitted as many breaks as needed. </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34</a:t>
            </a:fld>
            <a:endParaRPr lang="en-US"/>
          </a:p>
        </p:txBody>
      </p:sp>
      <p:sp>
        <p:nvSpPr>
          <p:cNvPr id="5" name="Date Placeholder 4">
            <a:extLst>
              <a:ext uri="{FF2B5EF4-FFF2-40B4-BE49-F238E27FC236}">
                <a16:creationId xmlns:a16="http://schemas.microsoft.com/office/drawing/2014/main" id="{7BB92179-D78E-8D27-F156-6B266CE18993}"/>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29D9F264-B20B-A767-982E-EA0403B1E6D7}"/>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109429B3-8C40-26F7-7534-8120DE3BAE02}"/>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3187799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pPr marL="241653" indent="-241653" defTabSz="966612">
              <a:buFont typeface="+mj-lt"/>
              <a:buAutoNum type="arabicParenR"/>
              <a:defRPr/>
            </a:pPr>
            <a:r>
              <a:rPr lang="en-US" dirty="0">
                <a:latin typeface="Calibri" panose="020F0502020204030204" pitchFamily="34" charset="0"/>
                <a:cs typeface="Calibri" panose="020F0502020204030204" pitchFamily="34" charset="0"/>
              </a:rPr>
              <a:t>ACCOUNT FOR ALL TEST MATERIALS AT ALL TIMES!</a:t>
            </a:r>
          </a:p>
          <a:p>
            <a:pPr marL="241653" indent="-241653" defTabSz="966612">
              <a:buFont typeface="+mj-lt"/>
              <a:buAutoNum type="arabicParenR"/>
              <a:defRPr/>
            </a:pPr>
            <a:r>
              <a:rPr lang="en-US" dirty="0">
                <a:latin typeface="Calibri" panose="020F0502020204030204" pitchFamily="34" charset="0"/>
                <a:cs typeface="Calibri" panose="020F0502020204030204" pitchFamily="34" charset="0"/>
              </a:rPr>
              <a:t>DO NOT distribute test books and secure materials until the date of the examination.  </a:t>
            </a:r>
          </a:p>
          <a:p>
            <a:pPr marL="241653" indent="-241653" defTabSz="966612">
              <a:buFont typeface="+mj-lt"/>
              <a:buAutoNum type="arabicParenR"/>
              <a:defRPr/>
            </a:pPr>
            <a:r>
              <a:rPr lang="en-US" dirty="0">
                <a:latin typeface="Calibri" panose="020F0502020204030204" pitchFamily="34" charset="0"/>
                <a:cs typeface="Calibri" panose="020F0502020204030204" pitchFamily="34" charset="0"/>
              </a:rPr>
              <a:t>Each time secure test materials change hands the exchange must be logged on a time-stamped sign-out and sign-in sheet. </a:t>
            </a:r>
          </a:p>
          <a:p>
            <a:pPr marL="241653" indent="-241653" defTabSz="966612">
              <a:buFont typeface="+mj-lt"/>
              <a:buAutoNum type="arabicParenR"/>
              <a:defRPr/>
            </a:pPr>
            <a:r>
              <a:rPr lang="en-US" dirty="0">
                <a:latin typeface="Calibri" panose="020F0502020204030204" pitchFamily="34" charset="0"/>
                <a:cs typeface="Calibri" panose="020F0502020204030204" pitchFamily="34" charset="0"/>
              </a:rPr>
              <a:t>Secure test materials must be supervised by authorized licensed personnel.</a:t>
            </a:r>
          </a:p>
          <a:p>
            <a:pPr marL="241653" indent="-241653" defTabSz="966612">
              <a:buFont typeface="+mj-lt"/>
              <a:buAutoNum type="arabicParenR"/>
              <a:defRPr/>
            </a:pPr>
            <a:r>
              <a:rPr lang="en-US" dirty="0">
                <a:latin typeface="Calibri" panose="020F0502020204030204" pitchFamily="34" charset="0"/>
                <a:cs typeface="Calibri" panose="020F0502020204030204" pitchFamily="34" charset="0"/>
              </a:rPr>
              <a:t>The Test Administrator must collect and account for ALL testing materials before a student is allowed to leave the testing area for any reason. </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Students working productively should be afforded time to complete an untimed assessment, at their own pace, and within the school day. Untimed fixed-form tests must be completed within the standard school day. Accommodated testing over multiple days must be authorized prior to the administration. If a test has no time limit, students must remain supervised from start to finish throughout the testing session, including all breaks. Students who typically require extended time for classroom learning tasks and tests should be scheduled to start single-day administration tests earlier in the day to ensure the student will finish before the school day ends.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Students may not return to a previously administered section or part of a test after an unsupervised break. </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When moving students with tests in progress, secure materials must be transported by the licensed test administrator and students must remain supervised.</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35</a:t>
            </a:fld>
            <a:endParaRPr lang="en-US"/>
          </a:p>
        </p:txBody>
      </p:sp>
      <p:sp>
        <p:nvSpPr>
          <p:cNvPr id="5" name="Date Placeholder 4">
            <a:extLst>
              <a:ext uri="{FF2B5EF4-FFF2-40B4-BE49-F238E27FC236}">
                <a16:creationId xmlns:a16="http://schemas.microsoft.com/office/drawing/2014/main" id="{9D001EF8-2FCE-4825-F050-04C244A4C390}"/>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48016AB9-7981-5ED7-ABC5-1550574CB9FE}"/>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9F8A5E27-F5A0-0340-0E0D-59790EB78BE6}"/>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4148718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 testing irregularity is any unusual event occurring with test handling or during administration that calls into question the security of the test or the accuracy of the test data. There are varying degrees of severity and consequences.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It is the professional responsibility of all school personnel to follow procedures that will prevent and deter an irregularity, to respond to unusual events appropriately, and to report irregularities related to testing.</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36</a:t>
            </a:fld>
            <a:endParaRPr lang="en-US"/>
          </a:p>
        </p:txBody>
      </p:sp>
      <p:sp>
        <p:nvSpPr>
          <p:cNvPr id="5" name="Date Placeholder 4">
            <a:extLst>
              <a:ext uri="{FF2B5EF4-FFF2-40B4-BE49-F238E27FC236}">
                <a16:creationId xmlns:a16="http://schemas.microsoft.com/office/drawing/2014/main" id="{739559BB-C126-D828-0B30-29638BB2C6DB}"/>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E58F2F08-AFB2-3058-6E9C-8000F8165C11}"/>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480548DB-ABD0-2CF8-4712-9670B5A125C6}"/>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1358904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The school test coordinator will be responsible for documenting reported incidents and communicating with the WCSD Department of Assessment. School staff cooperation is essential to determining what happened and the impact on the assessment program, including students and school personnel.</a:t>
            </a:r>
          </a:p>
          <a:p>
            <a:pPr defTabSz="966612">
              <a:defRPr/>
            </a:pPr>
            <a:endParaRPr lang="en-US" dirty="0">
              <a:latin typeface="Calibri" panose="020F0502020204030204" pitchFamily="34" charset="0"/>
              <a:cs typeface="Calibri" panose="020F0502020204030204" pitchFamily="34" charset="0"/>
            </a:endParaRP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i="1" dirty="0">
                <a:latin typeface="Calibri" panose="020F0502020204030204" pitchFamily="34" charset="0"/>
                <a:cs typeface="Calibri" panose="020F0502020204030204" pitchFamily="34" charset="0"/>
              </a:rPr>
              <a:t>Additional notes for this slide:</a:t>
            </a:r>
          </a:p>
          <a:p>
            <a:pPr defTabSz="966612">
              <a:defRPr/>
            </a:pPr>
            <a:r>
              <a:rPr lang="en-US" i="1" dirty="0">
                <a:latin typeface="Calibri" panose="020F0502020204030204" pitchFamily="34" charset="0"/>
                <a:cs typeface="Calibri" panose="020F0502020204030204" pitchFamily="34" charset="0"/>
              </a:rPr>
              <a:t>In the event of </a:t>
            </a:r>
            <a:r>
              <a:rPr lang="en-US" b="1" i="1" dirty="0">
                <a:latin typeface="Calibri" panose="020F0502020204030204" pitchFamily="34" charset="0"/>
                <a:cs typeface="Calibri" panose="020F0502020204030204" pitchFamily="34" charset="0"/>
              </a:rPr>
              <a:t>any alleged or suspected breach of test and/or examination security or unauthorized disclosure of test and/or examination content</a:t>
            </a:r>
            <a:r>
              <a:rPr lang="en-US" i="1" dirty="0">
                <a:latin typeface="Calibri" panose="020F0502020204030204" pitchFamily="34" charset="0"/>
                <a:cs typeface="Calibri" panose="020F0502020204030204" pitchFamily="34" charset="0"/>
              </a:rPr>
              <a:t> (for both state and district assessment programs), this sequence must be followed. </a:t>
            </a:r>
          </a:p>
          <a:p>
            <a:pPr marL="241653" indent="-241653" defTabSz="966612">
              <a:buFont typeface="+mj-lt"/>
              <a:buAutoNum type="arabicPeriod"/>
              <a:defRPr/>
            </a:pPr>
            <a:r>
              <a:rPr lang="en-US" i="1" dirty="0">
                <a:latin typeface="Calibri" panose="020F0502020204030204" pitchFamily="34" charset="0"/>
                <a:cs typeface="Calibri" panose="020F0502020204030204" pitchFamily="34" charset="0"/>
              </a:rPr>
              <a:t>The situation must be immediately reported to the school test coordinator (STC) AND school principal.</a:t>
            </a:r>
          </a:p>
          <a:p>
            <a:pPr marL="241653" indent="-241653" defTabSz="966612">
              <a:buFont typeface="+mj-lt"/>
              <a:buAutoNum type="arabicPeriod"/>
              <a:defRPr/>
            </a:pPr>
            <a:r>
              <a:rPr lang="en-US" b="1" i="1" dirty="0">
                <a:latin typeface="Calibri" panose="020F0502020204030204" pitchFamily="34" charset="0"/>
                <a:cs typeface="Calibri" panose="020F0502020204030204" pitchFamily="34" charset="0"/>
              </a:rPr>
              <a:t>Within 24 hours </a:t>
            </a:r>
            <a:r>
              <a:rPr lang="en-US" i="1" dirty="0">
                <a:latin typeface="Calibri" panose="020F0502020204030204" pitchFamily="34" charset="0"/>
                <a:cs typeface="Calibri" panose="020F0502020204030204" pitchFamily="34" charset="0"/>
              </a:rPr>
              <a:t>of the time the alleged or suspected breach has been brought to the STC or principal’s attention, the STC or principal should first report the breach of test security to the Director of Assessment or their designee (WCSD Assessment Support). Second, the STC or principal must complete and submit the “Report of Testing Irregularity” online form through </a:t>
            </a:r>
            <a:r>
              <a:rPr lang="en-US" i="1" dirty="0" err="1">
                <a:latin typeface="Calibri" panose="020F0502020204030204" pitchFamily="34" charset="0"/>
                <a:cs typeface="Calibri" panose="020F0502020204030204" pitchFamily="34" charset="0"/>
              </a:rPr>
              <a:t>Caveon</a:t>
            </a:r>
            <a:r>
              <a:rPr lang="en-US" i="1" dirty="0">
                <a:latin typeface="Calibri" panose="020F0502020204030204" pitchFamily="34" charset="0"/>
                <a:cs typeface="Calibri" panose="020F0502020204030204" pitchFamily="34" charset="0"/>
              </a:rPr>
              <a:t>.</a:t>
            </a:r>
          </a:p>
          <a:p>
            <a:pPr marL="241653" indent="-241653" defTabSz="966612">
              <a:buFont typeface="+mj-lt"/>
              <a:buAutoNum type="arabicPeriod"/>
              <a:defRPr/>
            </a:pPr>
            <a:r>
              <a:rPr lang="en-US" i="1" dirty="0">
                <a:latin typeface="Calibri" panose="020F0502020204030204" pitchFamily="34" charset="0"/>
                <a:cs typeface="Calibri" panose="020F0502020204030204" pitchFamily="34" charset="0"/>
              </a:rPr>
              <a:t>The Director of Assessment or their designee will communicate with appropriate WCSD district level administrators about the suspected breach or unauthorized disclosure.</a:t>
            </a:r>
          </a:p>
          <a:p>
            <a:pPr marL="241653" indent="-241653" defTabSz="966612">
              <a:buFont typeface="+mj-lt"/>
              <a:buAutoNum type="arabicPeriod"/>
              <a:defRPr/>
            </a:pPr>
            <a:r>
              <a:rPr lang="en-US" b="1" i="1" dirty="0">
                <a:latin typeface="Calibri" panose="020F0502020204030204" pitchFamily="34" charset="0"/>
                <a:cs typeface="Calibri" panose="020F0502020204030204" pitchFamily="34" charset="0"/>
              </a:rPr>
              <a:t>For all state-mandated tests, within 24 hours, the Director of Assessment or their designee must report any breach of test security or suspected irregularity in test administration to the Nevada Department of Education.</a:t>
            </a:r>
          </a:p>
          <a:p>
            <a:pPr marL="241653" indent="-241653" defTabSz="966612">
              <a:buFont typeface="+mj-lt"/>
              <a:buAutoNum type="arabicPeriod"/>
              <a:defRPr/>
            </a:pPr>
            <a:r>
              <a:rPr lang="en-US" b="1" i="1" dirty="0">
                <a:latin typeface="Calibri" panose="020F0502020204030204" pitchFamily="34" charset="0"/>
                <a:cs typeface="Calibri" panose="020F0502020204030204" pitchFamily="34" charset="0"/>
              </a:rPr>
              <a:t>Reported instances of alleged breaches of test administration or test security shall be investigated </a:t>
            </a:r>
            <a:r>
              <a:rPr lang="en-US" i="1" dirty="0">
                <a:latin typeface="Calibri" panose="020F0502020204030204" pitchFamily="34" charset="0"/>
                <a:cs typeface="Calibri" panose="020F0502020204030204" pitchFamily="34" charset="0"/>
              </a:rPr>
              <a:t>by the school district or by the Nevada Department of Education.  </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37</a:t>
            </a:fld>
            <a:endParaRPr lang="en-US"/>
          </a:p>
        </p:txBody>
      </p:sp>
      <p:sp>
        <p:nvSpPr>
          <p:cNvPr id="5" name="Date Placeholder 4">
            <a:extLst>
              <a:ext uri="{FF2B5EF4-FFF2-40B4-BE49-F238E27FC236}">
                <a16:creationId xmlns:a16="http://schemas.microsoft.com/office/drawing/2014/main" id="{AB962CD4-AAEA-D56E-3899-12A322007CF3}"/>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DFDF4398-F789-B9C1-B500-AEEAA74B5B3D}"/>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012E1F46-1835-9D08-FFF3-0E9D27C9A711}"/>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3644415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 </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Be prepared to provide a detailed statement if you were involved in or witnessed an incident with test security or test administration. The Nevada Department of Education may investigate an incident on their own or in conjunction with the district.</a:t>
            </a:r>
          </a:p>
          <a:p>
            <a:pPr defTabSz="966612">
              <a:defRPr/>
            </a:pPr>
            <a:endParaRPr lang="en-US" dirty="0">
              <a:latin typeface="Calibri" panose="020F0502020204030204" pitchFamily="34" charset="0"/>
              <a:cs typeface="Calibri" panose="020F0502020204030204" pitchFamily="34" charset="0"/>
            </a:endParaRPr>
          </a:p>
          <a:p>
            <a:pPr defTabSz="966612">
              <a:defRPr/>
            </a:pPr>
            <a:endParaRPr lang="en-US" dirty="0">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Additional notes for this slide:</a:t>
            </a:r>
          </a:p>
          <a:p>
            <a:r>
              <a:rPr lang="en-US" i="1" dirty="0">
                <a:latin typeface="Calibri" panose="020F0502020204030204" pitchFamily="34" charset="0"/>
                <a:cs typeface="Calibri" panose="020F0502020204030204" pitchFamily="34" charset="0"/>
              </a:rPr>
              <a:t>If investigated by the school district, the Director of Assessment, shall work collaboratively with the WCSD Legal Division, Human Resources, the school principal, and other appropriate district leadership to investigate the alleged breach of test administration or test security after submission of the completed Report of Testing Irregularity.</a:t>
            </a:r>
          </a:p>
          <a:p>
            <a:endParaRPr lang="en-US" i="1" dirty="0">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If investigated by the Nevada Department of Education (NDE), the Director of Assessment or their designee, shall obtain other testimony or conduct further investigation as directed by the NDE after submission of the completed Report of Testing Irregularity. </a:t>
            </a:r>
          </a:p>
          <a:p>
            <a:r>
              <a:rPr lang="en-US" i="1" dirty="0">
                <a:latin typeface="Calibri" panose="020F0502020204030204" pitchFamily="34" charset="0"/>
                <a:cs typeface="Calibri" panose="020F0502020204030204" pitchFamily="34" charset="0"/>
              </a:rPr>
              <a:t>        </a:t>
            </a:r>
          </a:p>
          <a:p>
            <a:r>
              <a:rPr lang="en-US" i="1" dirty="0">
                <a:latin typeface="Calibri" panose="020F0502020204030204" pitchFamily="34" charset="0"/>
                <a:cs typeface="Calibri" panose="020F0502020204030204" pitchFamily="34" charset="0"/>
              </a:rPr>
              <a:t>Both the school district and the Nevada Department of Education may issue a subpoena, as needed, to compel the attendance or testimony of a witness or the production of relevant materials.  If the witness refuses to attend, testify, or produce relevant materials, the school district or the Nevada Department of Education may report that refusal to the district court. </a:t>
            </a:r>
          </a:p>
          <a:p>
            <a:endParaRPr lang="en-US" i="1" dirty="0">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Members of the various professional associations involved in such investigations are entitled to representation from their associations.</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38</a:t>
            </a:fld>
            <a:endParaRPr lang="en-US"/>
          </a:p>
        </p:txBody>
      </p:sp>
      <p:sp>
        <p:nvSpPr>
          <p:cNvPr id="5" name="Date Placeholder 4">
            <a:extLst>
              <a:ext uri="{FF2B5EF4-FFF2-40B4-BE49-F238E27FC236}">
                <a16:creationId xmlns:a16="http://schemas.microsoft.com/office/drawing/2014/main" id="{1F7E1627-BD51-BAB6-B160-D486BAAAD37C}"/>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99ABA305-01A2-7233-6224-A5833B1F8DC8}"/>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D8ED98CF-F853-647F-6507-F5E52F80531B}"/>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247554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 </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Details from reported irregularities in testing including persons involved, collected evidence, statements, and interviews are kept confidential.</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Nevada Whistleblower Protections https://www.washoeschools.net/cms/lib/NV01912265/Centricity/domain/160/state/WhistleblowerMemo_24.25.pdf</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39</a:t>
            </a:fld>
            <a:endParaRPr lang="en-US"/>
          </a:p>
        </p:txBody>
      </p:sp>
      <p:sp>
        <p:nvSpPr>
          <p:cNvPr id="5" name="Date Placeholder 4">
            <a:extLst>
              <a:ext uri="{FF2B5EF4-FFF2-40B4-BE49-F238E27FC236}">
                <a16:creationId xmlns:a16="http://schemas.microsoft.com/office/drawing/2014/main" id="{C0252A37-F8EC-3EE0-32CB-FD37D4E7F85B}"/>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9637456F-B456-3694-4C85-1A8269A91796}"/>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93226F80-F1A4-3287-5F45-7D0D6D031256}"/>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383049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Slide Notes: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principal or assisting school test coordinator will conduct refresher training for all personnel involved in a test administration prior to the start of the testing window at their school. Refresher training will review the importance of test security, procedures from the school’s test security plan, and provide guidance about the specific test to be administered.</a:t>
            </a:r>
          </a:p>
        </p:txBody>
      </p:sp>
      <p:sp>
        <p:nvSpPr>
          <p:cNvPr id="4" name="Slide Number Placeholder 3"/>
          <p:cNvSpPr>
            <a:spLocks noGrp="1"/>
          </p:cNvSpPr>
          <p:nvPr>
            <p:ph type="sldNum" sz="quarter" idx="5"/>
          </p:nvPr>
        </p:nvSpPr>
        <p:spPr/>
        <p:txBody>
          <a:bodyPr/>
          <a:lstStyle/>
          <a:p>
            <a:fld id="{092D4372-789A-42ED-A863-0C129785DD60}" type="slidenum">
              <a:rPr lang="en-US" smtClean="0"/>
              <a:t>4</a:t>
            </a:fld>
            <a:endParaRPr lang="en-US"/>
          </a:p>
        </p:txBody>
      </p:sp>
      <p:sp>
        <p:nvSpPr>
          <p:cNvPr id="5" name="Date Placeholder 4">
            <a:extLst>
              <a:ext uri="{FF2B5EF4-FFF2-40B4-BE49-F238E27FC236}">
                <a16:creationId xmlns:a16="http://schemas.microsoft.com/office/drawing/2014/main" id="{A1C7A822-CC69-2693-E4B9-05B5DE80D1F1}"/>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C9A3B5D8-9181-1EDC-CA4F-968D62BC1A24}"/>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BAACD956-9E0C-D629-E123-AE36482D7691}"/>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58007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Copying, reproduction, or paraphrasing in any manner the test items, problems, answer sheets or questions and the approved answers for grading them by any means or disclosure of those items, problems, or questions and the approved answers for scoring them is a breach of NRS provisions, NAC regulations, WCSD testing procedures, and ethical expectations for the professional behavior of all school and district employees. </a:t>
            </a:r>
          </a:p>
        </p:txBody>
      </p:sp>
      <p:sp>
        <p:nvSpPr>
          <p:cNvPr id="4" name="Slide Number Placeholder 3"/>
          <p:cNvSpPr>
            <a:spLocks noGrp="1"/>
          </p:cNvSpPr>
          <p:nvPr>
            <p:ph type="sldNum" sz="quarter" idx="5"/>
          </p:nvPr>
        </p:nvSpPr>
        <p:spPr/>
        <p:txBody>
          <a:bodyPr/>
          <a:lstStyle/>
          <a:p>
            <a:fld id="{092D4372-789A-42ED-A863-0C129785DD60}" type="slidenum">
              <a:rPr lang="en-US" smtClean="0"/>
              <a:t>40</a:t>
            </a:fld>
            <a:endParaRPr lang="en-US"/>
          </a:p>
        </p:txBody>
      </p:sp>
      <p:sp>
        <p:nvSpPr>
          <p:cNvPr id="5" name="Date Placeholder 4">
            <a:extLst>
              <a:ext uri="{FF2B5EF4-FFF2-40B4-BE49-F238E27FC236}">
                <a16:creationId xmlns:a16="http://schemas.microsoft.com/office/drawing/2014/main" id="{89F40E48-6A23-693A-5D27-A70919561A84}"/>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2194264E-1A55-FCC8-C166-BCD4235AC5FE}"/>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C0A58C50-3872-ECC5-A07E-9188BBE94A2A}"/>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17873190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Slide Notes: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school principal or school test coordinator will submit verification of initial training in the Primer on or before October 31, 2024. Staff not trained in the Primer must not assist with test administrations in the Nevada assessment program.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WCSD and Nevada Testing Program Resources for Staff; Training Materials</a:t>
            </a:r>
          </a:p>
          <a:p>
            <a:r>
              <a:rPr lang="en-US" dirty="0">
                <a:latin typeface="Calibri" panose="020F0502020204030204" pitchFamily="34" charset="0"/>
                <a:cs typeface="Calibri" panose="020F0502020204030204" pitchFamily="34" charset="0"/>
              </a:rPr>
              <a:t>https://www.washoeschools.net/Page/1247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Note: Information presented in this training is subject to revision based on direction from the Nevada Department of Education.</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41</a:t>
            </a:fld>
            <a:endParaRPr lang="en-US"/>
          </a:p>
        </p:txBody>
      </p:sp>
      <p:sp>
        <p:nvSpPr>
          <p:cNvPr id="5" name="Date Placeholder 4">
            <a:extLst>
              <a:ext uri="{FF2B5EF4-FFF2-40B4-BE49-F238E27FC236}">
                <a16:creationId xmlns:a16="http://schemas.microsoft.com/office/drawing/2014/main" id="{9BB5EF33-0788-3A71-0897-131CF27EA051}"/>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3B8D1DCE-5829-6C93-4865-21F2EE0E840E}"/>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7E01455C-DF36-7317-069E-829BAA5F874C}"/>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3903693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End Slide</a:t>
            </a:r>
          </a:p>
          <a:p>
            <a:pPr defTabSz="966612">
              <a:defRPr/>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Thank you for participating in this training presentation. Please contact WCSD Assessment Support with questions.</a:t>
            </a:r>
          </a:p>
        </p:txBody>
      </p:sp>
      <p:sp>
        <p:nvSpPr>
          <p:cNvPr id="4" name="Slide Number Placeholder 3"/>
          <p:cNvSpPr>
            <a:spLocks noGrp="1"/>
          </p:cNvSpPr>
          <p:nvPr>
            <p:ph type="sldNum" sz="quarter" idx="5"/>
          </p:nvPr>
        </p:nvSpPr>
        <p:spPr/>
        <p:txBody>
          <a:bodyPr/>
          <a:lstStyle/>
          <a:p>
            <a:fld id="{092D4372-789A-42ED-A863-0C129785DD60}" type="slidenum">
              <a:rPr lang="en-US" smtClean="0"/>
              <a:t>42</a:t>
            </a:fld>
            <a:endParaRPr lang="en-US"/>
          </a:p>
        </p:txBody>
      </p:sp>
      <p:sp>
        <p:nvSpPr>
          <p:cNvPr id="5" name="Date Placeholder 4">
            <a:extLst>
              <a:ext uri="{FF2B5EF4-FFF2-40B4-BE49-F238E27FC236}">
                <a16:creationId xmlns:a16="http://schemas.microsoft.com/office/drawing/2014/main" id="{3763E997-AAFF-F378-03E7-010EFADB805A}"/>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0B3B7132-71F3-50CA-8A69-98C388649519}"/>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0AC9EAFA-414B-063C-B4C6-D95BDEE70A84}"/>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125331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Slide Notes: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Schools are required to prepare a test security plan that is consistent with district and state procedures. </a:t>
            </a:r>
          </a:p>
          <a:p>
            <a:r>
              <a:rPr lang="en-US" dirty="0">
                <a:latin typeface="Calibri" panose="020F0502020204030204" pitchFamily="34" charset="0"/>
                <a:cs typeface="Calibri" panose="020F0502020204030204" pitchFamily="34" charset="0"/>
              </a:rPr>
              <a:t>School test security plans should include site specifics.</a:t>
            </a:r>
          </a:p>
          <a:p>
            <a:r>
              <a:rPr lang="en-US" dirty="0">
                <a:latin typeface="Calibri" panose="020F0502020204030204" pitchFamily="34" charset="0"/>
                <a:cs typeface="Calibri" panose="020F0502020204030204" pitchFamily="34" charset="0"/>
              </a:rPr>
              <a:t>School test security plans are collected by the Department of Assessment.</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5</a:t>
            </a:fld>
            <a:endParaRPr lang="en-US"/>
          </a:p>
        </p:txBody>
      </p:sp>
      <p:sp>
        <p:nvSpPr>
          <p:cNvPr id="5" name="Date Placeholder 4">
            <a:extLst>
              <a:ext uri="{FF2B5EF4-FFF2-40B4-BE49-F238E27FC236}">
                <a16:creationId xmlns:a16="http://schemas.microsoft.com/office/drawing/2014/main" id="{2E489A2A-DA40-9062-705B-A64910EBD4C9}"/>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9408801B-51F7-548F-06B5-DC928BC06521}"/>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930761FA-26B2-FD65-BA16-37D3464851A7}"/>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212045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latin typeface="Calibri" panose="020F0502020204030204" pitchFamily="34" charset="0"/>
                <a:cs typeface="Calibri" panose="020F0502020204030204" pitchFamily="34" charset="0"/>
              </a:rPr>
              <a:t>Slide Notes:</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dirty="0">
                <a:latin typeface="Calibri" panose="020F0502020204030204" pitchFamily="34" charset="0"/>
                <a:cs typeface="Calibri" panose="020F0502020204030204" pitchFamily="34" charset="0"/>
              </a:rPr>
              <a:t>The principal is ultimately responsible for all testing activities at the school. However, the principal may delegate test coordinator responsibilities to one or more other site administrators.</a:t>
            </a:r>
          </a:p>
        </p:txBody>
      </p:sp>
      <p:sp>
        <p:nvSpPr>
          <p:cNvPr id="4" name="Slide Number Placeholder 3"/>
          <p:cNvSpPr>
            <a:spLocks noGrp="1"/>
          </p:cNvSpPr>
          <p:nvPr>
            <p:ph type="sldNum" sz="quarter" idx="5"/>
          </p:nvPr>
        </p:nvSpPr>
        <p:spPr/>
        <p:txBody>
          <a:bodyPr/>
          <a:lstStyle/>
          <a:p>
            <a:fld id="{092D4372-789A-42ED-A863-0C129785DD60}" type="slidenum">
              <a:rPr lang="en-US" smtClean="0"/>
              <a:t>6</a:t>
            </a:fld>
            <a:endParaRPr lang="en-US"/>
          </a:p>
        </p:txBody>
      </p:sp>
      <p:sp>
        <p:nvSpPr>
          <p:cNvPr id="5" name="Date Placeholder 4">
            <a:extLst>
              <a:ext uri="{FF2B5EF4-FFF2-40B4-BE49-F238E27FC236}">
                <a16:creationId xmlns:a16="http://schemas.microsoft.com/office/drawing/2014/main" id="{B2E85B63-CAE3-7359-ABF5-1857E51C2833}"/>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E610461A-363E-7D7F-E308-D28766856395}"/>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4AC43876-0EF1-A198-77AF-66F000EDB025}"/>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861270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Slide Notes: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Test Administrators assume primary responsibility for their assigned test administration and group of students.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Personnel authorized to be a test administrator in the state assessment program must be a Nevada licensed educator. Licensed school counselors and substitute teachers with a non-provisional Nevada license hired to fill a classroom teacher vacancy may also be a test administrator. </a:t>
            </a:r>
          </a:p>
        </p:txBody>
      </p:sp>
      <p:sp>
        <p:nvSpPr>
          <p:cNvPr id="4" name="Slide Number Placeholder 3"/>
          <p:cNvSpPr>
            <a:spLocks noGrp="1"/>
          </p:cNvSpPr>
          <p:nvPr>
            <p:ph type="sldNum" sz="quarter" idx="5"/>
          </p:nvPr>
        </p:nvSpPr>
        <p:spPr/>
        <p:txBody>
          <a:bodyPr/>
          <a:lstStyle/>
          <a:p>
            <a:fld id="{092D4372-789A-42ED-A863-0C129785DD60}" type="slidenum">
              <a:rPr lang="en-US" smtClean="0"/>
              <a:t>7</a:t>
            </a:fld>
            <a:endParaRPr lang="en-US"/>
          </a:p>
        </p:txBody>
      </p:sp>
      <p:sp>
        <p:nvSpPr>
          <p:cNvPr id="5" name="Date Placeholder 4">
            <a:extLst>
              <a:ext uri="{FF2B5EF4-FFF2-40B4-BE49-F238E27FC236}">
                <a16:creationId xmlns:a16="http://schemas.microsoft.com/office/drawing/2014/main" id="{A039329B-C4E0-094F-F17A-9FE23022CEE2}"/>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18D3FF8F-551C-F366-F488-F3489533371E}"/>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D72E323D-F291-C761-9BE8-504B5DA66E55}"/>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300843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Slide Notes: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Licensed and unlicensed personnel may be assigned as a room proctor or assume other roles in which they are responsible for assisting the test administrator or test coordinator. </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8</a:t>
            </a:fld>
            <a:endParaRPr lang="en-US"/>
          </a:p>
        </p:txBody>
      </p:sp>
      <p:sp>
        <p:nvSpPr>
          <p:cNvPr id="5" name="Date Placeholder 4">
            <a:extLst>
              <a:ext uri="{FF2B5EF4-FFF2-40B4-BE49-F238E27FC236}">
                <a16:creationId xmlns:a16="http://schemas.microsoft.com/office/drawing/2014/main" id="{26574529-8901-A47E-0456-7968920A4F17}"/>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BA7E6534-8684-62BE-8E5B-4C8F349D92AE}"/>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13EC4989-EC86-86AE-4D16-3A2F93C1E29D}"/>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2008849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Slide Notes: Notices for school year 2024-2025</a:t>
            </a:r>
          </a:p>
          <a:p>
            <a:pPr defTabSz="966612">
              <a:defRPr/>
            </a:pPr>
            <a:endParaRPr lang="en-US" dirty="0">
              <a:latin typeface="Calibri" panose="020F0502020204030204" pitchFamily="34" charset="0"/>
              <a:cs typeface="Calibri" panose="020F0502020204030204" pitchFamily="34" charset="0"/>
            </a:endParaRPr>
          </a:p>
          <a:p>
            <a:pPr defTabSz="966612">
              <a:defRPr/>
            </a:pPr>
            <a:r>
              <a:rPr lang="en-US" i="1" dirty="0">
                <a:latin typeface="Calibri" panose="020F0502020204030204" pitchFamily="34" charset="0"/>
                <a:cs typeface="Calibri" panose="020F0502020204030204" pitchFamily="34" charset="0"/>
              </a:rPr>
              <a:t>Additional information: Smarter Balanced Adjusted Blueprint (for CAT)</a:t>
            </a:r>
          </a:p>
          <a:p>
            <a:endParaRPr lang="en-US" i="1" dirty="0">
              <a:latin typeface="Calibri" panose="020F0502020204030204" pitchFamily="34" charset="0"/>
              <a:cs typeface="Calibri" panose="020F0502020204030204" pitchFamily="34" charset="0"/>
            </a:endParaRPr>
          </a:p>
          <a:p>
            <a:r>
              <a:rPr lang="en-US" i="1" dirty="0">
                <a:latin typeface="Calibri" panose="020F0502020204030204" pitchFamily="34" charset="0"/>
                <a:cs typeface="Calibri" panose="020F0502020204030204" pitchFamily="34" charset="0"/>
              </a:rPr>
              <a:t>The adjusted CAT blueprint requires that students respond to fewer items while maintaining the content coverage of the full form assessment. The primary difference is that the adjusted form does not allow for individual student claim-level scores to be reported because there are not enough items in each claim to report on them with precision.</a:t>
            </a:r>
          </a:p>
          <a:p>
            <a:endParaRPr lang="en-US" i="1" dirty="0">
              <a:latin typeface="Calibri" panose="020F0502020204030204" pitchFamily="34" charset="0"/>
              <a:cs typeface="Calibri" panose="020F0502020204030204" pitchFamily="34" charset="0"/>
            </a:endParaRPr>
          </a:p>
          <a:p>
            <a:r>
              <a:rPr lang="en-US" i="1" dirty="0">
                <a:solidFill>
                  <a:srgbClr val="333333"/>
                </a:solidFill>
                <a:latin typeface="Calibri" panose="020F0502020204030204" pitchFamily="34" charset="0"/>
                <a:cs typeface="Calibri" panose="020F0502020204030204" pitchFamily="34" charset="0"/>
              </a:rPr>
              <a:t>In ELA/literacy, claim scores are computed for Claim 1 and Claim 3 (without speaking items) combined and Claim 2 and Claim 4 combined. In Math, claim scores are computed for Claim 1, and Claim 2, Claim 3, and Claim 4 combined.</a:t>
            </a:r>
            <a:endParaRPr lang="en-US" i="1" dirty="0">
              <a:latin typeface="Calibri" panose="020F0502020204030204" pitchFamily="34" charset="0"/>
              <a:cs typeface="Calibri" panose="020F0502020204030204" pitchFamily="34" charset="0"/>
            </a:endParaRPr>
          </a:p>
          <a:p>
            <a:pPr algn="l"/>
            <a:r>
              <a:rPr lang="en-US" i="1" dirty="0">
                <a:solidFill>
                  <a:srgbClr val="333333"/>
                </a:solidFill>
                <a:latin typeface="Calibri" panose="020F0502020204030204" pitchFamily="34" charset="0"/>
                <a:cs typeface="Calibri" panose="020F0502020204030204" pitchFamily="34" charset="0"/>
              </a:rPr>
              <a:t>ELA/literacy:</a:t>
            </a:r>
          </a:p>
          <a:p>
            <a:pPr algn="l">
              <a:buFont typeface="Arial" panose="020B0604020202020204" pitchFamily="34" charset="0"/>
              <a:buChar char="•"/>
            </a:pPr>
            <a:r>
              <a:rPr lang="en-US" i="1" dirty="0">
                <a:solidFill>
                  <a:srgbClr val="333333"/>
                </a:solidFill>
                <a:latin typeface="Calibri" panose="020F0502020204030204" pitchFamily="34" charset="0"/>
                <a:cs typeface="Calibri" panose="020F0502020204030204" pitchFamily="34" charset="0"/>
              </a:rPr>
              <a:t>Composite Claim 1: Reading and listening</a:t>
            </a:r>
          </a:p>
          <a:p>
            <a:pPr algn="l">
              <a:buFont typeface="Arial" panose="020B0604020202020204" pitchFamily="34" charset="0"/>
              <a:buChar char="•"/>
            </a:pPr>
            <a:r>
              <a:rPr lang="en-US" i="1" dirty="0">
                <a:solidFill>
                  <a:srgbClr val="333333"/>
                </a:solidFill>
                <a:latin typeface="Calibri" panose="020F0502020204030204" pitchFamily="34" charset="0"/>
                <a:cs typeface="Calibri" panose="020F0502020204030204" pitchFamily="34" charset="0"/>
              </a:rPr>
              <a:t>Composite Claim 2: Writing and research</a:t>
            </a:r>
          </a:p>
          <a:p>
            <a:pPr algn="l"/>
            <a:r>
              <a:rPr lang="en-US" i="1" dirty="0">
                <a:solidFill>
                  <a:srgbClr val="333333"/>
                </a:solidFill>
                <a:latin typeface="Calibri" panose="020F0502020204030204" pitchFamily="34" charset="0"/>
                <a:cs typeface="Calibri" panose="020F0502020204030204" pitchFamily="34" charset="0"/>
              </a:rPr>
              <a:t>Mathematics:</a:t>
            </a:r>
          </a:p>
          <a:p>
            <a:pPr algn="l">
              <a:buFont typeface="Arial" panose="020B0604020202020204" pitchFamily="34" charset="0"/>
              <a:buChar char="•"/>
            </a:pPr>
            <a:r>
              <a:rPr lang="en-US" i="1" dirty="0">
                <a:solidFill>
                  <a:srgbClr val="333333"/>
                </a:solidFill>
                <a:latin typeface="Calibri" panose="020F0502020204030204" pitchFamily="34" charset="0"/>
                <a:cs typeface="Calibri" panose="020F0502020204030204" pitchFamily="34" charset="0"/>
              </a:rPr>
              <a:t>Composite Claim 1: Concepts and procedures</a:t>
            </a:r>
          </a:p>
          <a:p>
            <a:pPr algn="l">
              <a:buFont typeface="Arial" panose="020B0604020202020204" pitchFamily="34" charset="0"/>
              <a:buChar char="•"/>
            </a:pPr>
            <a:r>
              <a:rPr lang="en-US" i="1" dirty="0">
                <a:solidFill>
                  <a:srgbClr val="333333"/>
                </a:solidFill>
                <a:latin typeface="Calibri" panose="020F0502020204030204" pitchFamily="34" charset="0"/>
                <a:cs typeface="Calibri" panose="020F0502020204030204" pitchFamily="34" charset="0"/>
              </a:rPr>
              <a:t>Composite Claim 2: Problem Solving, Communicating Reasoning, and Modeling and Data Analysis</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92D4372-789A-42ED-A863-0C129785DD60}" type="slidenum">
              <a:rPr lang="en-US" smtClean="0"/>
              <a:t>9</a:t>
            </a:fld>
            <a:endParaRPr lang="en-US"/>
          </a:p>
        </p:txBody>
      </p:sp>
      <p:sp>
        <p:nvSpPr>
          <p:cNvPr id="5" name="Date Placeholder 4">
            <a:extLst>
              <a:ext uri="{FF2B5EF4-FFF2-40B4-BE49-F238E27FC236}">
                <a16:creationId xmlns:a16="http://schemas.microsoft.com/office/drawing/2014/main" id="{13257A52-6A7A-B5D3-5F41-94C2792B848F}"/>
              </a:ext>
            </a:extLst>
          </p:cNvPr>
          <p:cNvSpPr>
            <a:spLocks noGrp="1"/>
          </p:cNvSpPr>
          <p:nvPr>
            <p:ph type="dt" idx="1"/>
          </p:nvPr>
        </p:nvSpPr>
        <p:spPr/>
        <p:txBody>
          <a:bodyPr/>
          <a:lstStyle/>
          <a:p>
            <a:r>
              <a:rPr lang="en-US"/>
              <a:t>September 2024</a:t>
            </a:r>
          </a:p>
        </p:txBody>
      </p:sp>
      <p:sp>
        <p:nvSpPr>
          <p:cNvPr id="6" name="Footer Placeholder 5">
            <a:extLst>
              <a:ext uri="{FF2B5EF4-FFF2-40B4-BE49-F238E27FC236}">
                <a16:creationId xmlns:a16="http://schemas.microsoft.com/office/drawing/2014/main" id="{677E1E90-05D1-5505-99F2-8012C06F43B0}"/>
              </a:ext>
            </a:extLst>
          </p:cNvPr>
          <p:cNvSpPr>
            <a:spLocks noGrp="1"/>
          </p:cNvSpPr>
          <p:nvPr>
            <p:ph type="ftr" sz="quarter" idx="4"/>
          </p:nvPr>
        </p:nvSpPr>
        <p:spPr/>
        <p:txBody>
          <a:bodyPr/>
          <a:lstStyle/>
          <a:p>
            <a:r>
              <a:rPr lang="en-US"/>
              <a:t>assessmentsupport@washoeschools.net</a:t>
            </a:r>
          </a:p>
        </p:txBody>
      </p:sp>
      <p:sp>
        <p:nvSpPr>
          <p:cNvPr id="7" name="Header Placeholder 6">
            <a:extLst>
              <a:ext uri="{FF2B5EF4-FFF2-40B4-BE49-F238E27FC236}">
                <a16:creationId xmlns:a16="http://schemas.microsoft.com/office/drawing/2014/main" id="{2373EAC6-B224-38C9-8A5E-4A772FF272CB}"/>
              </a:ext>
            </a:extLst>
          </p:cNvPr>
          <p:cNvSpPr>
            <a:spLocks noGrp="1"/>
          </p:cNvSpPr>
          <p:nvPr>
            <p:ph type="hdr" sz="quarter"/>
          </p:nvPr>
        </p:nvSpPr>
        <p:spPr/>
        <p:txBody>
          <a:bodyPr/>
          <a:lstStyle/>
          <a:p>
            <a:r>
              <a:rPr lang="en-US"/>
              <a:t>WCSD Primer Training 2024-2025</a:t>
            </a:r>
          </a:p>
        </p:txBody>
      </p:sp>
    </p:spTree>
    <p:extLst>
      <p:ext uri="{BB962C8B-B14F-4D97-AF65-F5344CB8AC3E}">
        <p14:creationId xmlns:p14="http://schemas.microsoft.com/office/powerpoint/2010/main" val="11342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4570-74FD-7F0D-6014-EA728DFB85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E79BF5-8DDB-3960-6978-8086EA8789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8FBCD0-D7B6-CD2E-34A0-1E19AACFF710}"/>
              </a:ext>
            </a:extLst>
          </p:cNvPr>
          <p:cNvSpPr>
            <a:spLocks noGrp="1"/>
          </p:cNvSpPr>
          <p:nvPr>
            <p:ph type="dt" sz="half" idx="10"/>
          </p:nvPr>
        </p:nvSpPr>
        <p:spPr/>
        <p:txBody>
          <a:bodyPr/>
          <a:lstStyle/>
          <a:p>
            <a:fld id="{0893CC95-0670-EC41-8F10-B2CEF9E1FCA2}" type="datetimeFigureOut">
              <a:rPr lang="en-US" smtClean="0"/>
              <a:t>9/3/2024</a:t>
            </a:fld>
            <a:endParaRPr lang="en-US"/>
          </a:p>
        </p:txBody>
      </p:sp>
      <p:sp>
        <p:nvSpPr>
          <p:cNvPr id="5" name="Footer Placeholder 4">
            <a:extLst>
              <a:ext uri="{FF2B5EF4-FFF2-40B4-BE49-F238E27FC236}">
                <a16:creationId xmlns:a16="http://schemas.microsoft.com/office/drawing/2014/main" id="{52504E37-5522-AB90-4391-C554FBA44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89CD6-B9C5-1E1E-8114-64A71827ED96}"/>
              </a:ext>
            </a:extLst>
          </p:cNvPr>
          <p:cNvSpPr>
            <a:spLocks noGrp="1"/>
          </p:cNvSpPr>
          <p:nvPr>
            <p:ph type="sldNum" sz="quarter" idx="12"/>
          </p:nvPr>
        </p:nvSpPr>
        <p:spPr/>
        <p:txBody>
          <a:bodyPr/>
          <a:lstStyle/>
          <a:p>
            <a:fld id="{946A7D30-52C4-6A42-8ADE-397A0C0496FF}" type="slidenum">
              <a:rPr lang="en-US" smtClean="0"/>
              <a:t>‹#›</a:t>
            </a:fld>
            <a:endParaRPr lang="en-US"/>
          </a:p>
        </p:txBody>
      </p:sp>
    </p:spTree>
    <p:extLst>
      <p:ext uri="{BB962C8B-B14F-4D97-AF65-F5344CB8AC3E}">
        <p14:creationId xmlns:p14="http://schemas.microsoft.com/office/powerpoint/2010/main" val="424263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9B20-6782-D037-30BC-9F116EC77A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0B32A4-DA8A-75D2-5C3D-5A766198E7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63F4F-4687-116E-B212-D51F3E444344}"/>
              </a:ext>
            </a:extLst>
          </p:cNvPr>
          <p:cNvSpPr>
            <a:spLocks noGrp="1"/>
          </p:cNvSpPr>
          <p:nvPr>
            <p:ph type="dt" sz="half" idx="10"/>
          </p:nvPr>
        </p:nvSpPr>
        <p:spPr/>
        <p:txBody>
          <a:bodyPr/>
          <a:lstStyle/>
          <a:p>
            <a:fld id="{0893CC95-0670-EC41-8F10-B2CEF9E1FCA2}" type="datetimeFigureOut">
              <a:rPr lang="en-US" smtClean="0"/>
              <a:t>9/3/2024</a:t>
            </a:fld>
            <a:endParaRPr lang="en-US"/>
          </a:p>
        </p:txBody>
      </p:sp>
      <p:sp>
        <p:nvSpPr>
          <p:cNvPr id="5" name="Footer Placeholder 4">
            <a:extLst>
              <a:ext uri="{FF2B5EF4-FFF2-40B4-BE49-F238E27FC236}">
                <a16:creationId xmlns:a16="http://schemas.microsoft.com/office/drawing/2014/main" id="{2E13AC5F-1EF6-0DE7-5619-EFAED9BA6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7B337-32F1-33A9-F4E2-F845B8B4D486}"/>
              </a:ext>
            </a:extLst>
          </p:cNvPr>
          <p:cNvSpPr>
            <a:spLocks noGrp="1"/>
          </p:cNvSpPr>
          <p:nvPr>
            <p:ph type="sldNum" sz="quarter" idx="12"/>
          </p:nvPr>
        </p:nvSpPr>
        <p:spPr/>
        <p:txBody>
          <a:bodyPr/>
          <a:lstStyle/>
          <a:p>
            <a:fld id="{946A7D30-52C4-6A42-8ADE-397A0C0496FF}" type="slidenum">
              <a:rPr lang="en-US" smtClean="0"/>
              <a:t>‹#›</a:t>
            </a:fld>
            <a:endParaRPr lang="en-US"/>
          </a:p>
        </p:txBody>
      </p:sp>
    </p:spTree>
    <p:extLst>
      <p:ext uri="{BB962C8B-B14F-4D97-AF65-F5344CB8AC3E}">
        <p14:creationId xmlns:p14="http://schemas.microsoft.com/office/powerpoint/2010/main" val="58561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3C5FE8-0385-2578-5D38-98D7E6BB71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7C06A7-DC2A-0F33-C198-7BC5194D31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7126F-8425-8B02-D977-E1C186A51738}"/>
              </a:ext>
            </a:extLst>
          </p:cNvPr>
          <p:cNvSpPr>
            <a:spLocks noGrp="1"/>
          </p:cNvSpPr>
          <p:nvPr>
            <p:ph type="dt" sz="half" idx="10"/>
          </p:nvPr>
        </p:nvSpPr>
        <p:spPr/>
        <p:txBody>
          <a:bodyPr/>
          <a:lstStyle/>
          <a:p>
            <a:fld id="{0893CC95-0670-EC41-8F10-B2CEF9E1FCA2}" type="datetimeFigureOut">
              <a:rPr lang="en-US" smtClean="0"/>
              <a:t>9/3/2024</a:t>
            </a:fld>
            <a:endParaRPr lang="en-US"/>
          </a:p>
        </p:txBody>
      </p:sp>
      <p:sp>
        <p:nvSpPr>
          <p:cNvPr id="5" name="Footer Placeholder 4">
            <a:extLst>
              <a:ext uri="{FF2B5EF4-FFF2-40B4-BE49-F238E27FC236}">
                <a16:creationId xmlns:a16="http://schemas.microsoft.com/office/drawing/2014/main" id="{532E9C09-EB8D-B153-4E19-5E0FD6E9B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0FC75-29F6-B2CB-4B58-77C09B5BE148}"/>
              </a:ext>
            </a:extLst>
          </p:cNvPr>
          <p:cNvSpPr>
            <a:spLocks noGrp="1"/>
          </p:cNvSpPr>
          <p:nvPr>
            <p:ph type="sldNum" sz="quarter" idx="12"/>
          </p:nvPr>
        </p:nvSpPr>
        <p:spPr/>
        <p:txBody>
          <a:bodyPr/>
          <a:lstStyle/>
          <a:p>
            <a:fld id="{946A7D30-52C4-6A42-8ADE-397A0C0496FF}" type="slidenum">
              <a:rPr lang="en-US" smtClean="0"/>
              <a:t>‹#›</a:t>
            </a:fld>
            <a:endParaRPr lang="en-US"/>
          </a:p>
        </p:txBody>
      </p:sp>
    </p:spTree>
    <p:extLst>
      <p:ext uri="{BB962C8B-B14F-4D97-AF65-F5344CB8AC3E}">
        <p14:creationId xmlns:p14="http://schemas.microsoft.com/office/powerpoint/2010/main" val="297084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E773-C396-6354-9882-C16CF87FB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DD8A3D-E2D6-7C09-135F-09332F97B8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5704D-657D-A570-947C-E919AF7D3B37}"/>
              </a:ext>
            </a:extLst>
          </p:cNvPr>
          <p:cNvSpPr>
            <a:spLocks noGrp="1"/>
          </p:cNvSpPr>
          <p:nvPr>
            <p:ph type="dt" sz="half" idx="10"/>
          </p:nvPr>
        </p:nvSpPr>
        <p:spPr/>
        <p:txBody>
          <a:bodyPr/>
          <a:lstStyle/>
          <a:p>
            <a:fld id="{0893CC95-0670-EC41-8F10-B2CEF9E1FCA2}" type="datetimeFigureOut">
              <a:rPr lang="en-US" smtClean="0"/>
              <a:t>9/3/2024</a:t>
            </a:fld>
            <a:endParaRPr lang="en-US"/>
          </a:p>
        </p:txBody>
      </p:sp>
      <p:sp>
        <p:nvSpPr>
          <p:cNvPr id="5" name="Footer Placeholder 4">
            <a:extLst>
              <a:ext uri="{FF2B5EF4-FFF2-40B4-BE49-F238E27FC236}">
                <a16:creationId xmlns:a16="http://schemas.microsoft.com/office/drawing/2014/main" id="{9FB71C99-FB97-2A58-C0EA-70125D16A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50685-08ED-2E78-0DDA-A014DE3BB57D}"/>
              </a:ext>
            </a:extLst>
          </p:cNvPr>
          <p:cNvSpPr>
            <a:spLocks noGrp="1"/>
          </p:cNvSpPr>
          <p:nvPr>
            <p:ph type="sldNum" sz="quarter" idx="12"/>
          </p:nvPr>
        </p:nvSpPr>
        <p:spPr/>
        <p:txBody>
          <a:bodyPr/>
          <a:lstStyle/>
          <a:p>
            <a:fld id="{946A7D30-52C4-6A42-8ADE-397A0C0496FF}" type="slidenum">
              <a:rPr lang="en-US" smtClean="0"/>
              <a:t>‹#›</a:t>
            </a:fld>
            <a:endParaRPr lang="en-US"/>
          </a:p>
        </p:txBody>
      </p:sp>
    </p:spTree>
    <p:extLst>
      <p:ext uri="{BB962C8B-B14F-4D97-AF65-F5344CB8AC3E}">
        <p14:creationId xmlns:p14="http://schemas.microsoft.com/office/powerpoint/2010/main" val="221219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50D5-3B0D-9264-F009-FF2BFD4EEE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889CEB-21A5-681E-63B9-238B3927F4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B50423-E468-FBAD-EF05-83830D263C3F}"/>
              </a:ext>
            </a:extLst>
          </p:cNvPr>
          <p:cNvSpPr>
            <a:spLocks noGrp="1"/>
          </p:cNvSpPr>
          <p:nvPr>
            <p:ph type="dt" sz="half" idx="10"/>
          </p:nvPr>
        </p:nvSpPr>
        <p:spPr/>
        <p:txBody>
          <a:bodyPr/>
          <a:lstStyle/>
          <a:p>
            <a:fld id="{0893CC95-0670-EC41-8F10-B2CEF9E1FCA2}" type="datetimeFigureOut">
              <a:rPr lang="en-US" smtClean="0"/>
              <a:t>9/3/2024</a:t>
            </a:fld>
            <a:endParaRPr lang="en-US"/>
          </a:p>
        </p:txBody>
      </p:sp>
      <p:sp>
        <p:nvSpPr>
          <p:cNvPr id="5" name="Footer Placeholder 4">
            <a:extLst>
              <a:ext uri="{FF2B5EF4-FFF2-40B4-BE49-F238E27FC236}">
                <a16:creationId xmlns:a16="http://schemas.microsoft.com/office/drawing/2014/main" id="{E6577756-55FC-5D7F-F2EA-B025F0322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07815-250D-8075-5766-2E268C1E38F0}"/>
              </a:ext>
            </a:extLst>
          </p:cNvPr>
          <p:cNvSpPr>
            <a:spLocks noGrp="1"/>
          </p:cNvSpPr>
          <p:nvPr>
            <p:ph type="sldNum" sz="quarter" idx="12"/>
          </p:nvPr>
        </p:nvSpPr>
        <p:spPr/>
        <p:txBody>
          <a:bodyPr/>
          <a:lstStyle/>
          <a:p>
            <a:fld id="{946A7D30-52C4-6A42-8ADE-397A0C0496FF}" type="slidenum">
              <a:rPr lang="en-US" smtClean="0"/>
              <a:t>‹#›</a:t>
            </a:fld>
            <a:endParaRPr lang="en-US"/>
          </a:p>
        </p:txBody>
      </p:sp>
    </p:spTree>
    <p:extLst>
      <p:ext uri="{BB962C8B-B14F-4D97-AF65-F5344CB8AC3E}">
        <p14:creationId xmlns:p14="http://schemas.microsoft.com/office/powerpoint/2010/main" val="167771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5AE41-3FAD-978B-698F-E2144E4F18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216B2-DCF5-4386-95A4-B34EF75F96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8023F8-9914-837A-12A1-965FFCB892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BE6440-E562-5F04-5FD4-64626F561047}"/>
              </a:ext>
            </a:extLst>
          </p:cNvPr>
          <p:cNvSpPr>
            <a:spLocks noGrp="1"/>
          </p:cNvSpPr>
          <p:nvPr>
            <p:ph type="dt" sz="half" idx="10"/>
          </p:nvPr>
        </p:nvSpPr>
        <p:spPr/>
        <p:txBody>
          <a:bodyPr/>
          <a:lstStyle/>
          <a:p>
            <a:fld id="{0893CC95-0670-EC41-8F10-B2CEF9E1FCA2}" type="datetimeFigureOut">
              <a:rPr lang="en-US" smtClean="0"/>
              <a:t>9/3/2024</a:t>
            </a:fld>
            <a:endParaRPr lang="en-US"/>
          </a:p>
        </p:txBody>
      </p:sp>
      <p:sp>
        <p:nvSpPr>
          <p:cNvPr id="6" name="Footer Placeholder 5">
            <a:extLst>
              <a:ext uri="{FF2B5EF4-FFF2-40B4-BE49-F238E27FC236}">
                <a16:creationId xmlns:a16="http://schemas.microsoft.com/office/drawing/2014/main" id="{9A7F071B-5E91-D02F-A17E-5A7060F410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5EC05-DEBD-D407-47C8-9CA9C3AE2880}"/>
              </a:ext>
            </a:extLst>
          </p:cNvPr>
          <p:cNvSpPr>
            <a:spLocks noGrp="1"/>
          </p:cNvSpPr>
          <p:nvPr>
            <p:ph type="sldNum" sz="quarter" idx="12"/>
          </p:nvPr>
        </p:nvSpPr>
        <p:spPr/>
        <p:txBody>
          <a:bodyPr/>
          <a:lstStyle/>
          <a:p>
            <a:fld id="{946A7D30-52C4-6A42-8ADE-397A0C0496FF}" type="slidenum">
              <a:rPr lang="en-US" smtClean="0"/>
              <a:t>‹#›</a:t>
            </a:fld>
            <a:endParaRPr lang="en-US"/>
          </a:p>
        </p:txBody>
      </p:sp>
    </p:spTree>
    <p:extLst>
      <p:ext uri="{BB962C8B-B14F-4D97-AF65-F5344CB8AC3E}">
        <p14:creationId xmlns:p14="http://schemas.microsoft.com/office/powerpoint/2010/main" val="293060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2025-A6BA-6B36-3551-487F97B9EF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859317-1B22-6EF0-A096-3220810E4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2586B7-BCEF-6E4A-6D33-C8602C0AF2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374890-8F61-D0AA-7A80-83C135DA20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B094F-7023-A1C3-B53E-E02C49335E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790F5C-E589-350B-4890-F94CAAD56DC3}"/>
              </a:ext>
            </a:extLst>
          </p:cNvPr>
          <p:cNvSpPr>
            <a:spLocks noGrp="1"/>
          </p:cNvSpPr>
          <p:nvPr>
            <p:ph type="dt" sz="half" idx="10"/>
          </p:nvPr>
        </p:nvSpPr>
        <p:spPr/>
        <p:txBody>
          <a:bodyPr/>
          <a:lstStyle/>
          <a:p>
            <a:fld id="{0893CC95-0670-EC41-8F10-B2CEF9E1FCA2}" type="datetimeFigureOut">
              <a:rPr lang="en-US" smtClean="0"/>
              <a:t>9/3/2024</a:t>
            </a:fld>
            <a:endParaRPr lang="en-US"/>
          </a:p>
        </p:txBody>
      </p:sp>
      <p:sp>
        <p:nvSpPr>
          <p:cNvPr id="8" name="Footer Placeholder 7">
            <a:extLst>
              <a:ext uri="{FF2B5EF4-FFF2-40B4-BE49-F238E27FC236}">
                <a16:creationId xmlns:a16="http://schemas.microsoft.com/office/drawing/2014/main" id="{0A0145DC-CA01-FECE-5BE5-14FF60D13E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933DA5-D9B3-872B-385D-A31D897E9AC2}"/>
              </a:ext>
            </a:extLst>
          </p:cNvPr>
          <p:cNvSpPr>
            <a:spLocks noGrp="1"/>
          </p:cNvSpPr>
          <p:nvPr>
            <p:ph type="sldNum" sz="quarter" idx="12"/>
          </p:nvPr>
        </p:nvSpPr>
        <p:spPr/>
        <p:txBody>
          <a:bodyPr/>
          <a:lstStyle/>
          <a:p>
            <a:fld id="{946A7D30-52C4-6A42-8ADE-397A0C0496FF}" type="slidenum">
              <a:rPr lang="en-US" smtClean="0"/>
              <a:t>‹#›</a:t>
            </a:fld>
            <a:endParaRPr lang="en-US"/>
          </a:p>
        </p:txBody>
      </p:sp>
    </p:spTree>
    <p:extLst>
      <p:ext uri="{BB962C8B-B14F-4D97-AF65-F5344CB8AC3E}">
        <p14:creationId xmlns:p14="http://schemas.microsoft.com/office/powerpoint/2010/main" val="283207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BDFF-F700-99A6-95B8-B5DF879F1F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E1184-3880-DBCE-5066-EC99F1E728A1}"/>
              </a:ext>
            </a:extLst>
          </p:cNvPr>
          <p:cNvSpPr>
            <a:spLocks noGrp="1"/>
          </p:cNvSpPr>
          <p:nvPr>
            <p:ph type="dt" sz="half" idx="10"/>
          </p:nvPr>
        </p:nvSpPr>
        <p:spPr/>
        <p:txBody>
          <a:bodyPr/>
          <a:lstStyle/>
          <a:p>
            <a:fld id="{0893CC95-0670-EC41-8F10-B2CEF9E1FCA2}" type="datetimeFigureOut">
              <a:rPr lang="en-US" smtClean="0"/>
              <a:t>9/3/2024</a:t>
            </a:fld>
            <a:endParaRPr lang="en-US"/>
          </a:p>
        </p:txBody>
      </p:sp>
      <p:sp>
        <p:nvSpPr>
          <p:cNvPr id="4" name="Footer Placeholder 3">
            <a:extLst>
              <a:ext uri="{FF2B5EF4-FFF2-40B4-BE49-F238E27FC236}">
                <a16:creationId xmlns:a16="http://schemas.microsoft.com/office/drawing/2014/main" id="{B2622CDC-C02D-A11B-ECDD-06FFE3F5B0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0AF87E-C634-9C46-337C-C13E2FC11838}"/>
              </a:ext>
            </a:extLst>
          </p:cNvPr>
          <p:cNvSpPr>
            <a:spLocks noGrp="1"/>
          </p:cNvSpPr>
          <p:nvPr>
            <p:ph type="sldNum" sz="quarter" idx="12"/>
          </p:nvPr>
        </p:nvSpPr>
        <p:spPr/>
        <p:txBody>
          <a:bodyPr/>
          <a:lstStyle/>
          <a:p>
            <a:fld id="{946A7D30-52C4-6A42-8ADE-397A0C0496FF}" type="slidenum">
              <a:rPr lang="en-US" smtClean="0"/>
              <a:t>‹#›</a:t>
            </a:fld>
            <a:endParaRPr lang="en-US"/>
          </a:p>
        </p:txBody>
      </p:sp>
    </p:spTree>
    <p:extLst>
      <p:ext uri="{BB962C8B-B14F-4D97-AF65-F5344CB8AC3E}">
        <p14:creationId xmlns:p14="http://schemas.microsoft.com/office/powerpoint/2010/main" val="25871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DFE53-FAC0-6353-0B8D-C89CB316C5CD}"/>
              </a:ext>
            </a:extLst>
          </p:cNvPr>
          <p:cNvSpPr>
            <a:spLocks noGrp="1"/>
          </p:cNvSpPr>
          <p:nvPr>
            <p:ph type="dt" sz="half" idx="10"/>
          </p:nvPr>
        </p:nvSpPr>
        <p:spPr/>
        <p:txBody>
          <a:bodyPr/>
          <a:lstStyle/>
          <a:p>
            <a:fld id="{0893CC95-0670-EC41-8F10-B2CEF9E1FCA2}" type="datetimeFigureOut">
              <a:rPr lang="en-US" smtClean="0"/>
              <a:t>9/3/2024</a:t>
            </a:fld>
            <a:endParaRPr lang="en-US"/>
          </a:p>
        </p:txBody>
      </p:sp>
      <p:sp>
        <p:nvSpPr>
          <p:cNvPr id="3" name="Footer Placeholder 2">
            <a:extLst>
              <a:ext uri="{FF2B5EF4-FFF2-40B4-BE49-F238E27FC236}">
                <a16:creationId xmlns:a16="http://schemas.microsoft.com/office/drawing/2014/main" id="{4CB0763C-A222-5DE4-F6E6-7B4C90C451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FE7519-06D1-044B-F08D-C025618BB5AC}"/>
              </a:ext>
            </a:extLst>
          </p:cNvPr>
          <p:cNvSpPr>
            <a:spLocks noGrp="1"/>
          </p:cNvSpPr>
          <p:nvPr>
            <p:ph type="sldNum" sz="quarter" idx="12"/>
          </p:nvPr>
        </p:nvSpPr>
        <p:spPr/>
        <p:txBody>
          <a:bodyPr/>
          <a:lstStyle/>
          <a:p>
            <a:fld id="{946A7D30-52C4-6A42-8ADE-397A0C0496FF}" type="slidenum">
              <a:rPr lang="en-US" smtClean="0"/>
              <a:t>‹#›</a:t>
            </a:fld>
            <a:endParaRPr lang="en-US"/>
          </a:p>
        </p:txBody>
      </p:sp>
    </p:spTree>
    <p:extLst>
      <p:ext uri="{BB962C8B-B14F-4D97-AF65-F5344CB8AC3E}">
        <p14:creationId xmlns:p14="http://schemas.microsoft.com/office/powerpoint/2010/main" val="164342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8D082-0F23-C7D7-FD91-D025AA012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4F6CDD-6444-96BA-7979-17256A2A34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A2ACAF-8DD3-33BD-4455-076C9D514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D704A9-53A7-9D15-F902-C538C5960035}"/>
              </a:ext>
            </a:extLst>
          </p:cNvPr>
          <p:cNvSpPr>
            <a:spLocks noGrp="1"/>
          </p:cNvSpPr>
          <p:nvPr>
            <p:ph type="dt" sz="half" idx="10"/>
          </p:nvPr>
        </p:nvSpPr>
        <p:spPr/>
        <p:txBody>
          <a:bodyPr/>
          <a:lstStyle/>
          <a:p>
            <a:fld id="{0893CC95-0670-EC41-8F10-B2CEF9E1FCA2}" type="datetimeFigureOut">
              <a:rPr lang="en-US" smtClean="0"/>
              <a:t>9/3/2024</a:t>
            </a:fld>
            <a:endParaRPr lang="en-US"/>
          </a:p>
        </p:txBody>
      </p:sp>
      <p:sp>
        <p:nvSpPr>
          <p:cNvPr id="6" name="Footer Placeholder 5">
            <a:extLst>
              <a:ext uri="{FF2B5EF4-FFF2-40B4-BE49-F238E27FC236}">
                <a16:creationId xmlns:a16="http://schemas.microsoft.com/office/drawing/2014/main" id="{CC7E9F66-3A80-AD9D-04A3-1D44BE0871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9AA05-CD97-0E54-9932-2A39D2DA5DC7}"/>
              </a:ext>
            </a:extLst>
          </p:cNvPr>
          <p:cNvSpPr>
            <a:spLocks noGrp="1"/>
          </p:cNvSpPr>
          <p:nvPr>
            <p:ph type="sldNum" sz="quarter" idx="12"/>
          </p:nvPr>
        </p:nvSpPr>
        <p:spPr/>
        <p:txBody>
          <a:bodyPr/>
          <a:lstStyle/>
          <a:p>
            <a:fld id="{946A7D30-52C4-6A42-8ADE-397A0C0496FF}" type="slidenum">
              <a:rPr lang="en-US" smtClean="0"/>
              <a:t>‹#›</a:t>
            </a:fld>
            <a:endParaRPr lang="en-US"/>
          </a:p>
        </p:txBody>
      </p:sp>
    </p:spTree>
    <p:extLst>
      <p:ext uri="{BB962C8B-B14F-4D97-AF65-F5344CB8AC3E}">
        <p14:creationId xmlns:p14="http://schemas.microsoft.com/office/powerpoint/2010/main" val="3393717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91502-DF6E-FF57-365F-59F82D871F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C898B2-6B82-E315-D01C-2F0202C96C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615B44-B00B-5842-0421-6E3B2C967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73F235-0C1D-2D82-9592-A0BBB6E08019}"/>
              </a:ext>
            </a:extLst>
          </p:cNvPr>
          <p:cNvSpPr>
            <a:spLocks noGrp="1"/>
          </p:cNvSpPr>
          <p:nvPr>
            <p:ph type="dt" sz="half" idx="10"/>
          </p:nvPr>
        </p:nvSpPr>
        <p:spPr/>
        <p:txBody>
          <a:bodyPr/>
          <a:lstStyle/>
          <a:p>
            <a:fld id="{0893CC95-0670-EC41-8F10-B2CEF9E1FCA2}" type="datetimeFigureOut">
              <a:rPr lang="en-US" smtClean="0"/>
              <a:t>9/3/2024</a:t>
            </a:fld>
            <a:endParaRPr lang="en-US"/>
          </a:p>
        </p:txBody>
      </p:sp>
      <p:sp>
        <p:nvSpPr>
          <p:cNvPr id="6" name="Footer Placeholder 5">
            <a:extLst>
              <a:ext uri="{FF2B5EF4-FFF2-40B4-BE49-F238E27FC236}">
                <a16:creationId xmlns:a16="http://schemas.microsoft.com/office/drawing/2014/main" id="{08AA667C-F9FC-7BB5-AA40-CAD1D98A9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148D5-FADB-DA5D-0F71-6FA098FE579B}"/>
              </a:ext>
            </a:extLst>
          </p:cNvPr>
          <p:cNvSpPr>
            <a:spLocks noGrp="1"/>
          </p:cNvSpPr>
          <p:nvPr>
            <p:ph type="sldNum" sz="quarter" idx="12"/>
          </p:nvPr>
        </p:nvSpPr>
        <p:spPr/>
        <p:txBody>
          <a:bodyPr/>
          <a:lstStyle/>
          <a:p>
            <a:fld id="{946A7D30-52C4-6A42-8ADE-397A0C0496FF}" type="slidenum">
              <a:rPr lang="en-US" smtClean="0"/>
              <a:t>‹#›</a:t>
            </a:fld>
            <a:endParaRPr lang="en-US"/>
          </a:p>
        </p:txBody>
      </p:sp>
    </p:spTree>
    <p:extLst>
      <p:ext uri="{BB962C8B-B14F-4D97-AF65-F5344CB8AC3E}">
        <p14:creationId xmlns:p14="http://schemas.microsoft.com/office/powerpoint/2010/main" val="303348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7F255-060D-9E94-0CB8-D861D94CBD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0E75D7-03D6-B21E-B6D0-9F9416FAE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AAB96-DD5E-18FD-27D9-3D39B9C23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93CC95-0670-EC41-8F10-B2CEF9E1FCA2}" type="datetimeFigureOut">
              <a:rPr lang="en-US" smtClean="0"/>
              <a:t>9/3/2024</a:t>
            </a:fld>
            <a:endParaRPr lang="en-US"/>
          </a:p>
        </p:txBody>
      </p:sp>
      <p:sp>
        <p:nvSpPr>
          <p:cNvPr id="5" name="Footer Placeholder 4">
            <a:extLst>
              <a:ext uri="{FF2B5EF4-FFF2-40B4-BE49-F238E27FC236}">
                <a16:creationId xmlns:a16="http://schemas.microsoft.com/office/drawing/2014/main" id="{A9E0CD02-B7B3-7BD3-E252-12B208D743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285638-A0D3-C610-5FFF-88C5DB1255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6A7D30-52C4-6A42-8ADE-397A0C0496FF}" type="slidenum">
              <a:rPr lang="en-US" smtClean="0"/>
              <a:t>‹#›</a:t>
            </a:fld>
            <a:endParaRPr lang="en-US"/>
          </a:p>
        </p:txBody>
      </p:sp>
    </p:spTree>
    <p:extLst>
      <p:ext uri="{BB962C8B-B14F-4D97-AF65-F5344CB8AC3E}">
        <p14:creationId xmlns:p14="http://schemas.microsoft.com/office/powerpoint/2010/main" val="1613699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www.washoeschools.net/Page/44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6.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6.png"/><Relationship Id="rId5" Type="http://schemas.openxmlformats.org/officeDocument/2006/relationships/image" Target="../media/image25.jpeg"/><Relationship Id="rId10" Type="http://schemas.openxmlformats.org/officeDocument/2006/relationships/image" Target="../media/image30.jpg"/><Relationship Id="rId4" Type="http://schemas.openxmlformats.org/officeDocument/2006/relationships/image" Target="../media/image24.png"/><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6.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6.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washoeschools.net/cms/lib/NV01912265/Centricity/domain/160/state/WhistleblowerMemo_24.25.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washoeschools.net/Page/452"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s://www.washoeschools.net/Page/1247"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mailto:AssessmentSupport@washoeschools.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contentexplorer.smarterbalanced.org/test-develop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646176" y="1048819"/>
            <a:ext cx="5449824" cy="769441"/>
          </a:xfrm>
          <a:prstGeom prst="rect">
            <a:avLst/>
          </a:prstGeom>
          <a:noFill/>
          <a:ln>
            <a:noFill/>
          </a:ln>
        </p:spPr>
        <p:txBody>
          <a:bodyPr wrap="square" rtlCol="0">
            <a:spAutoFit/>
          </a:bodyPr>
          <a:lstStyle/>
          <a:p>
            <a:pPr algn="ctr"/>
            <a:r>
              <a:rPr lang="en-US" sz="4400" b="1" u="sng" dirty="0">
                <a:solidFill>
                  <a:srgbClr val="015288"/>
                </a:solidFill>
                <a:latin typeface="Arial" panose="020B0604020202020204" pitchFamily="34" charset="0"/>
                <a:cs typeface="Arial" panose="020B0604020202020204" pitchFamily="34" charset="0"/>
              </a:rPr>
              <a:t>WCSD PROMISE</a:t>
            </a:r>
          </a:p>
        </p:txBody>
      </p:sp>
      <p:sp>
        <p:nvSpPr>
          <p:cNvPr id="2" name="TextBox 1">
            <a:extLst>
              <a:ext uri="{FF2B5EF4-FFF2-40B4-BE49-F238E27FC236}">
                <a16:creationId xmlns:a16="http://schemas.microsoft.com/office/drawing/2014/main" id="{E66F4057-A741-E14F-D8B0-7D15A599E45A}"/>
              </a:ext>
            </a:extLst>
          </p:cNvPr>
          <p:cNvSpPr txBox="1"/>
          <p:nvPr/>
        </p:nvSpPr>
        <p:spPr>
          <a:xfrm>
            <a:off x="646176" y="2032556"/>
            <a:ext cx="5449824" cy="3809697"/>
          </a:xfrm>
          <a:prstGeom prst="rect">
            <a:avLst/>
          </a:prstGeom>
          <a:noFill/>
        </p:spPr>
        <p:txBody>
          <a:bodyPr wrap="square" rtlCol="0">
            <a:spAutoFit/>
          </a:bodyPr>
          <a:lstStyle/>
          <a:p>
            <a:pPr algn="ctr">
              <a:lnSpc>
                <a:spcPct val="125000"/>
              </a:lnSpc>
            </a:pPr>
            <a:r>
              <a:rPr lang="en-US" sz="2800" dirty="0">
                <a:latin typeface="Calibri" panose="020F0502020204030204" pitchFamily="34" charset="0"/>
                <a:cs typeface="Calibri" panose="020F0502020204030204" pitchFamily="34" charset="0"/>
              </a:rPr>
              <a:t>We will know every student by </a:t>
            </a:r>
            <a:r>
              <a:rPr lang="en-US" sz="2800" b="1" dirty="0">
                <a:solidFill>
                  <a:srgbClr val="015288"/>
                </a:solidFill>
                <a:latin typeface="Calibri" panose="020F0502020204030204" pitchFamily="34" charset="0"/>
                <a:cs typeface="Calibri" panose="020F0502020204030204" pitchFamily="34" charset="0"/>
              </a:rPr>
              <a:t>NAME, STRENGTH and NEED </a:t>
            </a:r>
          </a:p>
          <a:p>
            <a:pPr algn="ctr">
              <a:lnSpc>
                <a:spcPct val="125000"/>
              </a:lnSpc>
            </a:pPr>
            <a:r>
              <a:rPr lang="en-US" sz="2800" dirty="0">
                <a:latin typeface="Calibri" panose="020F0502020204030204" pitchFamily="34" charset="0"/>
                <a:cs typeface="Calibri" panose="020F0502020204030204" pitchFamily="34" charset="0"/>
              </a:rPr>
              <a:t>so they graduate prepared for the future they choose and we will deliver on this promise in partnership with our </a:t>
            </a:r>
          </a:p>
          <a:p>
            <a:pPr algn="ctr">
              <a:lnSpc>
                <a:spcPct val="125000"/>
              </a:lnSpc>
            </a:pPr>
            <a:r>
              <a:rPr lang="en-US" sz="2800" b="1" dirty="0">
                <a:solidFill>
                  <a:srgbClr val="015288"/>
                </a:solidFill>
                <a:latin typeface="Calibri" panose="020F0502020204030204" pitchFamily="34" charset="0"/>
                <a:cs typeface="Calibri" panose="020F0502020204030204" pitchFamily="34" charset="0"/>
              </a:rPr>
              <a:t>FAMILIES and COMMUNITY.</a:t>
            </a:r>
          </a:p>
        </p:txBody>
      </p:sp>
    </p:spTree>
    <p:extLst>
      <p:ext uri="{BB962C8B-B14F-4D97-AF65-F5344CB8AC3E}">
        <p14:creationId xmlns:p14="http://schemas.microsoft.com/office/powerpoint/2010/main" val="193203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82AD62D-0EC2-C2A4-2C57-5F46323465F9}"/>
              </a:ext>
            </a:extLst>
          </p:cNvPr>
          <p:cNvSpPr txBox="1"/>
          <p:nvPr/>
        </p:nvSpPr>
        <p:spPr>
          <a:xfrm>
            <a:off x="1523999" y="753814"/>
            <a:ext cx="9261231" cy="707886"/>
          </a:xfrm>
          <a:prstGeom prst="rect">
            <a:avLst/>
          </a:prstGeom>
          <a:noFill/>
        </p:spPr>
        <p:txBody>
          <a:bodyPr wrap="square" rtlCol="0">
            <a:spAutoFit/>
          </a:bodyPr>
          <a:lstStyle/>
          <a:p>
            <a:pPr algn="ctr"/>
            <a:r>
              <a:rPr lang="en-US" sz="4000" b="1" dirty="0">
                <a:solidFill>
                  <a:srgbClr val="015287"/>
                </a:solidFill>
                <a:latin typeface="Arial" panose="020B0604020202020204" pitchFamily="34" charset="0"/>
                <a:cs typeface="Arial" panose="020B0604020202020204" pitchFamily="34" charset="0"/>
              </a:rPr>
              <a:t>Assessment Participation</a:t>
            </a:r>
          </a:p>
        </p:txBody>
      </p:sp>
      <p:sp>
        <p:nvSpPr>
          <p:cNvPr id="8" name="TextBox 7">
            <a:extLst>
              <a:ext uri="{FF2B5EF4-FFF2-40B4-BE49-F238E27FC236}">
                <a16:creationId xmlns:a16="http://schemas.microsoft.com/office/drawing/2014/main" id="{4BF5F52B-DCEE-C631-C80B-1BA5BED0DD81}"/>
              </a:ext>
            </a:extLst>
          </p:cNvPr>
          <p:cNvSpPr txBox="1"/>
          <p:nvPr/>
        </p:nvSpPr>
        <p:spPr>
          <a:xfrm>
            <a:off x="1524000" y="1722437"/>
            <a:ext cx="9144000" cy="3640677"/>
          </a:xfrm>
          <a:prstGeom prst="rect">
            <a:avLst/>
          </a:prstGeom>
          <a:noFill/>
        </p:spPr>
        <p:txBody>
          <a:bodyPr wrap="square" rtlCol="0">
            <a:spAutoFit/>
          </a:bodyPr>
          <a:lstStyle/>
          <a:p>
            <a:pPr marL="342900" indent="-342900">
              <a:lnSpc>
                <a:spcPct val="105000"/>
              </a:lnSpc>
              <a:spcAft>
                <a:spcPts val="600"/>
              </a:spcAft>
              <a:buFont typeface="Wingdings" panose="05000000000000000000" pitchFamily="2" charset="2"/>
              <a:buChar char="§"/>
            </a:pPr>
            <a:r>
              <a:rPr lang="en-US" sz="2400" b="1" dirty="0">
                <a:latin typeface="Calibri" panose="020F0502020204030204" pitchFamily="34" charset="0"/>
                <a:cs typeface="Calibri" panose="020F0502020204030204" pitchFamily="34" charset="0"/>
              </a:rPr>
              <a:t>Smarter Balanced Summative </a:t>
            </a:r>
            <a:r>
              <a:rPr lang="en-US" sz="2400" dirty="0">
                <a:latin typeface="Calibri" panose="020F0502020204030204" pitchFamily="34" charset="0"/>
                <a:cs typeface="Calibri" panose="020F0502020204030204" pitchFamily="34" charset="0"/>
              </a:rPr>
              <a:t>in ELA &amp; Math; </a:t>
            </a:r>
            <a:r>
              <a:rPr lang="en-US" sz="2400" dirty="0">
                <a:solidFill>
                  <a:srgbClr val="006699"/>
                </a:solidFill>
                <a:latin typeface="Calibri" panose="020F0502020204030204" pitchFamily="34" charset="0"/>
                <a:cs typeface="Calibri" panose="020F0502020204030204" pitchFamily="34" charset="0"/>
              </a:rPr>
              <a:t>NV-CRT, Gr 3-8</a:t>
            </a:r>
          </a:p>
          <a:p>
            <a:pPr marL="342900" indent="-342900">
              <a:lnSpc>
                <a:spcPct val="105000"/>
              </a:lnSpc>
              <a:spcAft>
                <a:spcPts val="600"/>
              </a:spcAft>
              <a:buFont typeface="Wingdings" panose="05000000000000000000" pitchFamily="2" charset="2"/>
              <a:buChar char="§"/>
            </a:pPr>
            <a:r>
              <a:rPr lang="en-US" sz="2400" b="1" dirty="0">
                <a:latin typeface="Calibri" panose="020F0502020204030204" pitchFamily="34" charset="0"/>
                <a:cs typeface="Calibri" panose="020F0502020204030204" pitchFamily="34" charset="0"/>
              </a:rPr>
              <a:t>Science</a:t>
            </a:r>
            <a:r>
              <a:rPr lang="en-US" sz="2400"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 </a:t>
            </a:r>
            <a:r>
              <a:rPr lang="en-US" sz="2400" dirty="0">
                <a:solidFill>
                  <a:srgbClr val="006699"/>
                </a:solidFill>
                <a:latin typeface="Calibri" panose="020F0502020204030204" pitchFamily="34" charset="0"/>
                <a:cs typeface="Calibri" panose="020F0502020204030204" pitchFamily="34" charset="0"/>
              </a:rPr>
              <a:t>NV-CRT, Gr 5, 8, 9 or 10</a:t>
            </a:r>
          </a:p>
          <a:p>
            <a:pPr marL="342900" indent="-342900">
              <a:lnSpc>
                <a:spcPct val="105000"/>
              </a:lnSpc>
              <a:spcAft>
                <a:spcPts val="600"/>
              </a:spcAft>
              <a:buFont typeface="Wingdings" panose="05000000000000000000" pitchFamily="2" charset="2"/>
              <a:buChar char="§"/>
            </a:pPr>
            <a:r>
              <a:rPr lang="en-US" sz="2400" b="1" dirty="0">
                <a:latin typeface="Calibri" panose="020F0502020204030204" pitchFamily="34" charset="0"/>
                <a:cs typeface="Calibri" panose="020F0502020204030204" pitchFamily="34" charset="0"/>
              </a:rPr>
              <a:t>NAA</a:t>
            </a:r>
            <a:r>
              <a:rPr lang="en-US" sz="2400" dirty="0">
                <a:latin typeface="Calibri" panose="020F0502020204030204" pitchFamily="34" charset="0"/>
                <a:cs typeface="Calibri" panose="020F0502020204030204" pitchFamily="34" charset="0"/>
              </a:rPr>
              <a:t>/Nevada Alternate;</a:t>
            </a:r>
            <a:r>
              <a:rPr lang="en-US" sz="2400" dirty="0">
                <a:solidFill>
                  <a:srgbClr val="006699"/>
                </a:solidFill>
                <a:latin typeface="Calibri" panose="020F0502020204030204" pitchFamily="34" charset="0"/>
                <a:cs typeface="Calibri" panose="020F0502020204030204" pitchFamily="34" charset="0"/>
              </a:rPr>
              <a:t> Gr3-8 &amp; 11; NAA gr11 required for alternative diploma </a:t>
            </a:r>
          </a:p>
          <a:p>
            <a:pPr marL="342900" indent="-342900">
              <a:lnSpc>
                <a:spcPct val="105000"/>
              </a:lnSpc>
              <a:spcAft>
                <a:spcPts val="600"/>
              </a:spcAft>
              <a:buFont typeface="Wingdings" panose="05000000000000000000" pitchFamily="2" charset="2"/>
              <a:buChar char="§"/>
            </a:pPr>
            <a:r>
              <a:rPr lang="en-US" sz="2400" b="1" dirty="0">
                <a:latin typeface="Calibri" panose="020F0502020204030204" pitchFamily="34" charset="0"/>
                <a:cs typeface="Calibri" panose="020F0502020204030204" pitchFamily="34" charset="0"/>
              </a:rPr>
              <a:t>(ELPA) </a:t>
            </a:r>
            <a:r>
              <a:rPr lang="en-US" sz="2400" dirty="0">
                <a:latin typeface="Calibri" panose="020F0502020204030204" pitchFamily="34" charset="0"/>
                <a:cs typeface="Calibri" panose="020F0502020204030204" pitchFamily="34" charset="0"/>
              </a:rPr>
              <a:t>WIDA ACCESS and WIDA Alternate ACCESS; </a:t>
            </a:r>
            <a:r>
              <a:rPr lang="en-US" sz="2400" dirty="0">
                <a:solidFill>
                  <a:srgbClr val="006699"/>
                </a:solidFill>
                <a:latin typeface="Calibri" panose="020F0502020204030204" pitchFamily="34" charset="0"/>
                <a:cs typeface="Calibri" panose="020F0502020204030204" pitchFamily="34" charset="0"/>
              </a:rPr>
              <a:t>K-12 </a:t>
            </a:r>
          </a:p>
          <a:p>
            <a:pPr marL="342900" indent="-342900">
              <a:lnSpc>
                <a:spcPct val="105000"/>
              </a:lnSpc>
              <a:spcAft>
                <a:spcPts val="600"/>
              </a:spcAft>
              <a:buFont typeface="Wingdings" panose="05000000000000000000" pitchFamily="2" charset="2"/>
              <a:buChar char="§"/>
            </a:pPr>
            <a:r>
              <a:rPr lang="en-US" sz="2400" b="1" dirty="0">
                <a:latin typeface="Calibri" panose="020F0502020204030204" pitchFamily="34" charset="0"/>
                <a:cs typeface="Calibri" panose="020F0502020204030204" pitchFamily="34" charset="0"/>
              </a:rPr>
              <a:t>MAP Growth Reading </a:t>
            </a:r>
            <a:r>
              <a:rPr lang="en-US" sz="2400" dirty="0">
                <a:latin typeface="Calibri" panose="020F0502020204030204" pitchFamily="34" charset="0"/>
                <a:cs typeface="Calibri" panose="020F0502020204030204" pitchFamily="34" charset="0"/>
              </a:rPr>
              <a:t>(interim, NV Read by Grade 3); </a:t>
            </a:r>
            <a:r>
              <a:rPr lang="en-US" sz="2400" dirty="0">
                <a:solidFill>
                  <a:srgbClr val="006699"/>
                </a:solidFill>
                <a:latin typeface="Calibri" panose="020F0502020204030204" pitchFamily="34" charset="0"/>
                <a:cs typeface="Calibri" panose="020F0502020204030204" pitchFamily="34" charset="0"/>
              </a:rPr>
              <a:t>K-3</a:t>
            </a:r>
          </a:p>
          <a:p>
            <a:pPr marL="342900" indent="-342900">
              <a:lnSpc>
                <a:spcPct val="105000"/>
              </a:lnSpc>
              <a:spcAft>
                <a:spcPts val="600"/>
              </a:spcAft>
              <a:buFont typeface="Wingdings" panose="05000000000000000000" pitchFamily="2" charset="2"/>
              <a:buChar char="§"/>
            </a:pPr>
            <a:r>
              <a:rPr lang="en-US" sz="2400" b="1" dirty="0">
                <a:latin typeface="Calibri" panose="020F0502020204030204" pitchFamily="34" charset="0"/>
                <a:cs typeface="Calibri" panose="020F0502020204030204" pitchFamily="34" charset="0"/>
              </a:rPr>
              <a:t>BRIGANCE EC Screens III </a:t>
            </a:r>
            <a:r>
              <a:rPr lang="en-US" sz="2400" dirty="0">
                <a:latin typeface="Calibri" panose="020F0502020204030204" pitchFamily="34" charset="0"/>
                <a:cs typeface="Calibri" panose="020F0502020204030204" pitchFamily="34" charset="0"/>
              </a:rPr>
              <a:t>(KEA, developmental screening)</a:t>
            </a:r>
          </a:p>
          <a:p>
            <a:pPr marL="342900" indent="-342900">
              <a:lnSpc>
                <a:spcPct val="105000"/>
              </a:lnSpc>
              <a:spcAft>
                <a:spcPts val="600"/>
              </a:spcAft>
              <a:buFont typeface="Wingdings" panose="05000000000000000000" pitchFamily="2" charset="2"/>
              <a:buChar char="§"/>
            </a:pPr>
            <a:r>
              <a:rPr lang="en-US" sz="2400" b="1" dirty="0">
                <a:latin typeface="Calibri" panose="020F0502020204030204" pitchFamily="34" charset="0"/>
                <a:cs typeface="Calibri" panose="020F0502020204030204" pitchFamily="34" charset="0"/>
              </a:rPr>
              <a:t>NAEP</a:t>
            </a:r>
            <a:r>
              <a:rPr lang="en-US" sz="2400" dirty="0">
                <a:latin typeface="Calibri" panose="020F0502020204030204" pitchFamily="34" charset="0"/>
                <a:cs typeface="Calibri" panose="020F0502020204030204" pitchFamily="34" charset="0"/>
              </a:rPr>
              <a:t>/National Assessment of Educational Progress</a:t>
            </a:r>
            <a:endParaRPr lang="en-US" sz="2400" dirty="0">
              <a:solidFill>
                <a:srgbClr val="01528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836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82AD62D-0EC2-C2A4-2C57-5F46323465F9}"/>
              </a:ext>
            </a:extLst>
          </p:cNvPr>
          <p:cNvSpPr txBox="1"/>
          <p:nvPr/>
        </p:nvSpPr>
        <p:spPr>
          <a:xfrm>
            <a:off x="1524000" y="753814"/>
            <a:ext cx="9144000" cy="707886"/>
          </a:xfrm>
          <a:prstGeom prst="rect">
            <a:avLst/>
          </a:prstGeom>
          <a:noFill/>
        </p:spPr>
        <p:txBody>
          <a:bodyPr wrap="square" rtlCol="0">
            <a:spAutoFit/>
          </a:bodyPr>
          <a:lstStyle/>
          <a:p>
            <a:pPr algn="ctr"/>
            <a:r>
              <a:rPr lang="en-US" sz="4000" b="1" dirty="0">
                <a:solidFill>
                  <a:srgbClr val="015287"/>
                </a:solidFill>
                <a:latin typeface="Arial" panose="020B0604020202020204" pitchFamily="34" charset="0"/>
                <a:cs typeface="Arial" panose="020B0604020202020204" pitchFamily="34" charset="0"/>
              </a:rPr>
              <a:t>Assessments in High School</a:t>
            </a:r>
          </a:p>
        </p:txBody>
      </p:sp>
      <p:sp>
        <p:nvSpPr>
          <p:cNvPr id="8" name="TextBox 7">
            <a:extLst>
              <a:ext uri="{FF2B5EF4-FFF2-40B4-BE49-F238E27FC236}">
                <a16:creationId xmlns:a16="http://schemas.microsoft.com/office/drawing/2014/main" id="{4BF5F52B-DCEE-C631-C80B-1BA5BED0DD81}"/>
              </a:ext>
            </a:extLst>
          </p:cNvPr>
          <p:cNvSpPr txBox="1"/>
          <p:nvPr/>
        </p:nvSpPr>
        <p:spPr>
          <a:xfrm>
            <a:off x="1524000" y="1711842"/>
            <a:ext cx="9144000" cy="4339329"/>
          </a:xfrm>
          <a:prstGeom prst="rect">
            <a:avLst/>
          </a:prstGeom>
          <a:noFill/>
        </p:spPr>
        <p:txBody>
          <a:bodyPr wrap="square" rtlCol="0">
            <a:spAutoFit/>
          </a:bodyPr>
          <a:lstStyle/>
          <a:p>
            <a:pPr marL="457200" indent="-457200">
              <a:lnSpc>
                <a:spcPct val="105000"/>
              </a:lnSpc>
              <a:spcAft>
                <a:spcPts val="600"/>
              </a:spcAft>
              <a:buFont typeface="Wingdings" panose="05000000000000000000" pitchFamily="2" charset="2"/>
              <a:buChar char="§"/>
            </a:pPr>
            <a:r>
              <a:rPr lang="en-US" sz="2400" dirty="0">
                <a:latin typeface="Calibri" panose="020F0502020204030204" pitchFamily="34" charset="0"/>
                <a:cs typeface="Calibri" panose="020F0502020204030204" pitchFamily="34" charset="0"/>
              </a:rPr>
              <a:t>College Readiness/Career Readiness; </a:t>
            </a:r>
            <a:r>
              <a:rPr lang="en-US" sz="2400" dirty="0">
                <a:solidFill>
                  <a:srgbClr val="006699"/>
                </a:solidFill>
                <a:latin typeface="Calibri" panose="020F0502020204030204" pitchFamily="34" charset="0"/>
                <a:cs typeface="Calibri" panose="020F0502020204030204" pitchFamily="34" charset="0"/>
              </a:rPr>
              <a:t>Results may be used toward diploma seals, certificates, or endorsements</a:t>
            </a:r>
            <a:endParaRPr lang="en-US" sz="2400" dirty="0">
              <a:latin typeface="Calibri" panose="020F0502020204030204" pitchFamily="34" charset="0"/>
              <a:cs typeface="Calibri" panose="020F0502020204030204" pitchFamily="34" charset="0"/>
            </a:endParaRPr>
          </a:p>
          <a:p>
            <a:pPr marL="914400" lvl="1" indent="-457200">
              <a:lnSpc>
                <a:spcPct val="105000"/>
              </a:lnSpc>
              <a:spcAft>
                <a:spcPts val="600"/>
              </a:spcAft>
              <a:buFont typeface="Calibri" panose="020F0502020204030204" pitchFamily="34" charset="0"/>
              <a:buChar char="̶"/>
            </a:pPr>
            <a:r>
              <a:rPr lang="en-US" sz="2400" b="1" dirty="0">
                <a:latin typeface="Calibri" panose="020F0502020204030204" pitchFamily="34" charset="0"/>
                <a:cs typeface="Calibri" panose="020F0502020204030204" pitchFamily="34" charset="0"/>
              </a:rPr>
              <a:t>CCR</a:t>
            </a:r>
            <a:r>
              <a:rPr lang="en-US" sz="2400" dirty="0">
                <a:latin typeface="Calibri" panose="020F0502020204030204" pitchFamily="34" charset="0"/>
                <a:cs typeface="Calibri" panose="020F0502020204030204" pitchFamily="34" charset="0"/>
              </a:rPr>
              <a:t>/College and Career Readiness (ACT with Writing); </a:t>
            </a:r>
            <a:r>
              <a:rPr lang="en-US" sz="2400" dirty="0">
                <a:solidFill>
                  <a:srgbClr val="006699"/>
                </a:solidFill>
                <a:latin typeface="Calibri" panose="020F0502020204030204" pitchFamily="34" charset="0"/>
                <a:cs typeface="Calibri" panose="020F0502020204030204" pitchFamily="34" charset="0"/>
              </a:rPr>
              <a:t>Required for standard+ diploma</a:t>
            </a:r>
          </a:p>
          <a:p>
            <a:pPr marL="914400" lvl="1" indent="-457200">
              <a:lnSpc>
                <a:spcPct val="105000"/>
              </a:lnSpc>
              <a:spcAft>
                <a:spcPts val="600"/>
              </a:spcAft>
              <a:buFont typeface="Calibri" panose="020F0502020204030204" pitchFamily="34" charset="0"/>
              <a:buChar char="̶"/>
            </a:pPr>
            <a:r>
              <a:rPr lang="en-US" sz="2400" b="1" dirty="0">
                <a:latin typeface="Calibri" panose="020F0502020204030204" pitchFamily="34" charset="0"/>
                <a:cs typeface="Calibri" panose="020F0502020204030204" pitchFamily="34" charset="0"/>
              </a:rPr>
              <a:t>CTE</a:t>
            </a:r>
            <a:r>
              <a:rPr lang="en-US" sz="2400" dirty="0">
                <a:latin typeface="Calibri" panose="020F0502020204030204" pitchFamily="34" charset="0"/>
                <a:cs typeface="Calibri" panose="020F0502020204030204" pitchFamily="34" charset="0"/>
              </a:rPr>
              <a:t>/Career &amp; Technical Education </a:t>
            </a:r>
          </a:p>
          <a:p>
            <a:pPr marL="914400" lvl="1" indent="-457200">
              <a:lnSpc>
                <a:spcPct val="105000"/>
              </a:lnSpc>
              <a:spcAft>
                <a:spcPts val="600"/>
              </a:spcAft>
              <a:buFont typeface="Calibri" panose="020F0502020204030204" pitchFamily="34" charset="0"/>
              <a:buChar char="̶"/>
            </a:pPr>
            <a:r>
              <a:rPr lang="en-US" sz="2400" b="1" dirty="0">
                <a:latin typeface="Calibri" panose="020F0502020204030204" pitchFamily="34" charset="0"/>
                <a:cs typeface="Calibri" panose="020F0502020204030204" pitchFamily="34" charset="0"/>
              </a:rPr>
              <a:t>Civics Exam</a:t>
            </a:r>
            <a:r>
              <a:rPr lang="en-US" sz="2400" dirty="0">
                <a:latin typeface="Calibri" panose="020F0502020204030204" pitchFamily="34" charset="0"/>
                <a:cs typeface="Calibri" panose="020F0502020204030204" pitchFamily="34" charset="0"/>
              </a:rPr>
              <a:t> (HS); </a:t>
            </a:r>
            <a:r>
              <a:rPr lang="en-US" sz="2400" dirty="0">
                <a:solidFill>
                  <a:srgbClr val="006699"/>
                </a:solidFill>
                <a:latin typeface="Calibri" panose="020F0502020204030204" pitchFamily="34" charset="0"/>
                <a:cs typeface="Calibri" panose="020F0502020204030204" pitchFamily="34" charset="0"/>
              </a:rPr>
              <a:t>Required for graduation; all diploma types</a:t>
            </a:r>
          </a:p>
          <a:p>
            <a:pPr marL="914400" lvl="1" indent="-457200">
              <a:lnSpc>
                <a:spcPct val="105000"/>
              </a:lnSpc>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Other: </a:t>
            </a:r>
            <a:r>
              <a:rPr lang="en-US" sz="2400" i="1" dirty="0">
                <a:latin typeface="Calibri" panose="020F0502020204030204" pitchFamily="34" charset="0"/>
                <a:cs typeface="Calibri" panose="020F0502020204030204" pitchFamily="34" charset="0"/>
              </a:rPr>
              <a:t>PSAT/NMSQT, SAT, ACT, AP, IB, ASVAB, ACT WorkKeys (NCRC), Industry Certification (OWINN), AAPPL, Avant </a:t>
            </a:r>
            <a:r>
              <a:rPr lang="en-US" sz="2400" i="1" dirty="0" err="1">
                <a:latin typeface="Calibri" panose="020F0502020204030204" pitchFamily="34" charset="0"/>
                <a:cs typeface="Calibri" panose="020F0502020204030204" pitchFamily="34" charset="0"/>
              </a:rPr>
              <a:t>WorldSpeak</a:t>
            </a:r>
            <a:r>
              <a:rPr lang="en-US" sz="2400" i="1" dirty="0">
                <a:latin typeface="Calibri" panose="020F0502020204030204" pitchFamily="34" charset="0"/>
                <a:cs typeface="Calibri" panose="020F0502020204030204" pitchFamily="34" charset="0"/>
              </a:rPr>
              <a:t>, OPI, ASLPI</a:t>
            </a:r>
          </a:p>
          <a:p>
            <a:pPr marL="0" lvl="1">
              <a:lnSpc>
                <a:spcPct val="105000"/>
              </a:lnSpc>
              <a:spcAft>
                <a:spcPts val="600"/>
              </a:spcAft>
            </a:pPr>
            <a:endParaRPr lang="en-US" sz="2400" dirty="0">
              <a:solidFill>
                <a:srgbClr val="01528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2987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1" y="1375085"/>
            <a:ext cx="8998215" cy="3698705"/>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q"/>
            </a:pPr>
            <a:r>
              <a:rPr lang="en-US" sz="2400" dirty="0">
                <a:latin typeface="Calibri" panose="020F0502020204030204" pitchFamily="34" charset="0"/>
                <a:cs typeface="Calibri" panose="020F0502020204030204" pitchFamily="34" charset="0"/>
              </a:rPr>
              <a:t>General Assessments</a:t>
            </a:r>
          </a:p>
          <a:p>
            <a:pPr marL="914400" lvl="1" indent="-457200">
              <a:lnSpc>
                <a:spcPct val="105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State Criterion Referenced Tests (CRT)</a:t>
            </a:r>
          </a:p>
          <a:p>
            <a:pPr marL="914400" lvl="1" indent="-457200">
              <a:lnSpc>
                <a:spcPct val="105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College and Career Readiness Assessments (CCR)</a:t>
            </a:r>
          </a:p>
          <a:p>
            <a:pPr marL="457200" indent="-457200">
              <a:lnSpc>
                <a:spcPct val="105000"/>
              </a:lnSpc>
              <a:buFont typeface="Wingdings" panose="05000000000000000000" pitchFamily="2" charset="2"/>
              <a:buChar char="q"/>
            </a:pPr>
            <a:r>
              <a:rPr lang="en-US" sz="2400" dirty="0">
                <a:latin typeface="Calibri" panose="020F0502020204030204" pitchFamily="34" charset="0"/>
                <a:cs typeface="Calibri" panose="020F0502020204030204" pitchFamily="34" charset="0"/>
              </a:rPr>
              <a:t>Alternate Assessments; (IEP, ≤1%)</a:t>
            </a:r>
          </a:p>
          <a:p>
            <a:pPr marL="457200" indent="-457200">
              <a:lnSpc>
                <a:spcPct val="105000"/>
              </a:lnSpc>
              <a:buFont typeface="Wingdings" panose="05000000000000000000" pitchFamily="2" charset="2"/>
              <a:buChar char="q"/>
            </a:pPr>
            <a:r>
              <a:rPr lang="en-US" sz="2400" dirty="0">
                <a:latin typeface="Calibri" panose="020F0502020204030204" pitchFamily="34" charset="0"/>
                <a:cs typeface="Calibri" panose="020F0502020204030204" pitchFamily="34" charset="0"/>
              </a:rPr>
              <a:t>English Language Proficiency; (EL)</a:t>
            </a:r>
          </a:p>
          <a:p>
            <a:pPr>
              <a:lnSpc>
                <a:spcPct val="105000"/>
              </a:lnSpc>
            </a:pPr>
            <a:endParaRPr lang="en-US" sz="2400" dirty="0">
              <a:latin typeface="Calibri" panose="020F0502020204030204" pitchFamily="34" charset="0"/>
              <a:cs typeface="Calibri" panose="020F0502020204030204" pitchFamily="34" charset="0"/>
            </a:endParaRPr>
          </a:p>
          <a:p>
            <a:pPr>
              <a:lnSpc>
                <a:spcPct val="105000"/>
              </a:lnSpc>
            </a:pPr>
            <a:r>
              <a:rPr lang="en-US" sz="2000" b="1" dirty="0">
                <a:solidFill>
                  <a:srgbClr val="990033"/>
                </a:solidFill>
                <a:latin typeface="Calibri" panose="020F0502020204030204" pitchFamily="34" charset="0"/>
                <a:cs typeface="Calibri" panose="020F0502020204030204" pitchFamily="34" charset="0"/>
              </a:rPr>
              <a:t>IMPORTANT! – IEP/Special Education Program Eligible</a:t>
            </a:r>
          </a:p>
          <a:p>
            <a:pPr>
              <a:lnSpc>
                <a:spcPct val="105000"/>
              </a:lnSpc>
            </a:pPr>
            <a:r>
              <a:rPr lang="en-US" sz="2000" u="sng" dirty="0">
                <a:latin typeface="Calibri" panose="020F0502020204030204" pitchFamily="34" charset="0"/>
                <a:cs typeface="Calibri" panose="020F0502020204030204" pitchFamily="34" charset="0"/>
              </a:rPr>
              <a:t>Before October 31</a:t>
            </a:r>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ALL K-12 students, determine eligibility for alternate assessments</a:t>
            </a:r>
            <a:r>
              <a:rPr lang="en-US" sz="2000" dirty="0">
                <a:latin typeface="Calibri" panose="020F0502020204030204" pitchFamily="34" charset="0"/>
                <a:cs typeface="Calibri" panose="020F0502020204030204" pitchFamily="34" charset="0"/>
              </a:rPr>
              <a:t> and revise IEP if necessary; verify “Alternate Assessment” is indicated in Infinite Campus </a:t>
            </a:r>
            <a:r>
              <a:rPr lang="en-US" sz="2000" i="1" dirty="0">
                <a:solidFill>
                  <a:schemeClr val="bg2">
                    <a:lumMod val="50000"/>
                  </a:schemeClr>
                </a:solidFill>
                <a:latin typeface="Calibri" panose="020F0502020204030204" pitchFamily="34" charset="0"/>
                <a:cs typeface="Calibri" panose="020F0502020204030204" pitchFamily="34" charset="0"/>
              </a:rPr>
              <a:t>(Enrollments &gt; (current/active enrollment) &gt; State Reporting Fields)</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Assessment Eligibility</a:t>
            </a:r>
          </a:p>
        </p:txBody>
      </p:sp>
      <p:sp>
        <p:nvSpPr>
          <p:cNvPr id="6" name="TextBox 5">
            <a:extLst>
              <a:ext uri="{FF2B5EF4-FFF2-40B4-BE49-F238E27FC236}">
                <a16:creationId xmlns:a16="http://schemas.microsoft.com/office/drawing/2014/main" id="{12AECB2A-B37D-E01D-ACF3-A7E2BEA59601}"/>
              </a:ext>
            </a:extLst>
          </p:cNvPr>
          <p:cNvSpPr txBox="1"/>
          <p:nvPr/>
        </p:nvSpPr>
        <p:spPr>
          <a:xfrm>
            <a:off x="3763741" y="5383008"/>
            <a:ext cx="5878286" cy="1048749"/>
          </a:xfrm>
          <a:prstGeom prst="rect">
            <a:avLst/>
          </a:prstGeom>
          <a:noFill/>
          <a:ln>
            <a:noFill/>
          </a:ln>
        </p:spPr>
        <p:txBody>
          <a:bodyPr wrap="square" rtlCol="0">
            <a:spAutoFit/>
          </a:bodyPr>
          <a:lstStyle/>
          <a:p>
            <a:pPr>
              <a:lnSpc>
                <a:spcPct val="105000"/>
              </a:lnSpc>
            </a:pPr>
            <a:r>
              <a:rPr lang="en-US" sz="2000" dirty="0">
                <a:solidFill>
                  <a:srgbClr val="015287"/>
                </a:solidFill>
                <a:latin typeface="Calibri" panose="020F0502020204030204" pitchFamily="34" charset="0"/>
                <a:cs typeface="Calibri" panose="020F0502020204030204" pitchFamily="34" charset="0"/>
              </a:rPr>
              <a:t>*TIP: The “Alternate Assessment” field in Infinite Campus informs state accountability, pre-ID rosters, test ordering, course enrollment, and diploma options.</a:t>
            </a:r>
          </a:p>
        </p:txBody>
      </p:sp>
      <p:graphicFrame>
        <p:nvGraphicFramePr>
          <p:cNvPr id="8" name="Object 7">
            <a:extLst>
              <a:ext uri="{FF2B5EF4-FFF2-40B4-BE49-F238E27FC236}">
                <a16:creationId xmlns:a16="http://schemas.microsoft.com/office/drawing/2014/main" id="{C7743F2B-C7C7-5726-EECE-8223F957CDD2}"/>
              </a:ext>
            </a:extLst>
          </p:cNvPr>
          <p:cNvGraphicFramePr>
            <a:graphicFrameLocks noChangeAspect="1"/>
          </p:cNvGraphicFramePr>
          <p:nvPr>
            <p:extLst>
              <p:ext uri="{D42A27DB-BD31-4B8C-83A1-F6EECF244321}">
                <p14:modId xmlns:p14="http://schemas.microsoft.com/office/powerpoint/2010/main" val="2952656945"/>
              </p:ext>
            </p:extLst>
          </p:nvPr>
        </p:nvGraphicFramePr>
        <p:xfrm>
          <a:off x="1451432" y="5482915"/>
          <a:ext cx="2101850" cy="793750"/>
        </p:xfrm>
        <a:graphic>
          <a:graphicData uri="http://schemas.openxmlformats.org/presentationml/2006/ole">
            <mc:AlternateContent xmlns:mc="http://schemas.openxmlformats.org/markup-compatibility/2006">
              <mc:Choice xmlns:v="urn:schemas-microsoft-com:vml" Requires="v">
                <p:oleObj name="Bitmap Image" r:id="rId4" imgW="2101708" imgH="793397" progId="Paint.Picture">
                  <p:embed/>
                </p:oleObj>
              </mc:Choice>
              <mc:Fallback>
                <p:oleObj name="Bitmap Image" r:id="rId4" imgW="2101708" imgH="793397" progId="Paint.Picture">
                  <p:embed/>
                  <p:pic>
                    <p:nvPicPr>
                      <p:cNvPr id="0" name=""/>
                      <p:cNvPicPr/>
                      <p:nvPr/>
                    </p:nvPicPr>
                    <p:blipFill>
                      <a:blip r:embed="rId5"/>
                      <a:stretch>
                        <a:fillRect/>
                      </a:stretch>
                    </p:blipFill>
                    <p:spPr>
                      <a:xfrm>
                        <a:off x="1451432" y="5482915"/>
                        <a:ext cx="2101850" cy="793750"/>
                      </a:xfrm>
                      <a:prstGeom prst="rect">
                        <a:avLst/>
                      </a:prstGeom>
                    </p:spPr>
                  </p:pic>
                </p:oleObj>
              </mc:Fallback>
            </mc:AlternateContent>
          </a:graphicData>
        </a:graphic>
      </p:graphicFrame>
    </p:spTree>
    <p:extLst>
      <p:ext uri="{BB962C8B-B14F-4D97-AF65-F5344CB8AC3E}">
        <p14:creationId xmlns:p14="http://schemas.microsoft.com/office/powerpoint/2010/main" val="3959983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3048000" y="1381327"/>
            <a:ext cx="7422776" cy="1627818"/>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Notify guardians/households of participating and affected students at least one month prior.</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Utilize multiple modes of communication (e.g., phone, email, newsletter). </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Communicate About Testing</a:t>
            </a:r>
          </a:p>
        </p:txBody>
      </p:sp>
      <p:pic>
        <p:nvPicPr>
          <p:cNvPr id="2" name="Picture 1" descr="A family in a house&#10;&#10;Description automatically generated">
            <a:extLst>
              <a:ext uri="{FF2B5EF4-FFF2-40B4-BE49-F238E27FC236}">
                <a16:creationId xmlns:a16="http://schemas.microsoft.com/office/drawing/2014/main" id="{DB2BF119-4DC4-5CAF-BCB1-6D41E5F4AAF6}"/>
              </a:ext>
            </a:extLst>
          </p:cNvPr>
          <p:cNvPicPr>
            <a:picLocks noChangeAspect="1"/>
          </p:cNvPicPr>
          <p:nvPr/>
        </p:nvPicPr>
        <p:blipFill>
          <a:blip r:embed="rId4"/>
          <a:stretch>
            <a:fillRect/>
          </a:stretch>
        </p:blipFill>
        <p:spPr>
          <a:xfrm>
            <a:off x="1780032" y="4126021"/>
            <a:ext cx="2487486" cy="1752785"/>
          </a:xfrm>
          <a:prstGeom prst="rect">
            <a:avLst/>
          </a:prstGeom>
        </p:spPr>
      </p:pic>
      <p:pic>
        <p:nvPicPr>
          <p:cNvPr id="3" name="Picture 10" descr="C:\Documents and Settings\Administrator\Local Settings\Temporary Internet Files\Content.IE5\89URLVU6\MCj02873080000[1].wmf">
            <a:extLst>
              <a:ext uri="{FF2B5EF4-FFF2-40B4-BE49-F238E27FC236}">
                <a16:creationId xmlns:a16="http://schemas.microsoft.com/office/drawing/2014/main" id="{6404AFD9-69FD-9A66-65F2-37DB45B675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2483" y="1690117"/>
            <a:ext cx="1423779" cy="125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F508848-3B2C-ED18-A371-166402E7FAD9}"/>
              </a:ext>
            </a:extLst>
          </p:cNvPr>
          <p:cNvSpPr txBox="1"/>
          <p:nvPr/>
        </p:nvSpPr>
        <p:spPr>
          <a:xfrm>
            <a:off x="4568222" y="3848856"/>
            <a:ext cx="5843746" cy="1569660"/>
          </a:xfrm>
          <a:prstGeom prst="rect">
            <a:avLst/>
          </a:prstGeom>
          <a:noFill/>
        </p:spPr>
        <p:txBody>
          <a:bodyPr wrap="square" rtlCol="0">
            <a:spAutoFit/>
          </a:bodyPr>
          <a:lstStyle/>
          <a:p>
            <a:r>
              <a:rPr lang="en-US" sz="2400" dirty="0">
                <a:solidFill>
                  <a:srgbClr val="015287"/>
                </a:solidFill>
                <a:latin typeface="Calibri" panose="020F0502020204030204" pitchFamily="34" charset="0"/>
                <a:cs typeface="Calibri" panose="020F0502020204030204" pitchFamily="34" charset="0"/>
              </a:rPr>
              <a:t>*Remember to arrange testing or determine a test participation plan for students enrolled in home/hospital, distance education, and alternative placements.</a:t>
            </a:r>
          </a:p>
        </p:txBody>
      </p:sp>
    </p:spTree>
    <p:extLst>
      <p:ext uri="{BB962C8B-B14F-4D97-AF65-F5344CB8AC3E}">
        <p14:creationId xmlns:p14="http://schemas.microsoft.com/office/powerpoint/2010/main" val="428794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9076036" cy="1240019"/>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Reporting and accessing test scores of individual students by anyone other than authorized school officials, the student’s authorized guardian, or the student is prohibited. </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Student Test Data &amp; FERPA</a:t>
            </a:r>
          </a:p>
        </p:txBody>
      </p:sp>
      <p:sp>
        <p:nvSpPr>
          <p:cNvPr id="2" name="TextBox 1">
            <a:extLst>
              <a:ext uri="{FF2B5EF4-FFF2-40B4-BE49-F238E27FC236}">
                <a16:creationId xmlns:a16="http://schemas.microsoft.com/office/drawing/2014/main" id="{D7CB1B7E-B4E4-F3AB-7210-B323CAE227CB}"/>
              </a:ext>
            </a:extLst>
          </p:cNvPr>
          <p:cNvSpPr txBox="1"/>
          <p:nvPr/>
        </p:nvSpPr>
        <p:spPr>
          <a:xfrm>
            <a:off x="3209366" y="3962352"/>
            <a:ext cx="6299160" cy="852221"/>
          </a:xfrm>
          <a:prstGeom prst="rect">
            <a:avLst/>
          </a:prstGeom>
          <a:noFill/>
        </p:spPr>
        <p:txBody>
          <a:bodyPr wrap="square" rtlCol="0">
            <a:spAutoFit/>
          </a:bodyPr>
          <a:lstStyle/>
          <a:p>
            <a:pPr>
              <a:lnSpc>
                <a:spcPct val="105000"/>
              </a:lnSpc>
            </a:pPr>
            <a:r>
              <a:rPr lang="en-US" sz="2400" dirty="0">
                <a:latin typeface="Calibri" panose="020F0502020204030204" pitchFamily="34" charset="0"/>
                <a:cs typeface="Calibri" panose="020F0502020204030204" pitchFamily="34" charset="0"/>
              </a:rPr>
              <a:t>What is FERPA?</a:t>
            </a:r>
          </a:p>
          <a:p>
            <a:pPr>
              <a:lnSpc>
                <a:spcPct val="105000"/>
              </a:lnSpc>
            </a:pPr>
            <a:r>
              <a:rPr lang="en-US" sz="2400" dirty="0">
                <a:latin typeface="Calibri" panose="020F0502020204030204" pitchFamily="34" charset="0"/>
                <a:cs typeface="Calibri" panose="020F0502020204030204" pitchFamily="34" charset="0"/>
                <a:hlinkClick r:id="rId4"/>
              </a:rPr>
              <a:t>http://www.washoeschools.net/Page/448</a:t>
            </a:r>
            <a:r>
              <a:rPr lang="en-US" sz="2400" dirty="0">
                <a:latin typeface="Calibri" panose="020F0502020204030204" pitchFamily="34" charset="0"/>
                <a:cs typeface="Calibri" panose="020F0502020204030204" pitchFamily="34" charset="0"/>
              </a:rPr>
              <a:t> </a:t>
            </a:r>
          </a:p>
        </p:txBody>
      </p:sp>
      <p:pic>
        <p:nvPicPr>
          <p:cNvPr id="3" name="Picture 2">
            <a:hlinkClick r:id="rId4"/>
            <a:extLst>
              <a:ext uri="{FF2B5EF4-FFF2-40B4-BE49-F238E27FC236}">
                <a16:creationId xmlns:a16="http://schemas.microsoft.com/office/drawing/2014/main" id="{2E68726B-0025-436D-E256-53CB750134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4529" y="3792685"/>
            <a:ext cx="1155694" cy="1155694"/>
          </a:xfrm>
          <a:prstGeom prst="rect">
            <a:avLst/>
          </a:prstGeom>
        </p:spPr>
      </p:pic>
    </p:spTree>
    <p:extLst>
      <p:ext uri="{BB962C8B-B14F-4D97-AF65-F5344CB8AC3E}">
        <p14:creationId xmlns:p14="http://schemas.microsoft.com/office/powerpoint/2010/main" val="2185182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2C58625-9FAB-C0DA-B581-538C5D743D2E}"/>
              </a:ext>
            </a:extLst>
          </p:cNvPr>
          <p:cNvSpPr txBox="1"/>
          <p:nvPr/>
        </p:nvSpPr>
        <p:spPr>
          <a:xfrm>
            <a:off x="707136" y="1564322"/>
            <a:ext cx="10960608" cy="1323439"/>
          </a:xfrm>
          <a:prstGeom prst="rect">
            <a:avLst/>
          </a:prstGeom>
          <a:noFill/>
          <a:ln>
            <a:noFill/>
          </a:ln>
        </p:spPr>
        <p:txBody>
          <a:bodyPr wrap="square" rtlCol="0">
            <a:spAutoFit/>
          </a:bodyPr>
          <a:lstStyle/>
          <a:p>
            <a:pPr algn="ctr"/>
            <a:r>
              <a:rPr lang="en-US" sz="4000" b="1" dirty="0">
                <a:solidFill>
                  <a:srgbClr val="015287"/>
                </a:solidFill>
                <a:latin typeface="Arial" panose="020B0604020202020204" pitchFamily="34" charset="0"/>
                <a:cs typeface="Arial" panose="020B0604020202020204" pitchFamily="34" charset="0"/>
              </a:rPr>
              <a:t>Testing Students with </a:t>
            </a:r>
            <a:br>
              <a:rPr lang="en-US" sz="4000" b="1" dirty="0">
                <a:solidFill>
                  <a:srgbClr val="015287"/>
                </a:solidFill>
                <a:latin typeface="Arial" panose="020B0604020202020204" pitchFamily="34" charset="0"/>
                <a:cs typeface="Arial" panose="020B0604020202020204" pitchFamily="34" charset="0"/>
              </a:rPr>
            </a:br>
            <a:r>
              <a:rPr lang="en-US" sz="4000" b="1" dirty="0">
                <a:solidFill>
                  <a:srgbClr val="015287"/>
                </a:solidFill>
                <a:latin typeface="Arial" panose="020B0604020202020204" pitchFamily="34" charset="0"/>
                <a:cs typeface="Arial" panose="020B0604020202020204" pitchFamily="34" charset="0"/>
              </a:rPr>
              <a:t>Special Assessment Needs</a:t>
            </a:r>
          </a:p>
        </p:txBody>
      </p:sp>
      <p:sp>
        <p:nvSpPr>
          <p:cNvPr id="4" name="TextBox 3">
            <a:extLst>
              <a:ext uri="{FF2B5EF4-FFF2-40B4-BE49-F238E27FC236}">
                <a16:creationId xmlns:a16="http://schemas.microsoft.com/office/drawing/2014/main" id="{F19A6362-251C-1B66-188B-5707E7645849}"/>
              </a:ext>
            </a:extLst>
          </p:cNvPr>
          <p:cNvSpPr txBox="1"/>
          <p:nvPr/>
        </p:nvSpPr>
        <p:spPr>
          <a:xfrm>
            <a:off x="1524000" y="3379276"/>
            <a:ext cx="9144000" cy="852221"/>
          </a:xfrm>
          <a:prstGeom prst="rect">
            <a:avLst/>
          </a:prstGeom>
          <a:noFill/>
        </p:spPr>
        <p:txBody>
          <a:bodyPr wrap="square" rtlCol="0">
            <a:spAutoFit/>
          </a:bodyPr>
          <a:lstStyle/>
          <a:p>
            <a:pPr algn="ctr">
              <a:lnSpc>
                <a:spcPct val="105000"/>
              </a:lnSpc>
            </a:pPr>
            <a:r>
              <a:rPr lang="en-US" sz="2400" dirty="0">
                <a:latin typeface="Calibri" panose="020F0502020204030204" pitchFamily="34" charset="0"/>
                <a:cs typeface="Calibri" panose="020F0502020204030204" pitchFamily="34" charset="0"/>
              </a:rPr>
              <a:t>remove obstacles to the test-taking process without changing, lowering, or reducing expectations for learning</a:t>
            </a:r>
          </a:p>
        </p:txBody>
      </p:sp>
    </p:spTree>
    <p:extLst>
      <p:ext uri="{BB962C8B-B14F-4D97-AF65-F5344CB8AC3E}">
        <p14:creationId xmlns:p14="http://schemas.microsoft.com/office/powerpoint/2010/main" val="1491376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9076036" cy="2791213"/>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Learn about each test students will take. </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Not all instructional accommodations listed in a student’s IEP or 504 Plan may be appropriate for state or district tests. </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Use of non-permissible materials and non-standard accommodations may result in invalid scores.</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Consult test specific guidelines; determine if the instructional support or accommodation is also allowed for a test.</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Accessibility Supports</a:t>
            </a:r>
          </a:p>
        </p:txBody>
      </p:sp>
    </p:spTree>
    <p:extLst>
      <p:ext uri="{BB962C8B-B14F-4D97-AF65-F5344CB8AC3E}">
        <p14:creationId xmlns:p14="http://schemas.microsoft.com/office/powerpoint/2010/main" val="3263412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827977B-D0EE-9A25-C073-E221157A8083}"/>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Three-Tiered Approach to Accessibility</a:t>
            </a:r>
          </a:p>
        </p:txBody>
      </p:sp>
      <p:sp>
        <p:nvSpPr>
          <p:cNvPr id="8" name="TextBox 7">
            <a:extLst>
              <a:ext uri="{FF2B5EF4-FFF2-40B4-BE49-F238E27FC236}">
                <a16:creationId xmlns:a16="http://schemas.microsoft.com/office/drawing/2014/main" id="{FC481E93-53EF-0991-2EB1-2BA3CC2E4677}"/>
              </a:ext>
            </a:extLst>
          </p:cNvPr>
          <p:cNvSpPr txBox="1"/>
          <p:nvPr/>
        </p:nvSpPr>
        <p:spPr>
          <a:xfrm>
            <a:off x="1780031" y="1361872"/>
            <a:ext cx="3939451" cy="2791213"/>
          </a:xfrm>
          <a:prstGeom prst="rect">
            <a:avLst/>
          </a:prstGeom>
          <a:noFill/>
          <a:ln>
            <a:noFill/>
          </a:ln>
        </p:spPr>
        <p:txBody>
          <a:bodyPr wrap="square" rtlCol="0">
            <a:spAutoFit/>
          </a:bodyPr>
          <a:lstStyle/>
          <a:p>
            <a:pPr>
              <a:lnSpc>
                <a:spcPct val="105000"/>
              </a:lnSpc>
            </a:pPr>
            <a:r>
              <a:rPr lang="en-US" sz="2400" dirty="0">
                <a:latin typeface="Calibri" panose="020F0502020204030204" pitchFamily="34" charset="0"/>
                <a:cs typeface="Calibri" panose="020F0502020204030204" pitchFamily="34" charset="0"/>
              </a:rPr>
              <a:t>Designated supports and accommodations should be beneficial to the student, consistently provided in the classroom, consistently used by the student and promote independence.</a:t>
            </a:r>
          </a:p>
        </p:txBody>
      </p:sp>
      <p:grpSp>
        <p:nvGrpSpPr>
          <p:cNvPr id="2" name="Group 1">
            <a:extLst>
              <a:ext uri="{FF2B5EF4-FFF2-40B4-BE49-F238E27FC236}">
                <a16:creationId xmlns:a16="http://schemas.microsoft.com/office/drawing/2014/main" id="{CB6F0FFA-843C-2DAF-0138-5E61D4045EF0}"/>
              </a:ext>
            </a:extLst>
          </p:cNvPr>
          <p:cNvGrpSpPr/>
          <p:nvPr/>
        </p:nvGrpSpPr>
        <p:grpSpPr>
          <a:xfrm>
            <a:off x="6136341" y="1716078"/>
            <a:ext cx="4784967" cy="3241015"/>
            <a:chOff x="622300" y="2222501"/>
            <a:chExt cx="7975600" cy="2374626"/>
          </a:xfrm>
        </p:grpSpPr>
        <p:sp>
          <p:nvSpPr>
            <p:cNvPr id="3" name="Rounded Rectangle 6">
              <a:extLst>
                <a:ext uri="{FF2B5EF4-FFF2-40B4-BE49-F238E27FC236}">
                  <a16:creationId xmlns:a16="http://schemas.microsoft.com/office/drawing/2014/main" id="{5ECCC715-CCED-31C9-0722-169541AA2A8E}"/>
                </a:ext>
              </a:extLst>
            </p:cNvPr>
            <p:cNvSpPr/>
            <p:nvPr/>
          </p:nvSpPr>
          <p:spPr>
            <a:xfrm>
              <a:off x="622300" y="2222501"/>
              <a:ext cx="7975600" cy="2374626"/>
            </a:xfrm>
            <a:prstGeom prst="roundRect">
              <a:avLst/>
            </a:prstGeom>
            <a:solidFill>
              <a:srgbClr val="FFDD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200" b="1" dirty="0">
                  <a:solidFill>
                    <a:schemeClr val="tx1"/>
                  </a:solidFill>
                  <a:latin typeface="Arial" panose="020B0604020202020204" pitchFamily="34" charset="0"/>
                  <a:cs typeface="Arial" panose="020B0604020202020204" pitchFamily="34" charset="0"/>
                </a:rPr>
                <a:t>UNIVERSAL TOOLS (1)</a:t>
              </a: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4" name="Rounded Rectangle 7">
              <a:extLst>
                <a:ext uri="{FF2B5EF4-FFF2-40B4-BE49-F238E27FC236}">
                  <a16:creationId xmlns:a16="http://schemas.microsoft.com/office/drawing/2014/main" id="{F79D1717-47CD-8D24-DA63-396A44D69979}"/>
                </a:ext>
              </a:extLst>
            </p:cNvPr>
            <p:cNvSpPr/>
            <p:nvPr/>
          </p:nvSpPr>
          <p:spPr>
            <a:xfrm>
              <a:off x="1184836" y="2796462"/>
              <a:ext cx="7237378" cy="1617784"/>
            </a:xfrm>
            <a:prstGeom prst="roundRect">
              <a:avLst/>
            </a:prstGeom>
            <a:solidFill>
              <a:srgbClr val="9BD9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200" b="1" dirty="0">
                  <a:solidFill>
                    <a:schemeClr val="tx1"/>
                  </a:solidFill>
                  <a:latin typeface="Arial" panose="020B0604020202020204" pitchFamily="34" charset="0"/>
                  <a:cs typeface="Arial" panose="020B0604020202020204" pitchFamily="34" charset="0"/>
                </a:rPr>
                <a:t>DESIGNATED SUPPORTS (2)</a:t>
              </a: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ounded Rectangle 8">
              <a:extLst>
                <a:ext uri="{FF2B5EF4-FFF2-40B4-BE49-F238E27FC236}">
                  <a16:creationId xmlns:a16="http://schemas.microsoft.com/office/drawing/2014/main" id="{0DAA2418-64BD-ECA3-7D4A-63065A61BBBF}"/>
                </a:ext>
              </a:extLst>
            </p:cNvPr>
            <p:cNvSpPr/>
            <p:nvPr/>
          </p:nvSpPr>
          <p:spPr>
            <a:xfrm>
              <a:off x="1772571" y="3401375"/>
              <a:ext cx="6419492" cy="80241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spcBef>
                  <a:spcPts val="600"/>
                </a:spcBef>
              </a:pPr>
              <a:r>
                <a:rPr lang="en-US" sz="2200" b="1" dirty="0">
                  <a:solidFill>
                    <a:schemeClr val="tx1"/>
                  </a:solidFill>
                  <a:latin typeface="Arial" panose="020B0604020202020204" pitchFamily="34" charset="0"/>
                  <a:cs typeface="Arial" panose="020B0604020202020204" pitchFamily="34" charset="0"/>
                </a:rPr>
                <a:t>ACCOMMODATIONS (3)</a:t>
              </a:r>
            </a:p>
            <a:p>
              <a:endParaRPr lang="en-US" sz="3200" b="1"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31826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9076036" cy="3936142"/>
          </a:xfrm>
          <a:prstGeom prst="rect">
            <a:avLst/>
          </a:prstGeom>
          <a:noFill/>
          <a:ln>
            <a:noFill/>
          </a:ln>
        </p:spPr>
        <p:txBody>
          <a:bodyPr wrap="square" rtlCol="0">
            <a:spAutoFit/>
          </a:bodyPr>
          <a:lstStyle/>
          <a:p>
            <a:r>
              <a:rPr lang="en-US" sz="2400" b="1" dirty="0">
                <a:latin typeface="Calibri" panose="020F0502020204030204" pitchFamily="34" charset="0"/>
                <a:cs typeface="Calibri" panose="020F0502020204030204" pitchFamily="34" charset="0"/>
              </a:rPr>
              <a:t>ALL--Designated Supports &amp; Accommodations</a:t>
            </a:r>
          </a:p>
          <a:p>
            <a:pPr marL="914400" lvl="1" indent="-457200">
              <a:lnSpc>
                <a:spcPct val="105000"/>
              </a:lnSpc>
              <a:buFont typeface="Wingdings" panose="05000000000000000000" pitchFamily="2" charset="2"/>
              <a:buChar char="q"/>
            </a:pPr>
            <a:r>
              <a:rPr lang="en-US" sz="2400" dirty="0">
                <a:latin typeface="Calibri" panose="020F0502020204030204" pitchFamily="34" charset="0"/>
                <a:cs typeface="Calibri" panose="020F0502020204030204" pitchFamily="34" charset="0"/>
              </a:rPr>
              <a:t>Based on student’s identified learning needs</a:t>
            </a:r>
          </a:p>
          <a:p>
            <a:pPr marL="914400" lvl="1" indent="-457200">
              <a:lnSpc>
                <a:spcPct val="105000"/>
              </a:lnSpc>
              <a:buFont typeface="Wingdings" panose="05000000000000000000" pitchFamily="2" charset="2"/>
              <a:buChar char="q"/>
            </a:pPr>
            <a:r>
              <a:rPr lang="en-US" sz="2400" dirty="0">
                <a:latin typeface="Calibri" panose="020F0502020204030204" pitchFamily="34" charset="0"/>
                <a:cs typeface="Calibri" panose="020F0502020204030204" pitchFamily="34" charset="0"/>
              </a:rPr>
              <a:t>Currently provided/used during classroom instruction, on classroom assessments</a:t>
            </a:r>
          </a:p>
          <a:p>
            <a:pPr marL="914400" lvl="1" indent="-457200">
              <a:lnSpc>
                <a:spcPct val="105000"/>
              </a:lnSpc>
              <a:buFont typeface="Wingdings" panose="05000000000000000000" pitchFamily="2" charset="2"/>
              <a:buChar char="q"/>
            </a:pPr>
            <a:r>
              <a:rPr lang="en-US" sz="2400" dirty="0">
                <a:latin typeface="Calibri" panose="020F0502020204030204" pitchFamily="34" charset="0"/>
                <a:cs typeface="Calibri" panose="020F0502020204030204" pitchFamily="34" charset="0"/>
              </a:rPr>
              <a:t>Agreed upon by staff members who provide services to the student, student and guardian(s)</a:t>
            </a:r>
          </a:p>
          <a:p>
            <a:pPr>
              <a:lnSpc>
                <a:spcPct val="105000"/>
              </a:lnSpc>
            </a:pPr>
            <a:r>
              <a:rPr lang="en-US" sz="2400" b="1" dirty="0">
                <a:latin typeface="Calibri" panose="020F0502020204030204" pitchFamily="34" charset="0"/>
                <a:cs typeface="Calibri" panose="020F0502020204030204" pitchFamily="34" charset="0"/>
              </a:rPr>
              <a:t>English Learner Supports</a:t>
            </a:r>
          </a:p>
          <a:p>
            <a:pPr marL="914400" lvl="1" indent="-457200">
              <a:lnSpc>
                <a:spcPct val="105000"/>
              </a:lnSpc>
              <a:buFont typeface="Wingdings" panose="05000000000000000000" pitchFamily="2" charset="2"/>
              <a:buChar char="q"/>
            </a:pPr>
            <a:r>
              <a:rPr lang="en-US" sz="2400" dirty="0">
                <a:latin typeface="Calibri" panose="020F0502020204030204" pitchFamily="34" charset="0"/>
                <a:cs typeface="Calibri" panose="020F0502020204030204" pitchFamily="34" charset="0"/>
              </a:rPr>
              <a:t>EL or Former EL in monitor status</a:t>
            </a:r>
          </a:p>
          <a:p>
            <a:pPr>
              <a:lnSpc>
                <a:spcPct val="105000"/>
              </a:lnSpc>
            </a:pPr>
            <a:r>
              <a:rPr lang="en-US" sz="2400" b="1" dirty="0">
                <a:latin typeface="Calibri" panose="020F0502020204030204" pitchFamily="34" charset="0"/>
                <a:cs typeface="Calibri" panose="020F0502020204030204" pitchFamily="34" charset="0"/>
              </a:rPr>
              <a:t>Accommodations</a:t>
            </a:r>
            <a:endParaRPr lang="en-US" sz="2400" dirty="0">
              <a:latin typeface="Calibri" panose="020F0502020204030204" pitchFamily="34" charset="0"/>
              <a:cs typeface="Calibri" panose="020F0502020204030204" pitchFamily="34" charset="0"/>
            </a:endParaRPr>
          </a:p>
          <a:p>
            <a:pPr marL="914400" lvl="1" indent="-457200">
              <a:lnSpc>
                <a:spcPct val="105000"/>
              </a:lnSpc>
              <a:buFont typeface="Wingdings" panose="05000000000000000000" pitchFamily="2" charset="2"/>
              <a:buChar char="q"/>
            </a:pPr>
            <a:r>
              <a:rPr lang="en-US" sz="2400" dirty="0">
                <a:latin typeface="Calibri" panose="020F0502020204030204" pitchFamily="34" charset="0"/>
                <a:cs typeface="Calibri" panose="020F0502020204030204" pitchFamily="34" charset="0"/>
              </a:rPr>
              <a:t>Stated in the student’s current IEP or 504 Plan</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Selecting Accessibility Supports for Testing</a:t>
            </a:r>
          </a:p>
        </p:txBody>
      </p:sp>
      <p:pic>
        <p:nvPicPr>
          <p:cNvPr id="2" name="Picture 4" descr="group-work-top-tips--part-ii--iwalkthrough-29 | Barbara Pedersen">
            <a:extLst>
              <a:ext uri="{FF2B5EF4-FFF2-40B4-BE49-F238E27FC236}">
                <a16:creationId xmlns:a16="http://schemas.microsoft.com/office/drawing/2014/main" id="{E296C699-4682-A26C-36F0-38C4B3E7E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8663" y="3436935"/>
            <a:ext cx="1583305" cy="17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247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9076036" cy="4730206"/>
          </a:xfrm>
          <a:prstGeom prst="rect">
            <a:avLst/>
          </a:prstGeom>
          <a:noFill/>
          <a:ln>
            <a:noFill/>
          </a:ln>
        </p:spPr>
        <p:txBody>
          <a:bodyPr wrap="square" rtlCol="0">
            <a:spAutoFit/>
          </a:bodyPr>
          <a:lstStyle/>
          <a:p>
            <a:pPr>
              <a:lnSpc>
                <a:spcPct val="105000"/>
              </a:lnSpc>
            </a:pPr>
            <a:r>
              <a:rPr lang="en-US" sz="2400" b="1" dirty="0">
                <a:latin typeface="Calibri" panose="020F0502020204030204" pitchFamily="34" charset="0"/>
                <a:cs typeface="Calibri" panose="020F0502020204030204" pitchFamily="34" charset="0"/>
              </a:rPr>
              <a:t>Review IEPs, 504 Plans, and  plans for EL and general education students.</a:t>
            </a:r>
          </a:p>
          <a:p>
            <a:pPr marL="457200" indent="-457200">
              <a:lnSpc>
                <a:spcPct val="105000"/>
              </a:lnSpc>
              <a:buFont typeface="Wingdings" panose="05000000000000000000" pitchFamily="2" charset="2"/>
              <a:buChar char="q"/>
            </a:pPr>
            <a:r>
              <a:rPr lang="en-US" sz="2400" dirty="0">
                <a:latin typeface="Calibri" panose="020F0502020204030204" pitchFamily="34" charset="0"/>
                <a:cs typeface="Calibri" panose="020F0502020204030204" pitchFamily="34" charset="0"/>
              </a:rPr>
              <a:t>Are universal tools and features sufficient or are additional supports needed?</a:t>
            </a:r>
          </a:p>
          <a:p>
            <a:pPr marL="457200" indent="-457200">
              <a:lnSpc>
                <a:spcPct val="105000"/>
              </a:lnSpc>
              <a:buFont typeface="Wingdings" panose="05000000000000000000" pitchFamily="2" charset="2"/>
              <a:buChar char="q"/>
            </a:pPr>
            <a:r>
              <a:rPr lang="en-US" sz="2400" dirty="0">
                <a:latin typeface="Calibri" panose="020F0502020204030204" pitchFamily="34" charset="0"/>
                <a:cs typeface="Calibri" panose="020F0502020204030204" pitchFamily="34" charset="0"/>
              </a:rPr>
              <a:t>Should documented supports or accommodations be continued, continued with changes, or discontinued?</a:t>
            </a:r>
          </a:p>
          <a:p>
            <a:pPr marL="457200" indent="-457200">
              <a:lnSpc>
                <a:spcPct val="105000"/>
              </a:lnSpc>
              <a:buFont typeface="Wingdings" panose="05000000000000000000" pitchFamily="2" charset="2"/>
              <a:buChar char="q"/>
            </a:pPr>
            <a:r>
              <a:rPr lang="en-US" sz="2400" dirty="0">
                <a:latin typeface="Calibri" panose="020F0502020204030204" pitchFamily="34" charset="0"/>
                <a:cs typeface="Calibri" panose="020F0502020204030204" pitchFamily="34" charset="0"/>
              </a:rPr>
              <a:t>Is the support or accommodation </a:t>
            </a:r>
          </a:p>
          <a:p>
            <a:pPr marL="914400" lvl="1" indent="-457200">
              <a:lnSpc>
                <a:spcPct val="105000"/>
              </a:lnSpc>
              <a:buFont typeface="Wingdings" panose="05000000000000000000" pitchFamily="2" charset="2"/>
              <a:buChar char="Ø"/>
            </a:pPr>
            <a:r>
              <a:rPr lang="en-US" sz="2400" dirty="0">
                <a:latin typeface="Calibri" panose="020F0502020204030204" pitchFamily="34" charset="0"/>
                <a:cs typeface="Calibri" panose="020F0502020204030204" pitchFamily="34" charset="0"/>
              </a:rPr>
              <a:t>necessary and appropriate?</a:t>
            </a:r>
          </a:p>
          <a:p>
            <a:pPr marL="914400" lvl="1" indent="-457200">
              <a:lnSpc>
                <a:spcPct val="105000"/>
              </a:lnSpc>
              <a:buFont typeface="Wingdings" panose="05000000000000000000" pitchFamily="2" charset="2"/>
              <a:buChar char="Ø"/>
            </a:pPr>
            <a:r>
              <a:rPr lang="en-US" sz="2400" dirty="0">
                <a:latin typeface="Calibri" panose="020F0502020204030204" pitchFamily="34" charset="0"/>
                <a:cs typeface="Calibri" panose="020F0502020204030204" pitchFamily="34" charset="0"/>
              </a:rPr>
              <a:t>regularly used by the student for instruction and classroom assessments?</a:t>
            </a:r>
          </a:p>
          <a:p>
            <a:pPr marL="914400" lvl="1" indent="-457200">
              <a:lnSpc>
                <a:spcPct val="105000"/>
              </a:lnSpc>
              <a:buFont typeface="Wingdings" panose="05000000000000000000" pitchFamily="2" charset="2"/>
              <a:buChar char="Ø"/>
            </a:pPr>
            <a:r>
              <a:rPr lang="en-US" sz="2400" dirty="0">
                <a:latin typeface="Calibri" panose="020F0502020204030204" pitchFamily="34" charset="0"/>
                <a:cs typeface="Calibri" panose="020F0502020204030204" pitchFamily="34" charset="0"/>
              </a:rPr>
              <a:t>perceived as helpful by the student and by the committee?</a:t>
            </a:r>
          </a:p>
          <a:p>
            <a:pPr marL="914400" lvl="1" indent="-457200">
              <a:lnSpc>
                <a:spcPct val="105000"/>
              </a:lnSpc>
              <a:buFont typeface="Wingdings" panose="05000000000000000000" pitchFamily="2" charset="2"/>
              <a:buChar char="Ø"/>
            </a:pPr>
            <a:r>
              <a:rPr lang="en-US" sz="2400" dirty="0">
                <a:latin typeface="Calibri" panose="020F0502020204030204" pitchFamily="34" charset="0"/>
                <a:cs typeface="Calibri" panose="020F0502020204030204" pitchFamily="34" charset="0"/>
              </a:rPr>
              <a:t>allowed on the assessment(s)?</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August to October…</a:t>
            </a:r>
          </a:p>
        </p:txBody>
      </p:sp>
    </p:spTree>
    <p:extLst>
      <p:ext uri="{BB962C8B-B14F-4D97-AF65-F5344CB8AC3E}">
        <p14:creationId xmlns:p14="http://schemas.microsoft.com/office/powerpoint/2010/main" val="144728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D6F1F35-ADC5-6323-ECAA-902EF38484DD}"/>
              </a:ext>
            </a:extLst>
          </p:cNvPr>
          <p:cNvSpPr txBox="1"/>
          <p:nvPr/>
        </p:nvSpPr>
        <p:spPr>
          <a:xfrm>
            <a:off x="912628" y="2279877"/>
            <a:ext cx="10366744" cy="1692771"/>
          </a:xfrm>
          <a:prstGeom prst="rect">
            <a:avLst/>
          </a:prstGeom>
          <a:noFill/>
        </p:spPr>
        <p:txBody>
          <a:bodyPr wrap="square" rtlCol="0">
            <a:spAutoFit/>
          </a:bodyPr>
          <a:lstStyle/>
          <a:p>
            <a:pPr algn="ctr"/>
            <a:r>
              <a:rPr lang="en-US" sz="5200" b="1" dirty="0">
                <a:solidFill>
                  <a:srgbClr val="015288"/>
                </a:solidFill>
                <a:latin typeface="Arial" panose="020B0604020202020204" pitchFamily="34" charset="0"/>
                <a:cs typeface="Arial" panose="020B0604020202020204" pitchFamily="34" charset="0"/>
              </a:rPr>
              <a:t>A Primer for Testing: Policies and Professional Expectations</a:t>
            </a:r>
          </a:p>
        </p:txBody>
      </p:sp>
      <p:sp>
        <p:nvSpPr>
          <p:cNvPr id="8" name="TextBox 7">
            <a:extLst>
              <a:ext uri="{FF2B5EF4-FFF2-40B4-BE49-F238E27FC236}">
                <a16:creationId xmlns:a16="http://schemas.microsoft.com/office/drawing/2014/main" id="{DC797A22-8913-446D-01AA-290A7A0DA1DF}"/>
              </a:ext>
            </a:extLst>
          </p:cNvPr>
          <p:cNvSpPr txBox="1"/>
          <p:nvPr/>
        </p:nvSpPr>
        <p:spPr>
          <a:xfrm>
            <a:off x="912628" y="4399382"/>
            <a:ext cx="10366743" cy="1569660"/>
          </a:xfrm>
          <a:prstGeom prst="rect">
            <a:avLst/>
          </a:prstGeom>
          <a:noFill/>
        </p:spPr>
        <p:txBody>
          <a:bodyPr wrap="square" rtlCol="0">
            <a:spAutoFit/>
          </a:bodyPr>
          <a:lstStyle/>
          <a:p>
            <a:pPr algn="ctr"/>
            <a:r>
              <a:rPr lang="en-US" sz="3200" b="1" dirty="0">
                <a:solidFill>
                  <a:srgbClr val="015288"/>
                </a:solidFill>
                <a:latin typeface="Calibri" panose="020F0502020204030204" pitchFamily="34" charset="0"/>
                <a:cs typeface="Calibri" panose="020F0502020204030204" pitchFamily="34" charset="0"/>
              </a:rPr>
              <a:t>Training Presentation</a:t>
            </a:r>
          </a:p>
          <a:p>
            <a:pPr algn="ctr"/>
            <a:r>
              <a:rPr lang="en-US" sz="3200" b="1" dirty="0">
                <a:solidFill>
                  <a:srgbClr val="015288"/>
                </a:solidFill>
                <a:latin typeface="Calibri" panose="020F0502020204030204" pitchFamily="34" charset="0"/>
                <a:cs typeface="Calibri" panose="020F0502020204030204" pitchFamily="34" charset="0"/>
              </a:rPr>
              <a:t>Department of Assessment</a:t>
            </a:r>
          </a:p>
          <a:p>
            <a:pPr algn="ctr"/>
            <a:r>
              <a:rPr lang="en-US" sz="3200" b="1" dirty="0">
                <a:solidFill>
                  <a:srgbClr val="015288"/>
                </a:solidFill>
                <a:latin typeface="Calibri" panose="020F0502020204030204" pitchFamily="34" charset="0"/>
                <a:cs typeface="Calibri" panose="020F0502020204030204" pitchFamily="34" charset="0"/>
              </a:rPr>
              <a:t>September 2024</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6294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D3E6D4-5BD0-EEE1-C696-A5A40E107512}"/>
              </a:ext>
            </a:extLst>
          </p:cNvPr>
          <p:cNvSpPr txBox="1"/>
          <p:nvPr/>
        </p:nvSpPr>
        <p:spPr>
          <a:xfrm>
            <a:off x="707136" y="540194"/>
            <a:ext cx="10887456" cy="1077218"/>
          </a:xfrm>
          <a:prstGeom prst="rect">
            <a:avLst/>
          </a:prstGeom>
          <a:noFill/>
          <a:ln>
            <a:noFill/>
          </a:ln>
        </p:spPr>
        <p:txBody>
          <a:bodyPr wrap="square" rtlCol="0">
            <a:spAutoFit/>
          </a:bodyPr>
          <a:lstStyle/>
          <a:p>
            <a:pPr algn="ctr"/>
            <a:r>
              <a:rPr lang="en-US" sz="3200" b="1" dirty="0">
                <a:solidFill>
                  <a:srgbClr val="015287"/>
                </a:solidFill>
                <a:latin typeface="Arial" panose="020B0604020202020204" pitchFamily="34" charset="0"/>
                <a:cs typeface="Arial" panose="020B0604020202020204" pitchFamily="34" charset="0"/>
              </a:rPr>
              <a:t>Accommodations vs. Modifications </a:t>
            </a:r>
          </a:p>
          <a:p>
            <a:pPr algn="ctr"/>
            <a:r>
              <a:rPr lang="en-US" sz="3200" b="1" dirty="0">
                <a:solidFill>
                  <a:srgbClr val="015287"/>
                </a:solidFill>
                <a:latin typeface="Arial" panose="020B0604020202020204" pitchFamily="34" charset="0"/>
                <a:cs typeface="Arial" panose="020B0604020202020204" pitchFamily="34" charset="0"/>
              </a:rPr>
              <a:t>What’s the Difference?</a:t>
            </a:r>
          </a:p>
        </p:txBody>
      </p:sp>
      <p:graphicFrame>
        <p:nvGraphicFramePr>
          <p:cNvPr id="2" name="Table 1">
            <a:extLst>
              <a:ext uri="{FF2B5EF4-FFF2-40B4-BE49-F238E27FC236}">
                <a16:creationId xmlns:a16="http://schemas.microsoft.com/office/drawing/2014/main" id="{B02D0F9C-A590-396B-3452-02A30FDEF384}"/>
              </a:ext>
            </a:extLst>
          </p:cNvPr>
          <p:cNvGraphicFramePr>
            <a:graphicFrameLocks noGrp="1"/>
          </p:cNvGraphicFramePr>
          <p:nvPr>
            <p:extLst>
              <p:ext uri="{D42A27DB-BD31-4B8C-83A1-F6EECF244321}">
                <p14:modId xmlns:p14="http://schemas.microsoft.com/office/powerpoint/2010/main" val="3027528985"/>
              </p:ext>
            </p:extLst>
          </p:nvPr>
        </p:nvGraphicFramePr>
        <p:xfrm>
          <a:off x="2133600" y="2288227"/>
          <a:ext cx="8164286" cy="2109602"/>
        </p:xfrm>
        <a:graphic>
          <a:graphicData uri="http://schemas.openxmlformats.org/drawingml/2006/table">
            <a:tbl>
              <a:tblPr firstRow="1" bandRow="1">
                <a:tableStyleId>{D7AC3CCA-C797-4891-BE02-D94E43425B78}</a:tableStyleId>
              </a:tblPr>
              <a:tblGrid>
                <a:gridCol w="4082143">
                  <a:extLst>
                    <a:ext uri="{9D8B030D-6E8A-4147-A177-3AD203B41FA5}">
                      <a16:colId xmlns:a16="http://schemas.microsoft.com/office/drawing/2014/main" val="20000"/>
                    </a:ext>
                  </a:extLst>
                </a:gridCol>
                <a:gridCol w="4082143">
                  <a:extLst>
                    <a:ext uri="{9D8B030D-6E8A-4147-A177-3AD203B41FA5}">
                      <a16:colId xmlns:a16="http://schemas.microsoft.com/office/drawing/2014/main" val="20001"/>
                    </a:ext>
                  </a:extLst>
                </a:gridCol>
              </a:tblGrid>
              <a:tr h="2109602">
                <a:tc>
                  <a:txBody>
                    <a:bodyPr/>
                    <a:lstStyle/>
                    <a:p>
                      <a:pPr marL="0" marR="0" indent="0" algn="ctr" defTabSz="457200" rtl="0" eaLnBrk="1" fontAlgn="auto" latinLnBrk="0" hangingPunct="1">
                        <a:lnSpc>
                          <a:spcPts val="3600"/>
                        </a:lnSpc>
                        <a:spcBef>
                          <a:spcPts val="600"/>
                        </a:spcBef>
                        <a:spcAft>
                          <a:spcPts val="600"/>
                        </a:spcAft>
                        <a:buClrTx/>
                        <a:buSzTx/>
                        <a:buFontTx/>
                        <a:buNone/>
                        <a:tabLst/>
                        <a:defRPr/>
                      </a:pPr>
                      <a:r>
                        <a:rPr lang="en-US" sz="2800" b="1" u="sng" dirty="0">
                          <a:solidFill>
                            <a:schemeClr val="tx1"/>
                          </a:solidFill>
                          <a:latin typeface="Calibri" panose="020F0502020204030204" pitchFamily="34" charset="0"/>
                          <a:ea typeface="Verdana" panose="020B0604030504040204" pitchFamily="34" charset="0"/>
                          <a:cs typeface="Calibri" panose="020F0502020204030204" pitchFamily="34" charset="0"/>
                        </a:rPr>
                        <a:t>Accommodations</a:t>
                      </a:r>
                      <a:r>
                        <a:rPr lang="en-US" sz="2800" b="0" dirty="0">
                          <a:solidFill>
                            <a:schemeClr val="tx1"/>
                          </a:solidFill>
                          <a:latin typeface="Calibri" panose="020F0502020204030204" pitchFamily="34" charset="0"/>
                          <a:ea typeface="Verdana" panose="020B0604030504040204" pitchFamily="34" charset="0"/>
                          <a:cs typeface="Calibri" panose="020F0502020204030204" pitchFamily="34" charset="0"/>
                        </a:rPr>
                        <a:t> support access to the assessment without compromising validity of results.</a:t>
                      </a:r>
                    </a:p>
                  </a:txBody>
                  <a:tcPr>
                    <a:solidFill>
                      <a:srgbClr val="FFCCCC"/>
                    </a:solidFill>
                  </a:tcPr>
                </a:tc>
                <a:tc>
                  <a:txBody>
                    <a:bodyPr/>
                    <a:lstStyle/>
                    <a:p>
                      <a:pPr marL="0" marR="0" indent="0" algn="ctr" defTabSz="457200" rtl="0" eaLnBrk="1" fontAlgn="auto" latinLnBrk="0" hangingPunct="1">
                        <a:lnSpc>
                          <a:spcPts val="3600"/>
                        </a:lnSpc>
                        <a:spcBef>
                          <a:spcPts val="600"/>
                        </a:spcBef>
                        <a:spcAft>
                          <a:spcPts val="600"/>
                        </a:spcAft>
                        <a:buClrTx/>
                        <a:buSzTx/>
                        <a:buFontTx/>
                        <a:buNone/>
                        <a:tabLst/>
                        <a:defRPr/>
                      </a:pPr>
                      <a:r>
                        <a:rPr lang="en-US" sz="2800" b="1" u="sng" dirty="0">
                          <a:solidFill>
                            <a:schemeClr val="tx1"/>
                          </a:solidFill>
                          <a:latin typeface="Calibri" panose="020F0502020204030204" pitchFamily="34" charset="0"/>
                          <a:ea typeface="Verdana" panose="020B0604030504040204" pitchFamily="34" charset="0"/>
                          <a:cs typeface="Calibri" panose="020F0502020204030204" pitchFamily="34" charset="0"/>
                        </a:rPr>
                        <a:t>Modifications</a:t>
                      </a:r>
                      <a:r>
                        <a:rPr lang="en-US" sz="2800" b="0" dirty="0">
                          <a:solidFill>
                            <a:schemeClr val="tx1"/>
                          </a:solidFill>
                          <a:latin typeface="Calibri" panose="020F0502020204030204" pitchFamily="34" charset="0"/>
                          <a:ea typeface="Verdana" panose="020B0604030504040204" pitchFamily="34" charset="0"/>
                          <a:cs typeface="Calibri" panose="020F0502020204030204" pitchFamily="34" charset="0"/>
                        </a:rPr>
                        <a:t> alter the scope of what is being assessed; results are not comparable.</a:t>
                      </a:r>
                    </a:p>
                  </a:txBody>
                  <a:tcPr>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23912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827977B-D0EE-9A25-C073-E221157A8083}"/>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Confidentiality Agreement</a:t>
            </a:r>
          </a:p>
        </p:txBody>
      </p:sp>
      <p:sp>
        <p:nvSpPr>
          <p:cNvPr id="8" name="TextBox 7">
            <a:extLst>
              <a:ext uri="{FF2B5EF4-FFF2-40B4-BE49-F238E27FC236}">
                <a16:creationId xmlns:a16="http://schemas.microsoft.com/office/drawing/2014/main" id="{FC481E93-53EF-0991-2EB1-2BA3CC2E4677}"/>
              </a:ext>
            </a:extLst>
          </p:cNvPr>
          <p:cNvSpPr txBox="1"/>
          <p:nvPr/>
        </p:nvSpPr>
        <p:spPr>
          <a:xfrm>
            <a:off x="1780031" y="1361872"/>
            <a:ext cx="8939849" cy="2791213"/>
          </a:xfrm>
          <a:prstGeom prst="rect">
            <a:avLst/>
          </a:prstGeom>
          <a:noFill/>
          <a:ln>
            <a:noFill/>
          </a:ln>
        </p:spPr>
        <p:txBody>
          <a:bodyPr wrap="square" rtlCol="0">
            <a:spAutoFit/>
          </a:bodyPr>
          <a:lstStyle/>
          <a:p>
            <a:pPr>
              <a:lnSpc>
                <a:spcPct val="105000"/>
              </a:lnSpc>
            </a:pPr>
            <a:r>
              <a:rPr lang="en-US" sz="2400" b="1" dirty="0">
                <a:latin typeface="Calibri" panose="020F0502020204030204" pitchFamily="34" charset="0"/>
                <a:cs typeface="Calibri" panose="020F0502020204030204" pitchFamily="34" charset="0"/>
              </a:rPr>
              <a:t>Read &amp; Sign Prior to Testing</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Testing staff will sign a confidentiality agreement prior to test administration.</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A confidentiality agreement (form) must be signed by test administrators providing read aloud assistance and/or acting as a scribe, authorized D/HH interpreters, and medical caregivers prior to test administration.</a:t>
            </a:r>
          </a:p>
        </p:txBody>
      </p:sp>
    </p:spTree>
    <p:extLst>
      <p:ext uri="{BB962C8B-B14F-4D97-AF65-F5344CB8AC3E}">
        <p14:creationId xmlns:p14="http://schemas.microsoft.com/office/powerpoint/2010/main" val="3025326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827977B-D0EE-9A25-C073-E221157A8083}"/>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Follow Test Specific Manuals and Guidelines</a:t>
            </a:r>
          </a:p>
        </p:txBody>
      </p:sp>
      <p:sp>
        <p:nvSpPr>
          <p:cNvPr id="8" name="TextBox 7">
            <a:extLst>
              <a:ext uri="{FF2B5EF4-FFF2-40B4-BE49-F238E27FC236}">
                <a16:creationId xmlns:a16="http://schemas.microsoft.com/office/drawing/2014/main" id="{FC481E93-53EF-0991-2EB1-2BA3CC2E4677}"/>
              </a:ext>
            </a:extLst>
          </p:cNvPr>
          <p:cNvSpPr txBox="1"/>
          <p:nvPr/>
        </p:nvSpPr>
        <p:spPr>
          <a:xfrm>
            <a:off x="1780031" y="1361872"/>
            <a:ext cx="8939849" cy="2403415"/>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Test specific guidelines for accommodations or designated supports must be followed exactly.</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Only provide students with authorized accommodations specified in their IEP/504 Plan.</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Misadministration may result in invalid scores and disciplinary action.</a:t>
            </a:r>
          </a:p>
        </p:txBody>
      </p:sp>
    </p:spTree>
    <p:extLst>
      <p:ext uri="{BB962C8B-B14F-4D97-AF65-F5344CB8AC3E}">
        <p14:creationId xmlns:p14="http://schemas.microsoft.com/office/powerpoint/2010/main" val="3138371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2C58625-9FAB-C0DA-B581-538C5D743D2E}"/>
              </a:ext>
            </a:extLst>
          </p:cNvPr>
          <p:cNvSpPr txBox="1"/>
          <p:nvPr/>
        </p:nvSpPr>
        <p:spPr>
          <a:xfrm>
            <a:off x="707136" y="1564322"/>
            <a:ext cx="10960608" cy="707886"/>
          </a:xfrm>
          <a:prstGeom prst="rect">
            <a:avLst/>
          </a:prstGeom>
          <a:noFill/>
          <a:ln>
            <a:noFill/>
          </a:ln>
        </p:spPr>
        <p:txBody>
          <a:bodyPr wrap="square" rtlCol="0">
            <a:spAutoFit/>
          </a:bodyPr>
          <a:lstStyle/>
          <a:p>
            <a:pPr algn="ctr"/>
            <a:r>
              <a:rPr lang="en-US" sz="4000" b="1" dirty="0">
                <a:solidFill>
                  <a:srgbClr val="015287"/>
                </a:solidFill>
                <a:latin typeface="Arial" panose="020B0604020202020204" pitchFamily="34" charset="0"/>
                <a:cs typeface="Arial" panose="020B0604020202020204" pitchFamily="34" charset="0"/>
              </a:rPr>
              <a:t>Test Security and Administration</a:t>
            </a:r>
          </a:p>
        </p:txBody>
      </p:sp>
      <p:sp>
        <p:nvSpPr>
          <p:cNvPr id="4" name="TextBox 3">
            <a:extLst>
              <a:ext uri="{FF2B5EF4-FFF2-40B4-BE49-F238E27FC236}">
                <a16:creationId xmlns:a16="http://schemas.microsoft.com/office/drawing/2014/main" id="{F19A6362-251C-1B66-188B-5707E7645849}"/>
              </a:ext>
            </a:extLst>
          </p:cNvPr>
          <p:cNvSpPr txBox="1"/>
          <p:nvPr/>
        </p:nvSpPr>
        <p:spPr>
          <a:xfrm>
            <a:off x="1524000" y="3379276"/>
            <a:ext cx="9144000" cy="852221"/>
          </a:xfrm>
          <a:prstGeom prst="rect">
            <a:avLst/>
          </a:prstGeom>
          <a:noFill/>
        </p:spPr>
        <p:txBody>
          <a:bodyPr wrap="square" rtlCol="0">
            <a:spAutoFit/>
          </a:bodyPr>
          <a:lstStyle/>
          <a:p>
            <a:pPr algn="ctr">
              <a:lnSpc>
                <a:spcPct val="105000"/>
              </a:lnSpc>
            </a:pPr>
            <a:r>
              <a:rPr lang="en-US" sz="2400" dirty="0">
                <a:latin typeface="Calibri" panose="020F0502020204030204" pitchFamily="34" charset="0"/>
                <a:cs typeface="Calibri" panose="020F0502020204030204" pitchFamily="34" charset="0"/>
              </a:rPr>
              <a:t>careful adherence to test administration procedures contributes to the validity and reliability of each student’s results</a:t>
            </a:r>
          </a:p>
        </p:txBody>
      </p:sp>
    </p:spTree>
    <p:extLst>
      <p:ext uri="{BB962C8B-B14F-4D97-AF65-F5344CB8AC3E}">
        <p14:creationId xmlns:p14="http://schemas.microsoft.com/office/powerpoint/2010/main" val="2266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707136" y="1909602"/>
            <a:ext cx="4427572" cy="3708708"/>
          </a:xfrm>
          <a:prstGeom prst="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Close to half are cases of student cheating or misconduct, including cell phone and device violations.</a:t>
            </a: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A typical consequence of student cheating or misconduct is the invalidation of test scores.</a:t>
            </a:r>
          </a:p>
          <a:p>
            <a:pPr marL="342900" indent="-342900">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Improper test administration errors and loss of test materials are entirely preventable.</a:t>
            </a:r>
          </a:p>
          <a:p>
            <a:pPr marL="342900" indent="-342900">
              <a:spcAft>
                <a:spcPts val="600"/>
              </a:spcAft>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0D3E6D4-5BD0-EEE1-C696-A5A40E107512}"/>
              </a:ext>
            </a:extLst>
          </p:cNvPr>
          <p:cNvSpPr txBox="1"/>
          <p:nvPr/>
        </p:nvSpPr>
        <p:spPr>
          <a:xfrm>
            <a:off x="707136" y="540194"/>
            <a:ext cx="10887456" cy="1077218"/>
          </a:xfrm>
          <a:prstGeom prst="rect">
            <a:avLst/>
          </a:prstGeom>
          <a:noFill/>
          <a:ln>
            <a:noFill/>
          </a:ln>
        </p:spPr>
        <p:txBody>
          <a:bodyPr wrap="square" rtlCol="0">
            <a:spAutoFit/>
          </a:bodyPr>
          <a:lstStyle/>
          <a:p>
            <a:pPr algn="ctr"/>
            <a:r>
              <a:rPr lang="en-US" sz="3200" b="1" dirty="0">
                <a:solidFill>
                  <a:srgbClr val="015287"/>
                </a:solidFill>
                <a:latin typeface="Arial" panose="020B0604020202020204" pitchFamily="34" charset="0"/>
                <a:cs typeface="Arial" panose="020B0604020202020204" pitchFamily="34" charset="0"/>
              </a:rPr>
              <a:t>A Look Back at 2023-2024</a:t>
            </a:r>
          </a:p>
          <a:p>
            <a:pPr algn="ctr"/>
            <a:r>
              <a:rPr lang="en-US" sz="3200" b="1" dirty="0">
                <a:solidFill>
                  <a:srgbClr val="015287"/>
                </a:solidFill>
                <a:latin typeface="Arial" panose="020B0604020202020204" pitchFamily="34" charset="0"/>
                <a:cs typeface="Arial" panose="020B0604020202020204" pitchFamily="34" charset="0"/>
              </a:rPr>
              <a:t>Reported Irregularities in State Testing – WCSD</a:t>
            </a:r>
          </a:p>
        </p:txBody>
      </p:sp>
      <p:pic>
        <p:nvPicPr>
          <p:cNvPr id="2" name="Picture 1" descr="A graph with text and numbers&#10;&#10;Description automatically generated with medium confidence">
            <a:extLst>
              <a:ext uri="{FF2B5EF4-FFF2-40B4-BE49-F238E27FC236}">
                <a16:creationId xmlns:a16="http://schemas.microsoft.com/office/drawing/2014/main" id="{819606BA-35DC-A0CA-70E5-8741C32B84F5}"/>
              </a:ext>
            </a:extLst>
          </p:cNvPr>
          <p:cNvPicPr>
            <a:picLocks noChangeAspect="1"/>
          </p:cNvPicPr>
          <p:nvPr/>
        </p:nvPicPr>
        <p:blipFill>
          <a:blip r:embed="rId4"/>
          <a:stretch>
            <a:fillRect/>
          </a:stretch>
        </p:blipFill>
        <p:spPr>
          <a:xfrm>
            <a:off x="5548922" y="1865150"/>
            <a:ext cx="5391902" cy="1886213"/>
          </a:xfrm>
          <a:prstGeom prst="rect">
            <a:avLst/>
          </a:prstGeom>
        </p:spPr>
      </p:pic>
      <p:pic>
        <p:nvPicPr>
          <p:cNvPr id="9" name="Picture 2" descr="Exclamation,mark,punctuation,point,triangle - free image from needpix.com">
            <a:extLst>
              <a:ext uri="{FF2B5EF4-FFF2-40B4-BE49-F238E27FC236}">
                <a16:creationId xmlns:a16="http://schemas.microsoft.com/office/drawing/2014/main" id="{5A968625-1992-DC68-3258-9AD7D6787B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5552" y="484374"/>
            <a:ext cx="812534" cy="7319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A664640-935E-01D0-A3FD-FE6302C5C974}"/>
              </a:ext>
            </a:extLst>
          </p:cNvPr>
          <p:cNvSpPr txBox="1"/>
          <p:nvPr/>
        </p:nvSpPr>
        <p:spPr>
          <a:xfrm>
            <a:off x="2173224" y="5773458"/>
            <a:ext cx="7162800" cy="492443"/>
          </a:xfrm>
          <a:prstGeom prst="rect">
            <a:avLst/>
          </a:prstGeom>
          <a:noFill/>
        </p:spPr>
        <p:txBody>
          <a:bodyPr wrap="square" rtlCol="0">
            <a:spAutoFit/>
          </a:bodyPr>
          <a:lstStyle/>
          <a:p>
            <a:pPr algn="ctr"/>
            <a:r>
              <a:rPr lang="en-US" sz="2600" b="1" dirty="0">
                <a:solidFill>
                  <a:srgbClr val="262626"/>
                </a:solidFill>
                <a:latin typeface="Helvetica" panose="020B0604020202020204" pitchFamily="34" charset="0"/>
                <a:cs typeface="Helvetica" panose="020B0604020202020204" pitchFamily="34" charset="0"/>
              </a:rPr>
              <a:t>prevent, deter, detect and respond</a:t>
            </a:r>
          </a:p>
        </p:txBody>
      </p:sp>
      <p:pic>
        <p:nvPicPr>
          <p:cNvPr id="18" name="Picture 17">
            <a:extLst>
              <a:ext uri="{FF2B5EF4-FFF2-40B4-BE49-F238E27FC236}">
                <a16:creationId xmlns:a16="http://schemas.microsoft.com/office/drawing/2014/main" id="{1B0D15DA-DD9A-D754-B704-C46F5DC1A845}"/>
              </a:ext>
            </a:extLst>
          </p:cNvPr>
          <p:cNvPicPr>
            <a:picLocks noChangeAspect="1"/>
          </p:cNvPicPr>
          <p:nvPr/>
        </p:nvPicPr>
        <p:blipFill>
          <a:blip r:embed="rId6"/>
          <a:stretch>
            <a:fillRect/>
          </a:stretch>
        </p:blipFill>
        <p:spPr>
          <a:xfrm>
            <a:off x="5492803" y="3898316"/>
            <a:ext cx="5992061" cy="1667108"/>
          </a:xfrm>
          <a:prstGeom prst="rect">
            <a:avLst/>
          </a:prstGeom>
        </p:spPr>
      </p:pic>
    </p:spTree>
    <p:extLst>
      <p:ext uri="{BB962C8B-B14F-4D97-AF65-F5344CB8AC3E}">
        <p14:creationId xmlns:p14="http://schemas.microsoft.com/office/powerpoint/2010/main" val="40657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9076036" cy="830997"/>
          </a:xfrm>
          <a:prstGeom prst="rect">
            <a:avLst/>
          </a:prstGeom>
          <a:noFill/>
          <a:ln>
            <a:noFill/>
          </a:ln>
        </p:spPr>
        <p:txBody>
          <a:bodyPr wrap="square" rtlCol="0">
            <a:spAutoFit/>
          </a:bodyPr>
          <a:lstStyle/>
          <a:p>
            <a:r>
              <a:rPr lang="en-US" sz="2400" dirty="0">
                <a:latin typeface="Calibri" panose="020F0502020204030204" pitchFamily="34" charset="0"/>
                <a:cs typeface="Calibri" panose="020F0502020204030204" pitchFamily="34" charset="0"/>
              </a:rPr>
              <a:t>An exam is only valuable if the test scores it produces can be confidently used for their intended purpose. </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PROTECT TEST SCORE VALIDITY</a:t>
            </a:r>
          </a:p>
        </p:txBody>
      </p:sp>
      <p:grpSp>
        <p:nvGrpSpPr>
          <p:cNvPr id="16" name="Group 15">
            <a:extLst>
              <a:ext uri="{FF2B5EF4-FFF2-40B4-BE49-F238E27FC236}">
                <a16:creationId xmlns:a16="http://schemas.microsoft.com/office/drawing/2014/main" id="{B1A320FD-04CC-9B46-D95F-D87D29C1CA4F}"/>
              </a:ext>
            </a:extLst>
          </p:cNvPr>
          <p:cNvGrpSpPr/>
          <p:nvPr/>
        </p:nvGrpSpPr>
        <p:grpSpPr>
          <a:xfrm>
            <a:off x="2232587" y="2870746"/>
            <a:ext cx="7731180" cy="2489979"/>
            <a:chOff x="2232587" y="2642146"/>
            <a:chExt cx="7731180" cy="2489979"/>
          </a:xfrm>
        </p:grpSpPr>
        <p:grpSp>
          <p:nvGrpSpPr>
            <p:cNvPr id="2" name="Group 1">
              <a:extLst>
                <a:ext uri="{FF2B5EF4-FFF2-40B4-BE49-F238E27FC236}">
                  <a16:creationId xmlns:a16="http://schemas.microsoft.com/office/drawing/2014/main" id="{D4A5F2BF-B0AC-60EE-C31F-A532A249D790}"/>
                </a:ext>
              </a:extLst>
            </p:cNvPr>
            <p:cNvGrpSpPr/>
            <p:nvPr/>
          </p:nvGrpSpPr>
          <p:grpSpPr>
            <a:xfrm>
              <a:off x="2232587" y="2642146"/>
              <a:ext cx="7731180" cy="2489979"/>
              <a:chOff x="911059" y="3776828"/>
              <a:chExt cx="7731180" cy="2489979"/>
            </a:xfrm>
          </p:grpSpPr>
          <p:grpSp>
            <p:nvGrpSpPr>
              <p:cNvPr id="3" name="Group 2">
                <a:extLst>
                  <a:ext uri="{FF2B5EF4-FFF2-40B4-BE49-F238E27FC236}">
                    <a16:creationId xmlns:a16="http://schemas.microsoft.com/office/drawing/2014/main" id="{5858E5D7-5BB5-42B5-3E33-2FCA0E127494}"/>
                  </a:ext>
                </a:extLst>
              </p:cNvPr>
              <p:cNvGrpSpPr/>
              <p:nvPr/>
            </p:nvGrpSpPr>
            <p:grpSpPr>
              <a:xfrm>
                <a:off x="911059" y="4881812"/>
                <a:ext cx="7731180" cy="1384995"/>
                <a:chOff x="911059" y="3591588"/>
                <a:chExt cx="7731180" cy="1384995"/>
              </a:xfrm>
            </p:grpSpPr>
            <p:sp>
              <p:nvSpPr>
                <p:cNvPr id="9" name="TextBox 8">
                  <a:extLst>
                    <a:ext uri="{FF2B5EF4-FFF2-40B4-BE49-F238E27FC236}">
                      <a16:creationId xmlns:a16="http://schemas.microsoft.com/office/drawing/2014/main" id="{97698FAD-F8BE-8DAD-E92F-CF059BFFB192}"/>
                    </a:ext>
                  </a:extLst>
                </p:cNvPr>
                <p:cNvSpPr txBox="1"/>
                <p:nvPr/>
              </p:nvSpPr>
              <p:spPr>
                <a:xfrm>
                  <a:off x="911059" y="3591588"/>
                  <a:ext cx="3077677" cy="1384995"/>
                </a:xfrm>
                <a:prstGeom prst="rect">
                  <a:avLst/>
                </a:prstGeom>
                <a:noFill/>
                <a:ln>
                  <a:noFill/>
                </a:ln>
              </p:spPr>
              <p:txBody>
                <a:bodyPr wrap="square" rtlCol="0">
                  <a:spAutoFit/>
                </a:bodyPr>
                <a:lstStyle/>
                <a:p>
                  <a:pPr algn="ctr"/>
                  <a:r>
                    <a:rPr lang="en-US" sz="2800" i="1" dirty="0">
                      <a:solidFill>
                        <a:srgbClr val="015287"/>
                      </a:solidFill>
                      <a:latin typeface="Arial Unicode MS" panose="020B0604020202020204" pitchFamily="34" charset="-128"/>
                      <a:ea typeface="Arial Unicode MS" panose="020B0604020202020204" pitchFamily="34" charset="-128"/>
                      <a:cs typeface="Arial Unicode MS" panose="020B0604020202020204" pitchFamily="34" charset="-128"/>
                    </a:rPr>
                    <a:t>standardized</a:t>
                  </a:r>
                  <a:r>
                    <a:rPr lang="en-US" sz="2800" dirty="0">
                      <a:solidFill>
                        <a:srgbClr val="015287"/>
                      </a:solidFill>
                      <a:latin typeface="Arial Unicode MS" panose="020B0604020202020204" pitchFamily="34" charset="-128"/>
                      <a:ea typeface="Arial Unicode MS" panose="020B0604020202020204" pitchFamily="34" charset="-128"/>
                      <a:cs typeface="Arial Unicode MS" panose="020B0604020202020204" pitchFamily="34" charset="-128"/>
                    </a:rPr>
                    <a:t> test </a:t>
                  </a:r>
                  <a:r>
                    <a:rPr lang="en-US" sz="2800" b="1" dirty="0">
                      <a:solidFill>
                        <a:srgbClr val="015287"/>
                      </a:solidFill>
                      <a:latin typeface="Arial Unicode MS" panose="020B0604020202020204" pitchFamily="34" charset="-128"/>
                      <a:ea typeface="Arial Unicode MS" panose="020B0604020202020204" pitchFamily="34" charset="-128"/>
                      <a:cs typeface="Arial Unicode MS" panose="020B0604020202020204" pitchFamily="34" charset="-128"/>
                    </a:rPr>
                    <a:t>administration procedures</a:t>
                  </a:r>
                </a:p>
              </p:txBody>
            </p:sp>
            <p:sp>
              <p:nvSpPr>
                <p:cNvPr id="10" name="TextBox 9">
                  <a:extLst>
                    <a:ext uri="{FF2B5EF4-FFF2-40B4-BE49-F238E27FC236}">
                      <a16:creationId xmlns:a16="http://schemas.microsoft.com/office/drawing/2014/main" id="{17297DB9-F498-7574-D407-630B98868F5E}"/>
                    </a:ext>
                  </a:extLst>
                </p:cNvPr>
                <p:cNvSpPr txBox="1"/>
                <p:nvPr/>
              </p:nvSpPr>
              <p:spPr>
                <a:xfrm>
                  <a:off x="5564563" y="3591588"/>
                  <a:ext cx="3077676" cy="1384995"/>
                </a:xfrm>
                <a:prstGeom prst="rect">
                  <a:avLst/>
                </a:prstGeom>
                <a:noFill/>
                <a:ln>
                  <a:noFill/>
                </a:ln>
              </p:spPr>
              <p:txBody>
                <a:bodyPr wrap="square" rtlCol="0">
                  <a:spAutoFit/>
                </a:bodyPr>
                <a:lstStyle/>
                <a:p>
                  <a:pPr algn="ctr"/>
                  <a:r>
                    <a:rPr lang="en-US" sz="2800" i="1" dirty="0">
                      <a:solidFill>
                        <a:srgbClr val="015287"/>
                      </a:solidFill>
                      <a:latin typeface="Arial Unicode MS" panose="020B0604020202020204" pitchFamily="34" charset="-128"/>
                      <a:ea typeface="Arial Unicode MS" panose="020B0604020202020204" pitchFamily="34" charset="-128"/>
                      <a:cs typeface="Arial Unicode MS" panose="020B0604020202020204" pitchFamily="34" charset="-128"/>
                    </a:rPr>
                    <a:t>strict observance </a:t>
                  </a:r>
                  <a:r>
                    <a:rPr lang="en-US" sz="2800" dirty="0">
                      <a:solidFill>
                        <a:srgbClr val="015287"/>
                      </a:solidFill>
                      <a:latin typeface="Arial Unicode MS" panose="020B0604020202020204" pitchFamily="34" charset="-128"/>
                      <a:ea typeface="Arial Unicode MS" panose="020B0604020202020204" pitchFamily="34" charset="-128"/>
                      <a:cs typeface="Arial Unicode MS" panose="020B0604020202020204" pitchFamily="34" charset="-128"/>
                    </a:rPr>
                    <a:t>of </a:t>
                  </a:r>
                  <a:r>
                    <a:rPr lang="en-US" sz="2800" b="1" dirty="0">
                      <a:solidFill>
                        <a:srgbClr val="015287"/>
                      </a:solidFill>
                      <a:latin typeface="Arial Unicode MS" panose="020B0604020202020204" pitchFamily="34" charset="-128"/>
                      <a:ea typeface="Arial Unicode MS" panose="020B0604020202020204" pitchFamily="34" charset="-128"/>
                      <a:cs typeface="Arial Unicode MS" panose="020B0604020202020204" pitchFamily="34" charset="-128"/>
                    </a:rPr>
                    <a:t>test security protocols</a:t>
                  </a:r>
                </a:p>
              </p:txBody>
            </p:sp>
          </p:grpSp>
          <p:sp>
            <p:nvSpPr>
              <p:cNvPr id="6" name="Rounded Rectangle 8">
                <a:extLst>
                  <a:ext uri="{FF2B5EF4-FFF2-40B4-BE49-F238E27FC236}">
                    <a16:creationId xmlns:a16="http://schemas.microsoft.com/office/drawing/2014/main" id="{4D2744D4-C593-427C-A0DA-4CF8003A46B2}"/>
                  </a:ext>
                </a:extLst>
              </p:cNvPr>
              <p:cNvSpPr/>
              <p:nvPr/>
            </p:nvSpPr>
            <p:spPr>
              <a:xfrm>
                <a:off x="1581665" y="3776828"/>
                <a:ext cx="6400799" cy="629106"/>
              </a:xfrm>
              <a:prstGeom prst="roundRect">
                <a:avLst/>
              </a:prstGeom>
              <a:noFill/>
              <a:ln w="25400">
                <a:solidFill>
                  <a:srgbClr val="990033"/>
                </a:solidFill>
                <a:prstDash val="sysDot"/>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3000" i="1" dirty="0">
                    <a:solidFill>
                      <a:srgbClr val="990033"/>
                    </a:solidFill>
                    <a:latin typeface="Arial Unicode MS" panose="020B0604020202020204" pitchFamily="34" charset="-128"/>
                    <a:ea typeface="Arial Unicode MS" panose="020B0604020202020204" pitchFamily="34" charset="-128"/>
                    <a:cs typeface="Arial Unicode MS" panose="020B0604020202020204" pitchFamily="34" charset="-128"/>
                  </a:rPr>
                  <a:t>validity &amp; reliability </a:t>
                </a:r>
                <a:r>
                  <a:rPr lang="en-US" sz="3000" dirty="0">
                    <a:solidFill>
                      <a:srgbClr val="990033"/>
                    </a:solidFill>
                    <a:latin typeface="Arial Unicode MS" panose="020B0604020202020204" pitchFamily="34" charset="-128"/>
                    <a:ea typeface="Arial Unicode MS" panose="020B0604020202020204" pitchFamily="34" charset="-128"/>
                    <a:cs typeface="Arial Unicode MS" panose="020B0604020202020204" pitchFamily="34" charset="-128"/>
                  </a:rPr>
                  <a:t>of test results</a:t>
                </a:r>
              </a:p>
            </p:txBody>
          </p:sp>
          <p:sp>
            <p:nvSpPr>
              <p:cNvPr id="8" name="Right Brace 7">
                <a:extLst>
                  <a:ext uri="{FF2B5EF4-FFF2-40B4-BE49-F238E27FC236}">
                    <a16:creationId xmlns:a16="http://schemas.microsoft.com/office/drawing/2014/main" id="{91E59A88-249E-1B30-DAD5-3B94E1346111}"/>
                  </a:ext>
                </a:extLst>
              </p:cNvPr>
              <p:cNvSpPr/>
              <p:nvPr/>
            </p:nvSpPr>
            <p:spPr>
              <a:xfrm rot="16200000">
                <a:off x="4662967" y="3086185"/>
                <a:ext cx="262909" cy="3212757"/>
              </a:xfrm>
              <a:prstGeom prst="rightBrac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25EFA0B7-F398-B1DC-FB5B-E3CF0976756E}"/>
                </a:ext>
              </a:extLst>
            </p:cNvPr>
            <p:cNvPicPr>
              <a:picLocks noChangeAspect="1"/>
            </p:cNvPicPr>
            <p:nvPr/>
          </p:nvPicPr>
          <p:blipFill>
            <a:blip r:embed="rId4"/>
            <a:stretch>
              <a:fillRect/>
            </a:stretch>
          </p:blipFill>
          <p:spPr>
            <a:xfrm>
              <a:off x="5627662" y="3919489"/>
              <a:ext cx="1011079" cy="1032034"/>
            </a:xfrm>
            <a:prstGeom prst="rect">
              <a:avLst/>
            </a:prstGeom>
          </p:spPr>
        </p:pic>
      </p:grpSp>
      <p:pic>
        <p:nvPicPr>
          <p:cNvPr id="19" name="Picture 18">
            <a:extLst>
              <a:ext uri="{FF2B5EF4-FFF2-40B4-BE49-F238E27FC236}">
                <a16:creationId xmlns:a16="http://schemas.microsoft.com/office/drawing/2014/main" id="{EC43998D-A556-45D4-1EAA-04CE6E245B8F}"/>
              </a:ext>
            </a:extLst>
          </p:cNvPr>
          <p:cNvPicPr>
            <a:picLocks noChangeAspect="1"/>
          </p:cNvPicPr>
          <p:nvPr/>
        </p:nvPicPr>
        <p:blipFill>
          <a:blip r:embed="rId5"/>
          <a:stretch>
            <a:fillRect/>
          </a:stretch>
        </p:blipFill>
        <p:spPr>
          <a:xfrm>
            <a:off x="10241816" y="441549"/>
            <a:ext cx="1571844" cy="1324160"/>
          </a:xfrm>
          <a:prstGeom prst="rect">
            <a:avLst/>
          </a:prstGeom>
        </p:spPr>
      </p:pic>
    </p:spTree>
    <p:extLst>
      <p:ext uri="{BB962C8B-B14F-4D97-AF65-F5344CB8AC3E}">
        <p14:creationId xmlns:p14="http://schemas.microsoft.com/office/powerpoint/2010/main" val="93451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827977B-D0EE-9A25-C073-E221157A8083}"/>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CARRY OUT PROCEDURES</a:t>
            </a:r>
          </a:p>
        </p:txBody>
      </p:sp>
      <p:sp>
        <p:nvSpPr>
          <p:cNvPr id="8" name="TextBox 7">
            <a:extLst>
              <a:ext uri="{FF2B5EF4-FFF2-40B4-BE49-F238E27FC236}">
                <a16:creationId xmlns:a16="http://schemas.microsoft.com/office/drawing/2014/main" id="{FC481E93-53EF-0991-2EB1-2BA3CC2E4677}"/>
              </a:ext>
            </a:extLst>
          </p:cNvPr>
          <p:cNvSpPr txBox="1"/>
          <p:nvPr/>
        </p:nvSpPr>
        <p:spPr>
          <a:xfrm>
            <a:off x="1780031" y="1361872"/>
            <a:ext cx="3534919" cy="3022046"/>
          </a:xfrm>
          <a:prstGeom prst="rect">
            <a:avLst/>
          </a:prstGeom>
          <a:noFill/>
          <a:ln>
            <a:noFill/>
          </a:ln>
        </p:spPr>
        <p:txBody>
          <a:bodyPr wrap="square" rtlCol="0">
            <a:spAutoFit/>
          </a:bodyPr>
          <a:lstStyle/>
          <a:p>
            <a:pPr marL="457200" indent="-457200">
              <a:lnSpc>
                <a:spcPct val="105000"/>
              </a:lnSpc>
              <a:spcAft>
                <a:spcPts val="600"/>
              </a:spcAft>
              <a:buFont typeface="Wingdings" panose="05000000000000000000" pitchFamily="2" charset="2"/>
              <a:buChar char="§"/>
            </a:pPr>
            <a:r>
              <a:rPr lang="en-US" sz="2400" dirty="0">
                <a:latin typeface="Calibri" panose="020F0502020204030204" pitchFamily="34" charset="0"/>
                <a:cs typeface="Calibri" panose="020F0502020204030204" pitchFamily="34" charset="0"/>
              </a:rPr>
              <a:t>Strict adherence to </a:t>
            </a:r>
            <a:r>
              <a:rPr lang="en-US" sz="2400" b="1" dirty="0">
                <a:latin typeface="Calibri" panose="020F0502020204030204" pitchFamily="34" charset="0"/>
                <a:cs typeface="Calibri" panose="020F0502020204030204" pitchFamily="34" charset="0"/>
              </a:rPr>
              <a:t>procedures</a:t>
            </a:r>
            <a:r>
              <a:rPr lang="en-US" sz="2400" dirty="0">
                <a:latin typeface="Calibri" panose="020F0502020204030204" pitchFamily="34" charset="0"/>
                <a:cs typeface="Calibri" panose="020F0502020204030204" pitchFamily="34" charset="0"/>
              </a:rPr>
              <a:t> ensures</a:t>
            </a:r>
          </a:p>
          <a:p>
            <a:pPr marL="914400" lvl="1" indent="-457200">
              <a:lnSpc>
                <a:spcPct val="105000"/>
              </a:lnSpc>
              <a:spcAft>
                <a:spcPts val="600"/>
              </a:spcAft>
              <a:buFont typeface="Wingdings" panose="05000000000000000000" pitchFamily="2" charset="2"/>
              <a:buChar char="Ø"/>
            </a:pPr>
            <a:r>
              <a:rPr lang="en-US" sz="2400" b="1" dirty="0">
                <a:solidFill>
                  <a:srgbClr val="990033"/>
                </a:solidFill>
                <a:latin typeface="Calibri" panose="020F0502020204030204" pitchFamily="34" charset="0"/>
                <a:cs typeface="Calibri" panose="020F0502020204030204" pitchFamily="34" charset="0"/>
              </a:rPr>
              <a:t>consistency</a:t>
            </a:r>
            <a:r>
              <a:rPr lang="en-US" sz="2400" dirty="0">
                <a:latin typeface="Calibri" panose="020F0502020204030204" pitchFamily="34" charset="0"/>
                <a:cs typeface="Calibri" panose="020F0502020204030204" pitchFamily="34" charset="0"/>
              </a:rPr>
              <a:t> in test administration</a:t>
            </a:r>
          </a:p>
          <a:p>
            <a:pPr marL="914400" lvl="1" indent="-457200">
              <a:lnSpc>
                <a:spcPct val="105000"/>
              </a:lnSpc>
              <a:spcAft>
                <a:spcPts val="600"/>
              </a:spcAft>
              <a:buFont typeface="Wingdings" panose="05000000000000000000" pitchFamily="2" charset="2"/>
              <a:buChar char="Ø"/>
            </a:pPr>
            <a:r>
              <a:rPr lang="en-US" sz="2400" b="1" dirty="0">
                <a:solidFill>
                  <a:srgbClr val="990033"/>
                </a:solidFill>
                <a:latin typeface="Calibri" panose="020F0502020204030204" pitchFamily="34" charset="0"/>
                <a:cs typeface="Calibri" panose="020F0502020204030204" pitchFamily="34" charset="0"/>
              </a:rPr>
              <a:t>security</a:t>
            </a:r>
            <a:r>
              <a:rPr lang="en-US" sz="2400" dirty="0">
                <a:latin typeface="Calibri" panose="020F0502020204030204" pitchFamily="34" charset="0"/>
                <a:cs typeface="Calibri" panose="020F0502020204030204" pitchFamily="34" charset="0"/>
              </a:rPr>
              <a:t> of test materials</a:t>
            </a:r>
          </a:p>
          <a:p>
            <a:pPr marL="914400" lvl="1" indent="-457200">
              <a:lnSpc>
                <a:spcPct val="105000"/>
              </a:lnSpc>
              <a:spcAft>
                <a:spcPts val="600"/>
              </a:spcAft>
              <a:buFont typeface="Wingdings" panose="05000000000000000000" pitchFamily="2" charset="2"/>
              <a:buChar char="Ø"/>
            </a:pPr>
            <a:r>
              <a:rPr lang="en-US" sz="2400" b="1" dirty="0">
                <a:solidFill>
                  <a:srgbClr val="990033"/>
                </a:solidFill>
                <a:latin typeface="Calibri" panose="020F0502020204030204" pitchFamily="34" charset="0"/>
                <a:cs typeface="Calibri" panose="020F0502020204030204" pitchFamily="34" charset="0"/>
              </a:rPr>
              <a:t>validity</a:t>
            </a:r>
            <a:r>
              <a:rPr lang="en-US" sz="2400" dirty="0">
                <a:latin typeface="Calibri" panose="020F0502020204030204" pitchFamily="34" charset="0"/>
                <a:cs typeface="Calibri" panose="020F0502020204030204" pitchFamily="34" charset="0"/>
              </a:rPr>
              <a:t> of scores</a:t>
            </a:r>
          </a:p>
        </p:txBody>
      </p:sp>
      <p:grpSp>
        <p:nvGrpSpPr>
          <p:cNvPr id="21" name="Group 20">
            <a:extLst>
              <a:ext uri="{FF2B5EF4-FFF2-40B4-BE49-F238E27FC236}">
                <a16:creationId xmlns:a16="http://schemas.microsoft.com/office/drawing/2014/main" id="{0DE1C054-E6CB-56B5-7C41-B3ABD8980422}"/>
              </a:ext>
            </a:extLst>
          </p:cNvPr>
          <p:cNvGrpSpPr>
            <a:grpSpLocks noChangeAspect="1"/>
          </p:cNvGrpSpPr>
          <p:nvPr/>
        </p:nvGrpSpPr>
        <p:grpSpPr>
          <a:xfrm>
            <a:off x="5557363" y="1766155"/>
            <a:ext cx="4923338" cy="3119654"/>
            <a:chOff x="5715749" y="1333227"/>
            <a:chExt cx="5470375" cy="3466282"/>
          </a:xfrm>
        </p:grpSpPr>
        <p:grpSp>
          <p:nvGrpSpPr>
            <p:cNvPr id="2" name="Group 1">
              <a:extLst>
                <a:ext uri="{FF2B5EF4-FFF2-40B4-BE49-F238E27FC236}">
                  <a16:creationId xmlns:a16="http://schemas.microsoft.com/office/drawing/2014/main" id="{8B9A9637-32DE-0055-9595-6FCC98273B94}"/>
                </a:ext>
              </a:extLst>
            </p:cNvPr>
            <p:cNvGrpSpPr/>
            <p:nvPr/>
          </p:nvGrpSpPr>
          <p:grpSpPr>
            <a:xfrm>
              <a:off x="6186145" y="1333227"/>
              <a:ext cx="4832945" cy="3422967"/>
              <a:chOff x="2712152" y="804938"/>
              <a:chExt cx="5159323" cy="3648392"/>
            </a:xfrm>
          </p:grpSpPr>
          <p:pic>
            <p:nvPicPr>
              <p:cNvPr id="3" name="Picture 2">
                <a:extLst>
                  <a:ext uri="{FF2B5EF4-FFF2-40B4-BE49-F238E27FC236}">
                    <a16:creationId xmlns:a16="http://schemas.microsoft.com/office/drawing/2014/main" id="{27AC5A99-F9E4-FC00-5E62-FDDE5D046888}"/>
                  </a:ext>
                </a:extLst>
              </p:cNvPr>
              <p:cNvPicPr>
                <a:picLocks noChangeAspect="1"/>
              </p:cNvPicPr>
              <p:nvPr/>
            </p:nvPicPr>
            <p:blipFill>
              <a:blip r:embed="rId4"/>
              <a:stretch>
                <a:fillRect/>
              </a:stretch>
            </p:blipFill>
            <p:spPr>
              <a:xfrm>
                <a:off x="4605475" y="804938"/>
                <a:ext cx="1696023" cy="2101613"/>
              </a:xfrm>
              <a:prstGeom prst="rect">
                <a:avLst/>
              </a:prstGeom>
              <a:ln w="3175">
                <a:solidFill>
                  <a:schemeClr val="tx1">
                    <a:lumMod val="50000"/>
                    <a:lumOff val="50000"/>
                  </a:schemeClr>
                </a:solidFill>
              </a:ln>
            </p:spPr>
          </p:pic>
          <p:pic>
            <p:nvPicPr>
              <p:cNvPr id="4" name="Picture 3">
                <a:extLst>
                  <a:ext uri="{FF2B5EF4-FFF2-40B4-BE49-F238E27FC236}">
                    <a16:creationId xmlns:a16="http://schemas.microsoft.com/office/drawing/2014/main" id="{EF8A16EC-4575-D006-9B96-E538D3315FAC}"/>
                  </a:ext>
                </a:extLst>
              </p:cNvPr>
              <p:cNvPicPr>
                <a:picLocks noChangeAspect="1"/>
              </p:cNvPicPr>
              <p:nvPr/>
            </p:nvPicPr>
            <p:blipFill>
              <a:blip r:embed="rId5"/>
              <a:stretch>
                <a:fillRect/>
              </a:stretch>
            </p:blipFill>
            <p:spPr>
              <a:xfrm>
                <a:off x="6068349" y="1170025"/>
                <a:ext cx="1803126" cy="2162715"/>
              </a:xfrm>
              <a:prstGeom prst="rect">
                <a:avLst/>
              </a:prstGeom>
              <a:ln w="3175">
                <a:solidFill>
                  <a:schemeClr val="tx1">
                    <a:lumMod val="50000"/>
                    <a:lumOff val="50000"/>
                  </a:schemeClr>
                </a:solidFill>
              </a:ln>
            </p:spPr>
          </p:pic>
          <p:pic>
            <p:nvPicPr>
              <p:cNvPr id="6" name="Picture 5">
                <a:extLst>
                  <a:ext uri="{FF2B5EF4-FFF2-40B4-BE49-F238E27FC236}">
                    <a16:creationId xmlns:a16="http://schemas.microsoft.com/office/drawing/2014/main" id="{0FE9BEC2-3CA4-EFBD-CB23-F481002D2312}"/>
                  </a:ext>
                </a:extLst>
              </p:cNvPr>
              <p:cNvPicPr>
                <a:picLocks noChangeAspect="1"/>
              </p:cNvPicPr>
              <p:nvPr/>
            </p:nvPicPr>
            <p:blipFill>
              <a:blip r:embed="rId6"/>
              <a:stretch>
                <a:fillRect/>
              </a:stretch>
            </p:blipFill>
            <p:spPr>
              <a:xfrm>
                <a:off x="2712152" y="2290615"/>
                <a:ext cx="1787472" cy="2162715"/>
              </a:xfrm>
              <a:prstGeom prst="rect">
                <a:avLst/>
              </a:prstGeom>
            </p:spPr>
          </p:pic>
        </p:grpSp>
        <p:pic>
          <p:nvPicPr>
            <p:cNvPr id="15" name="Picture 14">
              <a:extLst>
                <a:ext uri="{FF2B5EF4-FFF2-40B4-BE49-F238E27FC236}">
                  <a16:creationId xmlns:a16="http://schemas.microsoft.com/office/drawing/2014/main" id="{150F95B7-2423-D785-0BB5-DA2E32D9F86C}"/>
                </a:ext>
              </a:extLst>
            </p:cNvPr>
            <p:cNvPicPr>
              <a:picLocks noChangeAspect="1"/>
            </p:cNvPicPr>
            <p:nvPr/>
          </p:nvPicPr>
          <p:blipFill>
            <a:blip r:embed="rId7"/>
            <a:stretch>
              <a:fillRect/>
            </a:stretch>
          </p:blipFill>
          <p:spPr>
            <a:xfrm>
              <a:off x="9539469" y="2762970"/>
              <a:ext cx="1646655" cy="2036539"/>
            </a:xfrm>
            <a:prstGeom prst="rect">
              <a:avLst/>
            </a:prstGeom>
          </p:spPr>
        </p:pic>
        <p:pic>
          <p:nvPicPr>
            <p:cNvPr id="17" name="Picture 16">
              <a:extLst>
                <a:ext uri="{FF2B5EF4-FFF2-40B4-BE49-F238E27FC236}">
                  <a16:creationId xmlns:a16="http://schemas.microsoft.com/office/drawing/2014/main" id="{6AAF930B-C90B-E828-8302-DFAABFEDD08D}"/>
                </a:ext>
              </a:extLst>
            </p:cNvPr>
            <p:cNvPicPr>
              <a:picLocks noChangeAspect="1"/>
            </p:cNvPicPr>
            <p:nvPr/>
          </p:nvPicPr>
          <p:blipFill>
            <a:blip r:embed="rId8"/>
            <a:stretch>
              <a:fillRect/>
            </a:stretch>
          </p:blipFill>
          <p:spPr>
            <a:xfrm>
              <a:off x="5715749" y="1634004"/>
              <a:ext cx="1571399" cy="2029088"/>
            </a:xfrm>
            <a:prstGeom prst="rect">
              <a:avLst/>
            </a:prstGeom>
          </p:spPr>
        </p:pic>
        <p:pic>
          <p:nvPicPr>
            <p:cNvPr id="18" name="Picture 17">
              <a:extLst>
                <a:ext uri="{FF2B5EF4-FFF2-40B4-BE49-F238E27FC236}">
                  <a16:creationId xmlns:a16="http://schemas.microsoft.com/office/drawing/2014/main" id="{CE5C362D-582E-1EFA-45B0-E40E116245F6}"/>
                </a:ext>
              </a:extLst>
            </p:cNvPr>
            <p:cNvPicPr>
              <a:picLocks noChangeAspect="1"/>
            </p:cNvPicPr>
            <p:nvPr/>
          </p:nvPicPr>
          <p:blipFill>
            <a:blip r:embed="rId9"/>
            <a:stretch>
              <a:fillRect/>
            </a:stretch>
          </p:blipFill>
          <p:spPr>
            <a:xfrm>
              <a:off x="6930782" y="1943593"/>
              <a:ext cx="1689062" cy="2014510"/>
            </a:xfrm>
            <a:prstGeom prst="rect">
              <a:avLst/>
            </a:prstGeom>
            <a:ln w="3175">
              <a:solidFill>
                <a:schemeClr val="tx1">
                  <a:lumMod val="50000"/>
                  <a:lumOff val="50000"/>
                </a:schemeClr>
              </a:solidFill>
            </a:ln>
          </p:spPr>
        </p:pic>
        <p:pic>
          <p:nvPicPr>
            <p:cNvPr id="19" name="Picture 18">
              <a:extLst>
                <a:ext uri="{FF2B5EF4-FFF2-40B4-BE49-F238E27FC236}">
                  <a16:creationId xmlns:a16="http://schemas.microsoft.com/office/drawing/2014/main" id="{2C4576B4-3AB9-21E4-ADCD-7A3E08AEA226}"/>
                </a:ext>
              </a:extLst>
            </p:cNvPr>
            <p:cNvPicPr>
              <a:picLocks noChangeAspect="1"/>
            </p:cNvPicPr>
            <p:nvPr/>
          </p:nvPicPr>
          <p:blipFill>
            <a:blip r:embed="rId10"/>
            <a:stretch>
              <a:fillRect/>
            </a:stretch>
          </p:blipFill>
          <p:spPr>
            <a:xfrm>
              <a:off x="8166923" y="2617638"/>
              <a:ext cx="1646655" cy="1971762"/>
            </a:xfrm>
            <a:prstGeom prst="rect">
              <a:avLst/>
            </a:prstGeom>
          </p:spPr>
        </p:pic>
      </p:grpSp>
      <p:pic>
        <p:nvPicPr>
          <p:cNvPr id="20" name="Picture 19">
            <a:extLst>
              <a:ext uri="{FF2B5EF4-FFF2-40B4-BE49-F238E27FC236}">
                <a16:creationId xmlns:a16="http://schemas.microsoft.com/office/drawing/2014/main" id="{B7632B78-4F02-08D0-8100-242573DEFA15}"/>
              </a:ext>
            </a:extLst>
          </p:cNvPr>
          <p:cNvPicPr>
            <a:picLocks noChangeAspect="1"/>
          </p:cNvPicPr>
          <p:nvPr/>
        </p:nvPicPr>
        <p:blipFill>
          <a:blip r:embed="rId11"/>
          <a:stretch>
            <a:fillRect/>
          </a:stretch>
        </p:blipFill>
        <p:spPr>
          <a:xfrm>
            <a:off x="10241816" y="441549"/>
            <a:ext cx="1571844" cy="1324160"/>
          </a:xfrm>
          <a:prstGeom prst="rect">
            <a:avLst/>
          </a:prstGeom>
        </p:spPr>
      </p:pic>
    </p:spTree>
    <p:extLst>
      <p:ext uri="{BB962C8B-B14F-4D97-AF65-F5344CB8AC3E}">
        <p14:creationId xmlns:p14="http://schemas.microsoft.com/office/powerpoint/2010/main" val="2510563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9076036" cy="1240019"/>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Prepare the testing environment </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When in doubt, take it down or cover it up</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Prevent and discourage interruptions</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TESTING ENVIRONMENT</a:t>
            </a:r>
          </a:p>
        </p:txBody>
      </p:sp>
      <p:grpSp>
        <p:nvGrpSpPr>
          <p:cNvPr id="12" name="Group 11">
            <a:extLst>
              <a:ext uri="{FF2B5EF4-FFF2-40B4-BE49-F238E27FC236}">
                <a16:creationId xmlns:a16="http://schemas.microsoft.com/office/drawing/2014/main" id="{B26AF73C-6317-CD02-DECB-0F9ED592F006}"/>
              </a:ext>
            </a:extLst>
          </p:cNvPr>
          <p:cNvGrpSpPr>
            <a:grpSpLocks noChangeAspect="1"/>
          </p:cNvGrpSpPr>
          <p:nvPr/>
        </p:nvGrpSpPr>
        <p:grpSpPr>
          <a:xfrm>
            <a:off x="1951482" y="3234507"/>
            <a:ext cx="7066795" cy="2705099"/>
            <a:chOff x="1392787" y="3367857"/>
            <a:chExt cx="9016566" cy="3451452"/>
          </a:xfrm>
        </p:grpSpPr>
        <p:grpSp>
          <p:nvGrpSpPr>
            <p:cNvPr id="13" name="Group 12">
              <a:extLst>
                <a:ext uri="{FF2B5EF4-FFF2-40B4-BE49-F238E27FC236}">
                  <a16:creationId xmlns:a16="http://schemas.microsoft.com/office/drawing/2014/main" id="{CC8C2FF1-D557-C87A-3B35-2DAB0AA330C3}"/>
                </a:ext>
              </a:extLst>
            </p:cNvPr>
            <p:cNvGrpSpPr/>
            <p:nvPr/>
          </p:nvGrpSpPr>
          <p:grpSpPr>
            <a:xfrm>
              <a:off x="1392787" y="3367857"/>
              <a:ext cx="8350639" cy="3451452"/>
              <a:chOff x="-115085" y="1182300"/>
              <a:chExt cx="8866041" cy="3764413"/>
            </a:xfrm>
          </p:grpSpPr>
          <p:pic>
            <p:nvPicPr>
              <p:cNvPr id="15" name="Picture 14">
                <a:extLst>
                  <a:ext uri="{FF2B5EF4-FFF2-40B4-BE49-F238E27FC236}">
                    <a16:creationId xmlns:a16="http://schemas.microsoft.com/office/drawing/2014/main" id="{9336CAA0-1A27-4089-1277-E3F79BC319A5}"/>
                  </a:ext>
                </a:extLst>
              </p:cNvPr>
              <p:cNvPicPr>
                <a:picLocks noChangeAspect="1"/>
              </p:cNvPicPr>
              <p:nvPr/>
            </p:nvPicPr>
            <p:blipFill>
              <a:blip r:embed="rId4"/>
              <a:stretch>
                <a:fillRect/>
              </a:stretch>
            </p:blipFill>
            <p:spPr>
              <a:xfrm>
                <a:off x="1124245" y="1321497"/>
                <a:ext cx="3174362" cy="2177012"/>
              </a:xfrm>
              <a:prstGeom prst="rect">
                <a:avLst/>
              </a:prstGeom>
              <a:effectLst>
                <a:glow rad="127000">
                  <a:schemeClr val="bg1">
                    <a:lumMod val="95000"/>
                  </a:schemeClr>
                </a:glow>
              </a:effectLst>
            </p:spPr>
          </p:pic>
          <p:pic>
            <p:nvPicPr>
              <p:cNvPr id="16" name="Picture 2" descr="Amazon.com: Really Good Stuff Large Privacy Shields for Student Desks – Set  of 12 - Matte - Study Carrel Reduces Distractions - Keep Eyes from  Wandering During Tests, Red, Blue &amp; Green">
                <a:extLst>
                  <a:ext uri="{FF2B5EF4-FFF2-40B4-BE49-F238E27FC236}">
                    <a16:creationId xmlns:a16="http://schemas.microsoft.com/office/drawing/2014/main" id="{DFB2CD94-9C8A-5196-5D98-3B4360D9D9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7693" y="1342130"/>
                <a:ext cx="1697342" cy="14447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9DADF0AC-D67E-1CE5-00A3-BD4A700DC96D}"/>
                  </a:ext>
                </a:extLst>
              </p:cNvPr>
              <p:cNvPicPr>
                <a:picLocks noChangeAspect="1"/>
              </p:cNvPicPr>
              <p:nvPr/>
            </p:nvPicPr>
            <p:blipFill>
              <a:blip r:embed="rId6"/>
              <a:stretch>
                <a:fillRect/>
              </a:stretch>
            </p:blipFill>
            <p:spPr>
              <a:xfrm>
                <a:off x="-115085" y="2386898"/>
                <a:ext cx="2448874" cy="1819004"/>
              </a:xfrm>
              <a:prstGeom prst="rect">
                <a:avLst/>
              </a:prstGeom>
              <a:effectLst>
                <a:glow rad="127000">
                  <a:schemeClr val="bg1">
                    <a:lumMod val="95000"/>
                  </a:schemeClr>
                </a:glow>
              </a:effectLst>
            </p:spPr>
          </p:pic>
          <p:pic>
            <p:nvPicPr>
              <p:cNvPr id="18" name="Picture 17">
                <a:extLst>
                  <a:ext uri="{FF2B5EF4-FFF2-40B4-BE49-F238E27FC236}">
                    <a16:creationId xmlns:a16="http://schemas.microsoft.com/office/drawing/2014/main" id="{9CF8913E-9FDB-71CA-5EFD-A2F78A0353D2}"/>
                  </a:ext>
                </a:extLst>
              </p:cNvPr>
              <p:cNvPicPr>
                <a:picLocks noChangeAspect="1"/>
              </p:cNvPicPr>
              <p:nvPr/>
            </p:nvPicPr>
            <p:blipFill>
              <a:blip r:embed="rId7"/>
              <a:stretch>
                <a:fillRect/>
              </a:stretch>
            </p:blipFill>
            <p:spPr>
              <a:xfrm>
                <a:off x="5216797" y="2631238"/>
                <a:ext cx="2249596" cy="1518714"/>
              </a:xfrm>
              <a:prstGeom prst="rect">
                <a:avLst/>
              </a:prstGeom>
              <a:effectLst>
                <a:glow rad="152400">
                  <a:schemeClr val="bg1">
                    <a:alpha val="40000"/>
                  </a:schemeClr>
                </a:glow>
              </a:effectLst>
            </p:spPr>
          </p:pic>
          <p:pic>
            <p:nvPicPr>
              <p:cNvPr id="19" name="Picture 4" descr="Image result for no entry testing room sign">
                <a:extLst>
                  <a:ext uri="{FF2B5EF4-FFF2-40B4-BE49-F238E27FC236}">
                    <a16:creationId xmlns:a16="http://schemas.microsoft.com/office/drawing/2014/main" id="{14937313-567C-972E-275F-69849FE02A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3614" y="1182300"/>
                <a:ext cx="1697342" cy="22002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DEE4C9AB-CB7B-69A7-5521-02AA7D6C0209}"/>
                  </a:ext>
                </a:extLst>
              </p:cNvPr>
              <p:cNvPicPr>
                <a:picLocks noChangeAspect="1"/>
              </p:cNvPicPr>
              <p:nvPr/>
            </p:nvPicPr>
            <p:blipFill>
              <a:blip r:embed="rId9"/>
              <a:stretch>
                <a:fillRect/>
              </a:stretch>
            </p:blipFill>
            <p:spPr>
              <a:xfrm>
                <a:off x="2297007" y="3427999"/>
                <a:ext cx="3085640" cy="1518714"/>
              </a:xfrm>
              <a:prstGeom prst="rect">
                <a:avLst/>
              </a:prstGeom>
              <a:effectLst>
                <a:glow rad="127000">
                  <a:schemeClr val="bg1">
                    <a:lumMod val="95000"/>
                  </a:schemeClr>
                </a:glow>
              </a:effectLst>
            </p:spPr>
          </p:pic>
        </p:grpSp>
        <p:pic>
          <p:nvPicPr>
            <p:cNvPr id="14" name="Picture 13">
              <a:extLst>
                <a:ext uri="{FF2B5EF4-FFF2-40B4-BE49-F238E27FC236}">
                  <a16:creationId xmlns:a16="http://schemas.microsoft.com/office/drawing/2014/main" id="{9B251C01-5583-62D2-7D17-1CFAC06C40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67464" y="4788289"/>
              <a:ext cx="1341889" cy="1779912"/>
            </a:xfrm>
            <a:prstGeom prst="rect">
              <a:avLst/>
            </a:prstGeom>
            <a:noFill/>
            <a:ln>
              <a:solidFill>
                <a:schemeClr val="tx1">
                  <a:lumMod val="50000"/>
                  <a:lumOff val="50000"/>
                </a:schemeClr>
              </a:solidFill>
            </a:ln>
            <a:effectLst/>
          </p:spPr>
        </p:pic>
      </p:grpSp>
      <p:pic>
        <p:nvPicPr>
          <p:cNvPr id="21" name="Picture 20">
            <a:extLst>
              <a:ext uri="{FF2B5EF4-FFF2-40B4-BE49-F238E27FC236}">
                <a16:creationId xmlns:a16="http://schemas.microsoft.com/office/drawing/2014/main" id="{7914ECC4-C49D-5AD4-41B3-6F7D7417B3D3}"/>
              </a:ext>
            </a:extLst>
          </p:cNvPr>
          <p:cNvPicPr>
            <a:picLocks noChangeAspect="1"/>
          </p:cNvPicPr>
          <p:nvPr/>
        </p:nvPicPr>
        <p:blipFill>
          <a:blip r:embed="rId11"/>
          <a:stretch>
            <a:fillRect/>
          </a:stretch>
        </p:blipFill>
        <p:spPr>
          <a:xfrm>
            <a:off x="10241816" y="441549"/>
            <a:ext cx="1571844" cy="1324160"/>
          </a:xfrm>
          <a:prstGeom prst="rect">
            <a:avLst/>
          </a:prstGeom>
        </p:spPr>
      </p:pic>
    </p:spTree>
    <p:extLst>
      <p:ext uri="{BB962C8B-B14F-4D97-AF65-F5344CB8AC3E}">
        <p14:creationId xmlns:p14="http://schemas.microsoft.com/office/powerpoint/2010/main" val="4254939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PREVENT THREATS TO SECURITY</a:t>
            </a:r>
          </a:p>
        </p:txBody>
      </p:sp>
      <p:pic>
        <p:nvPicPr>
          <p:cNvPr id="2" name="Picture 12" descr="Free and Open- Source Time and Attendance Tracking Software | HR Software  Hub">
            <a:extLst>
              <a:ext uri="{FF2B5EF4-FFF2-40B4-BE49-F238E27FC236}">
                <a16:creationId xmlns:a16="http://schemas.microsoft.com/office/drawing/2014/main" id="{2833B413-DF44-DC2A-96EB-C3741CA72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404" y="4287380"/>
            <a:ext cx="1920190" cy="18913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702014-F798-2E4E-359A-0EEE600117B9}"/>
              </a:ext>
            </a:extLst>
          </p:cNvPr>
          <p:cNvSpPr txBox="1"/>
          <p:nvPr/>
        </p:nvSpPr>
        <p:spPr>
          <a:xfrm>
            <a:off x="2781300" y="4943677"/>
            <a:ext cx="7960468" cy="852221"/>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b="1" dirty="0">
                <a:latin typeface="Calibri" panose="020F0502020204030204" pitchFamily="34" charset="0"/>
                <a:cs typeface="Calibri" panose="020F0502020204030204" pitchFamily="34" charset="0"/>
              </a:rPr>
              <a:t>Account for all testing materials</a:t>
            </a:r>
            <a:r>
              <a:rPr lang="en-US" sz="2400" dirty="0">
                <a:latin typeface="Calibri" panose="020F0502020204030204" pitchFamily="34" charset="0"/>
                <a:cs typeface="Calibri" panose="020F0502020204030204" pitchFamily="34" charset="0"/>
              </a:rPr>
              <a:t>, secure and non-secure.</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Collect what you distribute.</a:t>
            </a:r>
          </a:p>
        </p:txBody>
      </p:sp>
      <p:grpSp>
        <p:nvGrpSpPr>
          <p:cNvPr id="6" name="Group 5">
            <a:extLst>
              <a:ext uri="{FF2B5EF4-FFF2-40B4-BE49-F238E27FC236}">
                <a16:creationId xmlns:a16="http://schemas.microsoft.com/office/drawing/2014/main" id="{80A27C9B-94F2-DDC9-EBB8-1302047185B9}"/>
              </a:ext>
            </a:extLst>
          </p:cNvPr>
          <p:cNvGrpSpPr>
            <a:grpSpLocks noChangeAspect="1"/>
          </p:cNvGrpSpPr>
          <p:nvPr/>
        </p:nvGrpSpPr>
        <p:grpSpPr>
          <a:xfrm>
            <a:off x="4625183" y="2943360"/>
            <a:ext cx="5259208" cy="1371600"/>
            <a:chOff x="3130208" y="4762500"/>
            <a:chExt cx="5989654" cy="1562100"/>
          </a:xfrm>
        </p:grpSpPr>
        <p:pic>
          <p:nvPicPr>
            <p:cNvPr id="8" name="Picture 7">
              <a:extLst>
                <a:ext uri="{FF2B5EF4-FFF2-40B4-BE49-F238E27FC236}">
                  <a16:creationId xmlns:a16="http://schemas.microsoft.com/office/drawing/2014/main" id="{03C2DAD7-7FB2-5A53-FEAD-71A45AF04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5490" y="4874767"/>
              <a:ext cx="2244372" cy="1402734"/>
            </a:xfrm>
            <a:prstGeom prst="rect">
              <a:avLst/>
            </a:prstGeom>
            <a:ln>
              <a:noFill/>
            </a:ln>
          </p:spPr>
        </p:pic>
        <p:pic>
          <p:nvPicPr>
            <p:cNvPr id="9" name="Picture 8">
              <a:extLst>
                <a:ext uri="{FF2B5EF4-FFF2-40B4-BE49-F238E27FC236}">
                  <a16:creationId xmlns:a16="http://schemas.microsoft.com/office/drawing/2014/main" id="{3C73312D-D74C-B6B4-BEBF-0AE9ED2CA841}"/>
                </a:ext>
              </a:extLst>
            </p:cNvPr>
            <p:cNvPicPr>
              <a:picLocks noChangeAspect="1"/>
            </p:cNvPicPr>
            <p:nvPr/>
          </p:nvPicPr>
          <p:blipFill>
            <a:blip r:embed="rId6"/>
            <a:stretch>
              <a:fillRect/>
            </a:stretch>
          </p:blipFill>
          <p:spPr>
            <a:xfrm>
              <a:off x="3130208" y="4762500"/>
              <a:ext cx="3705225" cy="1562100"/>
            </a:xfrm>
            <a:prstGeom prst="rect">
              <a:avLst/>
            </a:prstGeom>
          </p:spPr>
        </p:pic>
      </p:grpSp>
      <p:pic>
        <p:nvPicPr>
          <p:cNvPr id="10" name="Picture 9">
            <a:extLst>
              <a:ext uri="{FF2B5EF4-FFF2-40B4-BE49-F238E27FC236}">
                <a16:creationId xmlns:a16="http://schemas.microsoft.com/office/drawing/2014/main" id="{C2CF3C46-6BBE-3A27-8AF4-CC77D8DB9F5E}"/>
              </a:ext>
            </a:extLst>
          </p:cNvPr>
          <p:cNvPicPr>
            <a:picLocks noChangeAspect="1"/>
          </p:cNvPicPr>
          <p:nvPr/>
        </p:nvPicPr>
        <p:blipFill>
          <a:blip r:embed="rId7"/>
          <a:stretch>
            <a:fillRect/>
          </a:stretch>
        </p:blipFill>
        <p:spPr>
          <a:xfrm>
            <a:off x="10241816" y="441549"/>
            <a:ext cx="1571844" cy="1324160"/>
          </a:xfrm>
          <a:prstGeom prst="rect">
            <a:avLst/>
          </a:prstGeom>
        </p:spPr>
      </p:pic>
      <p:sp>
        <p:nvSpPr>
          <p:cNvPr id="11" name="TextBox 10">
            <a:extLst>
              <a:ext uri="{FF2B5EF4-FFF2-40B4-BE49-F238E27FC236}">
                <a16:creationId xmlns:a16="http://schemas.microsoft.com/office/drawing/2014/main" id="{E9DDF090-B212-C005-C4C5-17443F410C1E}"/>
              </a:ext>
            </a:extLst>
          </p:cNvPr>
          <p:cNvSpPr txBox="1"/>
          <p:nvPr/>
        </p:nvSpPr>
        <p:spPr>
          <a:xfrm>
            <a:off x="1780032" y="1781377"/>
            <a:ext cx="8461784" cy="1240019"/>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b="1" dirty="0">
                <a:latin typeface="Calibri" panose="020F0502020204030204" pitchFamily="34" charset="0"/>
                <a:cs typeface="Calibri" panose="020F0502020204030204" pitchFamily="34" charset="0"/>
              </a:rPr>
              <a:t>Access to unauthorized devices or materials is prohibited. </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Communicate and carry out policy and procedures for personal and unauthorized devices. </a:t>
            </a:r>
          </a:p>
        </p:txBody>
      </p:sp>
    </p:spTree>
    <p:extLst>
      <p:ext uri="{BB962C8B-B14F-4D97-AF65-F5344CB8AC3E}">
        <p14:creationId xmlns:p14="http://schemas.microsoft.com/office/powerpoint/2010/main" val="2512107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PERMISSIBLE MATERIALS</a:t>
            </a:r>
          </a:p>
        </p:txBody>
      </p:sp>
      <p:pic>
        <p:nvPicPr>
          <p:cNvPr id="2" name="Picture 1">
            <a:extLst>
              <a:ext uri="{FF2B5EF4-FFF2-40B4-BE49-F238E27FC236}">
                <a16:creationId xmlns:a16="http://schemas.microsoft.com/office/drawing/2014/main" id="{5647AD42-C299-CBF1-A314-8908BBC2D884}"/>
              </a:ext>
            </a:extLst>
          </p:cNvPr>
          <p:cNvPicPr>
            <a:picLocks noChangeAspect="1"/>
          </p:cNvPicPr>
          <p:nvPr/>
        </p:nvPicPr>
        <p:blipFill>
          <a:blip r:embed="rId4"/>
          <a:stretch>
            <a:fillRect/>
          </a:stretch>
        </p:blipFill>
        <p:spPr>
          <a:xfrm>
            <a:off x="1352241" y="3232762"/>
            <a:ext cx="883140" cy="870874"/>
          </a:xfrm>
          <a:prstGeom prst="rect">
            <a:avLst/>
          </a:prstGeom>
        </p:spPr>
      </p:pic>
      <p:pic>
        <p:nvPicPr>
          <p:cNvPr id="3" name="Picture 2">
            <a:extLst>
              <a:ext uri="{FF2B5EF4-FFF2-40B4-BE49-F238E27FC236}">
                <a16:creationId xmlns:a16="http://schemas.microsoft.com/office/drawing/2014/main" id="{FF5E5F50-FDD7-F09C-D1D5-3F44328FC3FB}"/>
              </a:ext>
            </a:extLst>
          </p:cNvPr>
          <p:cNvPicPr>
            <a:picLocks noChangeAspect="1"/>
          </p:cNvPicPr>
          <p:nvPr/>
        </p:nvPicPr>
        <p:blipFill>
          <a:blip r:embed="rId5"/>
          <a:stretch>
            <a:fillRect/>
          </a:stretch>
        </p:blipFill>
        <p:spPr>
          <a:xfrm>
            <a:off x="10241816" y="441549"/>
            <a:ext cx="1571844" cy="1324160"/>
          </a:xfrm>
          <a:prstGeom prst="rect">
            <a:avLst/>
          </a:prstGeom>
        </p:spPr>
      </p:pic>
      <p:grpSp>
        <p:nvGrpSpPr>
          <p:cNvPr id="14" name="Group 13">
            <a:extLst>
              <a:ext uri="{FF2B5EF4-FFF2-40B4-BE49-F238E27FC236}">
                <a16:creationId xmlns:a16="http://schemas.microsoft.com/office/drawing/2014/main" id="{7ADAC39D-568A-DDDB-8BB3-D92C0303664F}"/>
              </a:ext>
            </a:extLst>
          </p:cNvPr>
          <p:cNvGrpSpPr/>
          <p:nvPr/>
        </p:nvGrpSpPr>
        <p:grpSpPr>
          <a:xfrm>
            <a:off x="3817020" y="5187830"/>
            <a:ext cx="4214281" cy="1096657"/>
            <a:chOff x="3731960" y="5124035"/>
            <a:chExt cx="4214281" cy="1096657"/>
          </a:xfrm>
        </p:grpSpPr>
        <p:pic>
          <p:nvPicPr>
            <p:cNvPr id="6" name="Picture 5">
              <a:extLst>
                <a:ext uri="{FF2B5EF4-FFF2-40B4-BE49-F238E27FC236}">
                  <a16:creationId xmlns:a16="http://schemas.microsoft.com/office/drawing/2014/main" id="{20D52DF3-E36B-ECB4-EF7F-6F438C39FEC8}"/>
                </a:ext>
              </a:extLst>
            </p:cNvPr>
            <p:cNvPicPr>
              <a:picLocks noChangeAspect="1"/>
            </p:cNvPicPr>
            <p:nvPr/>
          </p:nvPicPr>
          <p:blipFill>
            <a:blip r:embed="rId6"/>
            <a:stretch>
              <a:fillRect/>
            </a:stretch>
          </p:blipFill>
          <p:spPr>
            <a:xfrm>
              <a:off x="3731960" y="5142841"/>
              <a:ext cx="1083585" cy="1077851"/>
            </a:xfrm>
            <a:prstGeom prst="rect">
              <a:avLst/>
            </a:prstGeom>
          </p:spPr>
        </p:pic>
        <p:pic>
          <p:nvPicPr>
            <p:cNvPr id="8" name="Picture 7">
              <a:extLst>
                <a:ext uri="{FF2B5EF4-FFF2-40B4-BE49-F238E27FC236}">
                  <a16:creationId xmlns:a16="http://schemas.microsoft.com/office/drawing/2014/main" id="{B4352BAB-B55B-3BA0-9BC0-6ED981F384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5084" y="5124035"/>
              <a:ext cx="1121157" cy="1077851"/>
            </a:xfrm>
            <a:prstGeom prst="rect">
              <a:avLst/>
            </a:prstGeom>
          </p:spPr>
        </p:pic>
        <p:pic>
          <p:nvPicPr>
            <p:cNvPr id="9" name="Picture 8">
              <a:extLst>
                <a:ext uri="{FF2B5EF4-FFF2-40B4-BE49-F238E27FC236}">
                  <a16:creationId xmlns:a16="http://schemas.microsoft.com/office/drawing/2014/main" id="{83AE3EAD-B3B0-1F16-CB25-D1BA2DAECFCF}"/>
                </a:ext>
              </a:extLst>
            </p:cNvPr>
            <p:cNvPicPr>
              <a:picLocks noChangeAspect="1"/>
            </p:cNvPicPr>
            <p:nvPr/>
          </p:nvPicPr>
          <p:blipFill>
            <a:blip r:embed="rId8"/>
            <a:stretch>
              <a:fillRect/>
            </a:stretch>
          </p:blipFill>
          <p:spPr>
            <a:xfrm>
              <a:off x="5313708" y="5161645"/>
              <a:ext cx="1083585" cy="1040241"/>
            </a:xfrm>
            <a:prstGeom prst="rect">
              <a:avLst/>
            </a:prstGeom>
          </p:spPr>
        </p:pic>
      </p:grpSp>
      <p:sp>
        <p:nvSpPr>
          <p:cNvPr id="15" name="TextBox 14">
            <a:extLst>
              <a:ext uri="{FF2B5EF4-FFF2-40B4-BE49-F238E27FC236}">
                <a16:creationId xmlns:a16="http://schemas.microsoft.com/office/drawing/2014/main" id="{C4FE71FB-4F09-9899-FF60-932ED57A614B}"/>
              </a:ext>
            </a:extLst>
          </p:cNvPr>
          <p:cNvSpPr txBox="1"/>
          <p:nvPr/>
        </p:nvSpPr>
        <p:spPr>
          <a:xfrm>
            <a:off x="1780032" y="1457527"/>
            <a:ext cx="8917133" cy="3954609"/>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BEFORE: turn off electronics, store personal items and devices away from students, distribute permissible materials</a:t>
            </a:r>
          </a:p>
          <a:p>
            <a:pPr marL="914400" lvl="1" indent="-457200">
              <a:lnSpc>
                <a:spcPct val="105000"/>
              </a:lnSpc>
              <a:buFont typeface="Courier New" panose="02070309020205020404" pitchFamily="49" charset="0"/>
              <a:buChar char="o"/>
            </a:pPr>
            <a:r>
              <a:rPr lang="en-US" sz="2400" dirty="0">
                <a:latin typeface="Calibri" panose="020F0502020204030204" pitchFamily="34" charset="0"/>
                <a:cs typeface="Calibri" panose="020F0502020204030204" pitchFamily="34" charset="0"/>
              </a:rPr>
              <a:t>Personal Electronics Exceptions: Authorized assistive technology, medical support device; documented in student’s testing plan (IEP, 504 Plan, Health Plan)</a:t>
            </a:r>
          </a:p>
          <a:p>
            <a:pPr marL="914400" lvl="1" indent="-457200">
              <a:lnSpc>
                <a:spcPct val="105000"/>
              </a:lnSpc>
              <a:buFont typeface="Courier New" panose="02070309020205020404" pitchFamily="49" charset="0"/>
              <a:buChar char="o"/>
            </a:pPr>
            <a:r>
              <a:rPr lang="en-US" sz="2400" dirty="0">
                <a:latin typeface="Calibri" panose="020F0502020204030204" pitchFamily="34" charset="0"/>
                <a:cs typeface="Calibri" panose="020F0502020204030204" pitchFamily="34" charset="0"/>
              </a:rPr>
              <a:t>Testing room without phone line--staff may use a designated mobile/cell phone to call the office</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DURING: supervise access and use of materials</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AFTER: collect and account for testing materials, supervise early finishers </a:t>
            </a:r>
          </a:p>
        </p:txBody>
      </p:sp>
    </p:spTree>
    <p:extLst>
      <p:ext uri="{BB962C8B-B14F-4D97-AF65-F5344CB8AC3E}">
        <p14:creationId xmlns:p14="http://schemas.microsoft.com/office/powerpoint/2010/main" val="53517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82AD62D-0EC2-C2A4-2C57-5F46323465F9}"/>
              </a:ext>
            </a:extLst>
          </p:cNvPr>
          <p:cNvSpPr txBox="1"/>
          <p:nvPr/>
        </p:nvSpPr>
        <p:spPr>
          <a:xfrm>
            <a:off x="1524000" y="753814"/>
            <a:ext cx="9144000" cy="707886"/>
          </a:xfrm>
          <a:prstGeom prst="rect">
            <a:avLst/>
          </a:prstGeom>
          <a:noFill/>
        </p:spPr>
        <p:txBody>
          <a:bodyPr wrap="square" rtlCol="0">
            <a:spAutoFit/>
          </a:bodyPr>
          <a:lstStyle/>
          <a:p>
            <a:pPr algn="ctr"/>
            <a:r>
              <a:rPr lang="en-US" sz="4000" b="1" dirty="0">
                <a:solidFill>
                  <a:srgbClr val="015287"/>
                </a:solidFill>
                <a:latin typeface="Arial" panose="020B0604020202020204" pitchFamily="34" charset="0"/>
                <a:cs typeface="Arial" panose="020B0604020202020204" pitchFamily="34" charset="0"/>
              </a:rPr>
              <a:t>Professional Expectations</a:t>
            </a:r>
          </a:p>
        </p:txBody>
      </p:sp>
      <p:sp>
        <p:nvSpPr>
          <p:cNvPr id="8" name="TextBox 7">
            <a:extLst>
              <a:ext uri="{FF2B5EF4-FFF2-40B4-BE49-F238E27FC236}">
                <a16:creationId xmlns:a16="http://schemas.microsoft.com/office/drawing/2014/main" id="{4BF5F52B-DCEE-C631-C80B-1BA5BED0DD81}"/>
              </a:ext>
            </a:extLst>
          </p:cNvPr>
          <p:cNvSpPr txBox="1"/>
          <p:nvPr/>
        </p:nvSpPr>
        <p:spPr>
          <a:xfrm>
            <a:off x="1524000" y="1711842"/>
            <a:ext cx="9144000" cy="4247317"/>
          </a:xfrm>
          <a:prstGeom prst="rect">
            <a:avLst/>
          </a:prstGeom>
          <a:noFill/>
        </p:spPr>
        <p:txBody>
          <a:bodyPr wrap="square" rtlCol="0">
            <a:spAutoFit/>
          </a:bodyPr>
          <a:lstStyle/>
          <a:p>
            <a:pPr marL="0" indent="0" eaLnBrk="1" hangingPunct="1">
              <a:spcAft>
                <a:spcPts val="600"/>
              </a:spcAft>
              <a:buClr>
                <a:schemeClr val="accent4">
                  <a:lumMod val="75000"/>
                </a:schemeClr>
              </a:buClr>
              <a:buNone/>
              <a:tabLst>
                <a:tab pos="457200" algn="l"/>
              </a:tabLst>
              <a:defRPr/>
            </a:pPr>
            <a:r>
              <a:rPr lang="en-US" sz="2400" b="1" u="sng" dirty="0">
                <a:latin typeface="Calibri" panose="020F0502020204030204" pitchFamily="34" charset="0"/>
                <a:cs typeface="Calibri" panose="020F0502020204030204" pitchFamily="34" charset="0"/>
              </a:rPr>
              <a:t>ANNUAL</a:t>
            </a:r>
            <a:endParaRPr lang="en-US" sz="2400" i="1" dirty="0">
              <a:latin typeface="Calibri" panose="020F0502020204030204" pitchFamily="34" charset="0"/>
              <a:cs typeface="Calibri" panose="020F0502020204030204" pitchFamily="34" charset="0"/>
            </a:endParaRPr>
          </a:p>
          <a:p>
            <a:pPr marL="352425" indent="-352425" eaLnBrk="1" hangingPunct="1">
              <a:spcAft>
                <a:spcPts val="600"/>
              </a:spcAft>
              <a:buClr>
                <a:srgbClr val="015287"/>
              </a:buClr>
              <a:buFont typeface="Wingdings" panose="05000000000000000000" pitchFamily="2" charset="2"/>
              <a:buChar char="Ø"/>
              <a:tabLst>
                <a:tab pos="352425" algn="l"/>
              </a:tabLst>
              <a:defRPr/>
            </a:pPr>
            <a:r>
              <a:rPr lang="en-US" sz="2400" b="1" dirty="0">
                <a:latin typeface="Calibri" panose="020F0502020204030204" pitchFamily="34" charset="0"/>
                <a:cs typeface="Calibri" panose="020F0502020204030204" pitchFamily="34" charset="0"/>
              </a:rPr>
              <a:t>Read the </a:t>
            </a:r>
            <a:r>
              <a:rPr lang="en-US" sz="2400" b="1" i="1" dirty="0">
                <a:latin typeface="Calibri" panose="020F0502020204030204" pitchFamily="34" charset="0"/>
                <a:cs typeface="Calibri" panose="020F0502020204030204" pitchFamily="34" charset="0"/>
              </a:rPr>
              <a:t>Primer</a:t>
            </a:r>
            <a:r>
              <a:rPr lang="en-US" sz="2400" b="1" dirty="0">
                <a:latin typeface="Calibri" panose="020F0502020204030204" pitchFamily="34" charset="0"/>
                <a:cs typeface="Calibri" panose="020F0502020204030204" pitchFamily="34" charset="0"/>
              </a:rPr>
              <a:t> in its entirety</a:t>
            </a:r>
            <a:r>
              <a:rPr lang="en-US" sz="2400" dirty="0">
                <a:latin typeface="Calibri" panose="020F0502020204030204" pitchFamily="34" charset="0"/>
                <a:cs typeface="Calibri" panose="020F0502020204030204" pitchFamily="34" charset="0"/>
              </a:rPr>
              <a:t> and become familiar with policies and professional expectations</a:t>
            </a:r>
          </a:p>
          <a:p>
            <a:pPr marL="352425" indent="-352425" eaLnBrk="1" hangingPunct="1">
              <a:spcAft>
                <a:spcPts val="600"/>
              </a:spcAft>
              <a:buClr>
                <a:srgbClr val="015287"/>
              </a:buClr>
              <a:buFont typeface="Wingdings" panose="05000000000000000000" pitchFamily="2" charset="2"/>
              <a:buChar char="Ø"/>
              <a:tabLst>
                <a:tab pos="352425" algn="l"/>
              </a:tabLst>
              <a:defRPr/>
            </a:pPr>
            <a:r>
              <a:rPr lang="en-US" sz="2400" b="1" dirty="0">
                <a:latin typeface="Calibri" panose="020F0502020204030204" pitchFamily="34" charset="0"/>
                <a:cs typeface="Calibri" panose="020F0502020204030204" pitchFamily="34" charset="0"/>
              </a:rPr>
              <a:t>Participate in</a:t>
            </a:r>
            <a:r>
              <a:rPr lang="en-US" sz="2400" dirty="0">
                <a:latin typeface="Calibri" panose="020F0502020204030204" pitchFamily="34" charset="0"/>
                <a:cs typeface="Calibri" panose="020F0502020204030204" pitchFamily="34" charset="0"/>
              </a:rPr>
              <a:t> “Primer Training”</a:t>
            </a:r>
          </a:p>
          <a:p>
            <a:pPr marL="352425" indent="-352425" eaLnBrk="1" hangingPunct="1">
              <a:spcAft>
                <a:spcPts val="600"/>
              </a:spcAft>
              <a:buClr>
                <a:srgbClr val="015287"/>
              </a:buClr>
              <a:buFont typeface="Wingdings" panose="05000000000000000000" pitchFamily="2" charset="2"/>
              <a:buChar char="Ø"/>
              <a:tabLst>
                <a:tab pos="352425" algn="l"/>
              </a:tabLst>
              <a:defRPr/>
            </a:pPr>
            <a:r>
              <a:rPr lang="en-US" sz="2400" b="1" dirty="0">
                <a:latin typeface="Calibri" panose="020F0502020204030204" pitchFamily="34" charset="0"/>
                <a:cs typeface="Calibri" panose="020F0502020204030204" pitchFamily="34" charset="0"/>
              </a:rPr>
              <a:t>Read and sign the Acknowledgment form </a:t>
            </a:r>
            <a:r>
              <a:rPr lang="en-US" sz="2400" dirty="0">
                <a:latin typeface="Calibri" panose="020F0502020204030204" pitchFamily="34" charset="0"/>
                <a:cs typeface="Calibri" panose="020F0502020204030204" pitchFamily="34" charset="0"/>
              </a:rPr>
              <a:t>included with the </a:t>
            </a:r>
            <a:r>
              <a:rPr lang="en-US" sz="2400" i="1" dirty="0">
                <a:latin typeface="Calibri" panose="020F0502020204030204" pitchFamily="34" charset="0"/>
                <a:cs typeface="Calibri" panose="020F0502020204030204" pitchFamily="34" charset="0"/>
              </a:rPr>
              <a:t>Primer;</a:t>
            </a:r>
            <a:r>
              <a:rPr lang="en-US" sz="2400" dirty="0">
                <a:latin typeface="Calibri" panose="020F0502020204030204" pitchFamily="34" charset="0"/>
                <a:cs typeface="Calibri" panose="020F0502020204030204" pitchFamily="34" charset="0"/>
              </a:rPr>
              <a:t> turn-in form to school principal</a:t>
            </a:r>
          </a:p>
          <a:p>
            <a:pPr>
              <a:spcAft>
                <a:spcPts val="600"/>
              </a:spcAft>
            </a:pPr>
            <a:r>
              <a:rPr lang="en-US" sz="2400" b="1" u="sng" dirty="0">
                <a:latin typeface="Calibri" panose="020F0502020204030204" pitchFamily="34" charset="0"/>
                <a:cs typeface="Calibri" panose="020F0502020204030204" pitchFamily="34" charset="0"/>
              </a:rPr>
              <a:t>REFRESHER</a:t>
            </a:r>
            <a:r>
              <a:rPr lang="en-US" sz="2400" i="1" dirty="0">
                <a:latin typeface="Calibri" panose="020F0502020204030204" pitchFamily="34" charset="0"/>
                <a:cs typeface="Calibri" panose="020F0502020204030204" pitchFamily="34" charset="0"/>
              </a:rPr>
              <a:t> (before the test administration window)</a:t>
            </a:r>
          </a:p>
          <a:p>
            <a:pPr marL="342900" indent="-342900">
              <a:spcAft>
                <a:spcPts val="600"/>
              </a:spcAft>
              <a:buClr>
                <a:srgbClr val="990033"/>
              </a:buClr>
              <a:buFont typeface="Wingdings" panose="05000000000000000000" pitchFamily="2" charset="2"/>
              <a:buChar char="Ø"/>
            </a:pPr>
            <a:r>
              <a:rPr lang="en-US" sz="2400" b="1" dirty="0">
                <a:latin typeface="Calibri" panose="020F0502020204030204" pitchFamily="34" charset="0"/>
                <a:cs typeface="Calibri" panose="020F0502020204030204" pitchFamily="34" charset="0"/>
              </a:rPr>
              <a:t>View </a:t>
            </a:r>
            <a:r>
              <a:rPr lang="en-US" sz="2400" dirty="0">
                <a:latin typeface="Calibri" panose="020F0502020204030204" pitchFamily="34" charset="0"/>
                <a:cs typeface="Calibri" panose="020F0502020204030204" pitchFamily="34" charset="0"/>
              </a:rPr>
              <a:t>the </a:t>
            </a:r>
            <a:r>
              <a:rPr lang="en-US" sz="2400" i="1" dirty="0">
                <a:latin typeface="Calibri" panose="020F0502020204030204" pitchFamily="34" charset="0"/>
                <a:cs typeface="Calibri" panose="020F0502020204030204" pitchFamily="34" charset="0"/>
              </a:rPr>
              <a:t>NDE Test Security and Administration </a:t>
            </a:r>
            <a:r>
              <a:rPr lang="en-US" sz="2400" dirty="0">
                <a:latin typeface="Calibri" panose="020F0502020204030204" pitchFamily="34" charset="0"/>
                <a:cs typeface="Calibri" panose="020F0502020204030204" pitchFamily="34" charset="0"/>
              </a:rPr>
              <a:t>presentation (video)</a:t>
            </a:r>
          </a:p>
          <a:p>
            <a:pPr marL="342900" indent="-342900">
              <a:spcAft>
                <a:spcPts val="600"/>
              </a:spcAft>
              <a:buClr>
                <a:srgbClr val="990033"/>
              </a:buClr>
              <a:buFont typeface="Wingdings" panose="05000000000000000000" pitchFamily="2" charset="2"/>
              <a:buChar char="Ø"/>
            </a:pPr>
            <a:r>
              <a:rPr lang="en-US" sz="2400" dirty="0">
                <a:latin typeface="Calibri" panose="020F0502020204030204" pitchFamily="34" charset="0"/>
                <a:cs typeface="Calibri" panose="020F0502020204030204" pitchFamily="34" charset="0"/>
              </a:rPr>
              <a:t>Participate in “refresher” training prior to each major test administration</a:t>
            </a:r>
          </a:p>
        </p:txBody>
      </p:sp>
    </p:spTree>
    <p:extLst>
      <p:ext uri="{BB962C8B-B14F-4D97-AF65-F5344CB8AC3E}">
        <p14:creationId xmlns:p14="http://schemas.microsoft.com/office/powerpoint/2010/main" val="2893690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9002268" cy="2015616"/>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b="1" dirty="0">
                <a:latin typeface="Calibri" panose="020F0502020204030204" pitchFamily="34" charset="0"/>
                <a:cs typeface="Calibri" panose="020F0502020204030204" pitchFamily="34" charset="0"/>
              </a:rPr>
              <a:t>Account for ALL </a:t>
            </a:r>
            <a:r>
              <a:rPr lang="en-US" sz="2400" dirty="0">
                <a:latin typeface="Calibri" panose="020F0502020204030204" pitchFamily="34" charset="0"/>
                <a:cs typeface="Calibri" panose="020F0502020204030204" pitchFamily="34" charset="0"/>
              </a:rPr>
              <a:t>students and adults in the testing room.</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Document authorized and unauthorized visitors.</a:t>
            </a:r>
          </a:p>
          <a:p>
            <a:pPr marL="457200" indent="-457200">
              <a:lnSpc>
                <a:spcPct val="105000"/>
              </a:lnSpc>
              <a:buFont typeface="Wingdings" panose="05000000000000000000" pitchFamily="2" charset="2"/>
              <a:buChar char="§"/>
            </a:pPr>
            <a:r>
              <a:rPr lang="en-US" sz="2400" b="1" dirty="0">
                <a:latin typeface="Calibri" panose="020F0502020204030204" pitchFamily="34" charset="0"/>
                <a:cs typeface="Calibri" panose="020F0502020204030204" pitchFamily="34" charset="0"/>
              </a:rPr>
              <a:t>Verify the identity and eligibility </a:t>
            </a:r>
            <a:r>
              <a:rPr lang="en-US" sz="2400" dirty="0">
                <a:latin typeface="Calibri" panose="020F0502020204030204" pitchFamily="34" charset="0"/>
                <a:cs typeface="Calibri" panose="020F0502020204030204" pitchFamily="34" charset="0"/>
              </a:rPr>
              <a:t>of ALL students</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Do not admit students not on the testing room roster.</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Photo ID verification required for high school test administrations.</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VERIFY IDENTITY &amp; ELIGIBILITY</a:t>
            </a:r>
          </a:p>
        </p:txBody>
      </p:sp>
      <p:pic>
        <p:nvPicPr>
          <p:cNvPr id="2" name="Picture 1">
            <a:extLst>
              <a:ext uri="{FF2B5EF4-FFF2-40B4-BE49-F238E27FC236}">
                <a16:creationId xmlns:a16="http://schemas.microsoft.com/office/drawing/2014/main" id="{166C793B-CBF9-BB7A-CED8-D83448D0DDB1}"/>
              </a:ext>
            </a:extLst>
          </p:cNvPr>
          <p:cNvPicPr>
            <a:picLocks noChangeAspect="1"/>
          </p:cNvPicPr>
          <p:nvPr/>
        </p:nvPicPr>
        <p:blipFill>
          <a:blip r:embed="rId4"/>
          <a:stretch>
            <a:fillRect/>
          </a:stretch>
        </p:blipFill>
        <p:spPr>
          <a:xfrm>
            <a:off x="1736942" y="3708850"/>
            <a:ext cx="4111408" cy="2426593"/>
          </a:xfrm>
          <a:prstGeom prst="rect">
            <a:avLst/>
          </a:prstGeom>
          <a:effectLst>
            <a:glow rad="63500">
              <a:schemeClr val="bg1">
                <a:lumMod val="50000"/>
                <a:alpha val="40000"/>
              </a:schemeClr>
            </a:glow>
          </a:effectLst>
        </p:spPr>
      </p:pic>
      <p:pic>
        <p:nvPicPr>
          <p:cNvPr id="3" name="Picture 2">
            <a:extLst>
              <a:ext uri="{FF2B5EF4-FFF2-40B4-BE49-F238E27FC236}">
                <a16:creationId xmlns:a16="http://schemas.microsoft.com/office/drawing/2014/main" id="{46FDA26F-8EA0-3CDA-45DD-EFD650C713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8050" y="3818002"/>
            <a:ext cx="2864050" cy="1790200"/>
          </a:xfrm>
          <a:prstGeom prst="rect">
            <a:avLst/>
          </a:prstGeom>
          <a:effectLst>
            <a:glow rad="101600">
              <a:schemeClr val="bg1">
                <a:alpha val="40000"/>
              </a:schemeClr>
            </a:glow>
          </a:effectLst>
        </p:spPr>
      </p:pic>
      <p:pic>
        <p:nvPicPr>
          <p:cNvPr id="6" name="Picture 5">
            <a:extLst>
              <a:ext uri="{FF2B5EF4-FFF2-40B4-BE49-F238E27FC236}">
                <a16:creationId xmlns:a16="http://schemas.microsoft.com/office/drawing/2014/main" id="{1A193A51-D5C3-4EAC-6BF5-FEAB1D43DAF8}"/>
              </a:ext>
            </a:extLst>
          </p:cNvPr>
          <p:cNvPicPr>
            <a:picLocks noChangeAspect="1"/>
          </p:cNvPicPr>
          <p:nvPr/>
        </p:nvPicPr>
        <p:blipFill>
          <a:blip r:embed="rId6"/>
          <a:stretch>
            <a:fillRect/>
          </a:stretch>
        </p:blipFill>
        <p:spPr>
          <a:xfrm>
            <a:off x="10241816" y="441549"/>
            <a:ext cx="1571844" cy="1324160"/>
          </a:xfrm>
          <a:prstGeom prst="rect">
            <a:avLst/>
          </a:prstGeom>
        </p:spPr>
      </p:pic>
    </p:spTree>
    <p:extLst>
      <p:ext uri="{BB962C8B-B14F-4D97-AF65-F5344CB8AC3E}">
        <p14:creationId xmlns:p14="http://schemas.microsoft.com/office/powerpoint/2010/main" val="252404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8907018" cy="4573240"/>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Testing staff must be authorized to be in the testing room. </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Authorized testing staff must complete training in test security. </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All testing must be supervised by a Nevada licensed educator or school counselor employed by the school/district.</a:t>
            </a:r>
          </a:p>
          <a:p>
            <a:pPr marL="457200" indent="-457200">
              <a:lnSpc>
                <a:spcPct val="105000"/>
              </a:lnSpc>
              <a:spcAft>
                <a:spcPts val="600"/>
              </a:spcAft>
              <a:buFont typeface="Wingdings" panose="05000000000000000000" pitchFamily="2" charset="2"/>
              <a:buChar char="§"/>
            </a:pPr>
            <a:r>
              <a:rPr lang="en-US" sz="2400" dirty="0">
                <a:latin typeface="Calibri" panose="020F0502020204030204" pitchFamily="34" charset="0"/>
                <a:cs typeface="Calibri" panose="020F0502020204030204" pitchFamily="34" charset="0"/>
              </a:rPr>
              <a:t>Advise the principal or school test coordinator of conflicts with testing assignments.</a:t>
            </a:r>
          </a:p>
          <a:p>
            <a:pPr marL="914400" lvl="1" indent="-457200">
              <a:lnSpc>
                <a:spcPct val="105000"/>
              </a:lnSpc>
              <a:spcAft>
                <a:spcPts val="600"/>
              </a:spcAft>
              <a:buFont typeface="Wingdings" panose="05000000000000000000" pitchFamily="2" charset="2"/>
              <a:buChar char="Ø"/>
            </a:pPr>
            <a:r>
              <a:rPr lang="en-US" sz="2400" b="1" dirty="0">
                <a:solidFill>
                  <a:srgbClr val="015287"/>
                </a:solidFill>
                <a:latin typeface="Calibri" panose="020F0502020204030204" pitchFamily="34" charset="0"/>
                <a:cs typeface="Calibri" panose="020F0502020204030204" pitchFamily="34" charset="0"/>
              </a:rPr>
              <a:t>Guardians or adult relatives and members of the same household </a:t>
            </a:r>
            <a:r>
              <a:rPr lang="en-US" sz="2400" dirty="0">
                <a:latin typeface="Calibri" panose="020F0502020204030204" pitchFamily="34" charset="0"/>
                <a:cs typeface="Calibri" panose="020F0502020204030204" pitchFamily="34" charset="0"/>
              </a:rPr>
              <a:t>of testing students </a:t>
            </a:r>
            <a:r>
              <a:rPr lang="en-US" sz="2400" b="1" dirty="0">
                <a:latin typeface="Calibri" panose="020F0502020204030204" pitchFamily="34" charset="0"/>
                <a:cs typeface="Calibri" panose="020F0502020204030204" pitchFamily="34" charset="0"/>
              </a:rPr>
              <a:t>may not be in the testing room</a:t>
            </a:r>
            <a:r>
              <a:rPr lang="en-US" sz="2400" dirty="0">
                <a:latin typeface="Calibri" panose="020F0502020204030204" pitchFamily="34" charset="0"/>
                <a:cs typeface="Calibri" panose="020F0502020204030204" pitchFamily="34" charset="0"/>
              </a:rPr>
              <a:t>.</a:t>
            </a:r>
          </a:p>
          <a:p>
            <a:pPr marL="914400" lvl="1" indent="-457200">
              <a:lnSpc>
                <a:spcPct val="105000"/>
              </a:lnSpc>
              <a:spcAft>
                <a:spcPts val="600"/>
              </a:spcAft>
              <a:buFont typeface="Wingdings" panose="05000000000000000000" pitchFamily="2" charset="2"/>
              <a:buChar char="Ø"/>
            </a:pPr>
            <a:r>
              <a:rPr lang="en-US" sz="2400" b="1" dirty="0">
                <a:solidFill>
                  <a:srgbClr val="015287"/>
                </a:solidFill>
                <a:latin typeface="Calibri" panose="020F0502020204030204" pitchFamily="34" charset="0"/>
                <a:cs typeface="Calibri" panose="020F0502020204030204" pitchFamily="34" charset="0"/>
              </a:rPr>
              <a:t>Medical caregivers </a:t>
            </a:r>
            <a:r>
              <a:rPr lang="en-US" sz="2400" dirty="0">
                <a:latin typeface="Calibri" panose="020F0502020204030204" pitchFamily="34" charset="0"/>
                <a:cs typeface="Calibri" panose="020F0502020204030204" pitchFamily="34" charset="0"/>
              </a:rPr>
              <a:t>required to be present are </a:t>
            </a:r>
            <a:r>
              <a:rPr lang="en-US" sz="2400" b="1" dirty="0">
                <a:latin typeface="Calibri" panose="020F0502020204030204" pitchFamily="34" charset="0"/>
                <a:cs typeface="Calibri" panose="020F0502020204030204" pitchFamily="34" charset="0"/>
              </a:rPr>
              <a:t>NOT permitted to assist with test administration</a:t>
            </a:r>
            <a:r>
              <a:rPr lang="en-US" sz="2400" dirty="0">
                <a:latin typeface="Calibri" panose="020F0502020204030204" pitchFamily="34" charset="0"/>
                <a:cs typeface="Calibri" panose="020F0502020204030204" pitchFamily="34" charset="0"/>
              </a:rPr>
              <a:t>.</a:t>
            </a:r>
          </a:p>
          <a:p>
            <a:pPr marL="914400" lvl="1" indent="-457200">
              <a:lnSpc>
                <a:spcPct val="105000"/>
              </a:lnSpc>
              <a:buFont typeface="Wingdings" panose="05000000000000000000" pitchFamily="2" charset="2"/>
              <a:buChar char="Ø"/>
            </a:pPr>
            <a:r>
              <a:rPr lang="en-US" sz="2400" b="1" dirty="0">
                <a:solidFill>
                  <a:srgbClr val="015287"/>
                </a:solidFill>
                <a:latin typeface="Calibri" panose="020F0502020204030204" pitchFamily="34" charset="0"/>
                <a:cs typeface="Calibri" panose="020F0502020204030204" pitchFamily="34" charset="0"/>
              </a:rPr>
              <a:t>Paraprofessionals</a:t>
            </a:r>
            <a:r>
              <a:rPr lang="en-US" sz="2400" dirty="0">
                <a:latin typeface="Calibri" panose="020F0502020204030204" pitchFamily="34" charset="0"/>
                <a:cs typeface="Calibri" panose="020F0502020204030204" pitchFamily="34" charset="0"/>
              </a:rPr>
              <a:t> may not administer tests.</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TESTING STAFF</a:t>
            </a:r>
          </a:p>
        </p:txBody>
      </p:sp>
      <p:pic>
        <p:nvPicPr>
          <p:cNvPr id="2" name="Picture 1">
            <a:extLst>
              <a:ext uri="{FF2B5EF4-FFF2-40B4-BE49-F238E27FC236}">
                <a16:creationId xmlns:a16="http://schemas.microsoft.com/office/drawing/2014/main" id="{3B574CD6-FCCB-31B9-0D07-BE513145F1DC}"/>
              </a:ext>
            </a:extLst>
          </p:cNvPr>
          <p:cNvPicPr>
            <a:picLocks noChangeAspect="1"/>
          </p:cNvPicPr>
          <p:nvPr/>
        </p:nvPicPr>
        <p:blipFill>
          <a:blip r:embed="rId4"/>
          <a:stretch>
            <a:fillRect/>
          </a:stretch>
        </p:blipFill>
        <p:spPr>
          <a:xfrm>
            <a:off x="10241816" y="441549"/>
            <a:ext cx="1571844" cy="1324160"/>
          </a:xfrm>
          <a:prstGeom prst="rect">
            <a:avLst/>
          </a:prstGeom>
        </p:spPr>
      </p:pic>
    </p:spTree>
    <p:extLst>
      <p:ext uri="{BB962C8B-B14F-4D97-AF65-F5344CB8AC3E}">
        <p14:creationId xmlns:p14="http://schemas.microsoft.com/office/powerpoint/2010/main" val="1846857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3" y="1462158"/>
            <a:ext cx="8226610" cy="2015616"/>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ATTEND TO STUDENTS</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Do not engage in distracting activities or distract students.</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Watch for students working on their own test, responding in the correct test section, etc. </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Supervise students and keep test materials secure. </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ACTIVELY CIRCULATE</a:t>
            </a:r>
          </a:p>
        </p:txBody>
      </p:sp>
      <p:pic>
        <p:nvPicPr>
          <p:cNvPr id="2" name="Picture 1">
            <a:extLst>
              <a:ext uri="{FF2B5EF4-FFF2-40B4-BE49-F238E27FC236}">
                <a16:creationId xmlns:a16="http://schemas.microsoft.com/office/drawing/2014/main" id="{D4944B7B-07B9-B617-CC14-74CACCEE240E}"/>
              </a:ext>
            </a:extLst>
          </p:cNvPr>
          <p:cNvPicPr>
            <a:picLocks noChangeAspect="1"/>
          </p:cNvPicPr>
          <p:nvPr/>
        </p:nvPicPr>
        <p:blipFill>
          <a:blip r:embed="rId4"/>
          <a:stretch>
            <a:fillRect/>
          </a:stretch>
        </p:blipFill>
        <p:spPr>
          <a:xfrm>
            <a:off x="10241816" y="441549"/>
            <a:ext cx="1571844" cy="1324160"/>
          </a:xfrm>
          <a:prstGeom prst="rect">
            <a:avLst/>
          </a:prstGeom>
        </p:spPr>
      </p:pic>
      <p:grpSp>
        <p:nvGrpSpPr>
          <p:cNvPr id="14" name="Group 13">
            <a:extLst>
              <a:ext uri="{FF2B5EF4-FFF2-40B4-BE49-F238E27FC236}">
                <a16:creationId xmlns:a16="http://schemas.microsoft.com/office/drawing/2014/main" id="{97A8A4B1-E61A-D962-8116-D072DBB999EF}"/>
              </a:ext>
            </a:extLst>
          </p:cNvPr>
          <p:cNvGrpSpPr/>
          <p:nvPr/>
        </p:nvGrpSpPr>
        <p:grpSpPr>
          <a:xfrm>
            <a:off x="10006643" y="2030335"/>
            <a:ext cx="1780033" cy="2869093"/>
            <a:chOff x="10075655" y="2450021"/>
            <a:chExt cx="1780033" cy="2869093"/>
          </a:xfrm>
        </p:grpSpPr>
        <p:pic>
          <p:nvPicPr>
            <p:cNvPr id="12" name="Picture 11">
              <a:extLst>
                <a:ext uri="{FF2B5EF4-FFF2-40B4-BE49-F238E27FC236}">
                  <a16:creationId xmlns:a16="http://schemas.microsoft.com/office/drawing/2014/main" id="{C6BFC84C-AEBF-6838-BF46-1B9D34CAA0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0759" y="2450021"/>
              <a:ext cx="1304929" cy="1271035"/>
            </a:xfrm>
            <a:prstGeom prst="rect">
              <a:avLst/>
            </a:prstGeom>
          </p:spPr>
        </p:pic>
        <p:pic>
          <p:nvPicPr>
            <p:cNvPr id="13" name="Picture 12">
              <a:extLst>
                <a:ext uri="{FF2B5EF4-FFF2-40B4-BE49-F238E27FC236}">
                  <a16:creationId xmlns:a16="http://schemas.microsoft.com/office/drawing/2014/main" id="{9DA5B35F-1624-FBFB-C9DD-39B395E4C9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5655" y="3812244"/>
              <a:ext cx="1571844" cy="1506870"/>
            </a:xfrm>
            <a:prstGeom prst="rect">
              <a:avLst/>
            </a:prstGeom>
          </p:spPr>
        </p:pic>
      </p:grpSp>
      <p:grpSp>
        <p:nvGrpSpPr>
          <p:cNvPr id="16" name="Group 15">
            <a:extLst>
              <a:ext uri="{FF2B5EF4-FFF2-40B4-BE49-F238E27FC236}">
                <a16:creationId xmlns:a16="http://schemas.microsoft.com/office/drawing/2014/main" id="{29F8C07D-C606-59C8-FC6B-8A5E16800F01}"/>
              </a:ext>
            </a:extLst>
          </p:cNvPr>
          <p:cNvGrpSpPr/>
          <p:nvPr/>
        </p:nvGrpSpPr>
        <p:grpSpPr>
          <a:xfrm>
            <a:off x="1886357" y="3741958"/>
            <a:ext cx="7215111" cy="2501579"/>
            <a:chOff x="1971417" y="3741958"/>
            <a:chExt cx="7215111" cy="2501579"/>
          </a:xfrm>
        </p:grpSpPr>
        <p:pic>
          <p:nvPicPr>
            <p:cNvPr id="3" name="Picture 2" descr="School Black And White clipart - Student, Education, Teacher, transparent clip  art">
              <a:extLst>
                <a:ext uri="{FF2B5EF4-FFF2-40B4-BE49-F238E27FC236}">
                  <a16:creationId xmlns:a16="http://schemas.microsoft.com/office/drawing/2014/main" id="{3EE69B84-45D1-47B7-5139-19A4C9D5BB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6098" y="3741958"/>
              <a:ext cx="2211573" cy="171915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9CD7C28-10BD-C73A-0BD8-2E69EC4DDAA2}"/>
                </a:ext>
              </a:extLst>
            </p:cNvPr>
            <p:cNvSpPr txBox="1"/>
            <p:nvPr/>
          </p:nvSpPr>
          <p:spPr>
            <a:xfrm>
              <a:off x="1971417" y="5720317"/>
              <a:ext cx="7215111" cy="523220"/>
            </a:xfrm>
            <a:prstGeom prst="rect">
              <a:avLst/>
            </a:prstGeom>
            <a:solidFill>
              <a:srgbClr val="FFCCCC"/>
            </a:solidFill>
            <a:ln>
              <a:noFill/>
            </a:ln>
          </p:spPr>
          <p:txBody>
            <a:bodyPr wrap="square" rtlCol="0">
              <a:spAutoFit/>
            </a:bodyPr>
            <a:lstStyle/>
            <a:p>
              <a:pPr algn="ctr"/>
              <a:r>
                <a:rPr lang="en-US" sz="2800" b="1" i="1" dirty="0">
                  <a:solidFill>
                    <a:srgbClr val="404040"/>
                  </a:solidFill>
                  <a:latin typeface="Calibri" panose="020F0502020204030204" pitchFamily="34" charset="0"/>
                  <a:cs typeface="Calibri" panose="020F0502020204030204" pitchFamily="34" charset="0"/>
                </a:rPr>
                <a:t>Protecting Valid Test Scores Takes Effort</a:t>
              </a:r>
            </a:p>
          </p:txBody>
        </p:sp>
      </p:grpSp>
    </p:spTree>
    <p:extLst>
      <p:ext uri="{BB962C8B-B14F-4D97-AF65-F5344CB8AC3E}">
        <p14:creationId xmlns:p14="http://schemas.microsoft.com/office/powerpoint/2010/main" val="3256928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8461784" cy="3179012"/>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Administer tests in ENGLISH ONLY</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Translation of any test material into another language during test administration is prohibited.</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Give NO ASSISTANCE of any kind beyond ensuring students understand the instructions, for taking the test and accessing the correct test (e.g., launch browser, log in, select test).</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Students must NOT assist or interact with other students.</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Disclosure of test content is strictly prohibited by state law.</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NO ASSISTANCE ON TESTS</a:t>
            </a:r>
          </a:p>
        </p:txBody>
      </p:sp>
      <p:pic>
        <p:nvPicPr>
          <p:cNvPr id="2" name="Picture 1">
            <a:extLst>
              <a:ext uri="{FF2B5EF4-FFF2-40B4-BE49-F238E27FC236}">
                <a16:creationId xmlns:a16="http://schemas.microsoft.com/office/drawing/2014/main" id="{97413192-A81D-183E-84E6-15CEF4C06CF2}"/>
              </a:ext>
            </a:extLst>
          </p:cNvPr>
          <p:cNvPicPr>
            <a:picLocks noChangeAspect="1"/>
          </p:cNvPicPr>
          <p:nvPr/>
        </p:nvPicPr>
        <p:blipFill>
          <a:blip r:embed="rId4"/>
          <a:stretch>
            <a:fillRect/>
          </a:stretch>
        </p:blipFill>
        <p:spPr>
          <a:xfrm>
            <a:off x="10241816" y="441549"/>
            <a:ext cx="1571844" cy="1324160"/>
          </a:xfrm>
          <a:prstGeom prst="rect">
            <a:avLst/>
          </a:prstGeom>
        </p:spPr>
      </p:pic>
      <p:pic>
        <p:nvPicPr>
          <p:cNvPr id="3" name="Picture 2">
            <a:extLst>
              <a:ext uri="{FF2B5EF4-FFF2-40B4-BE49-F238E27FC236}">
                <a16:creationId xmlns:a16="http://schemas.microsoft.com/office/drawing/2014/main" id="{B305F6C0-7E39-C2B4-2474-C87E576E9E57}"/>
              </a:ext>
            </a:extLst>
          </p:cNvPr>
          <p:cNvPicPr>
            <a:picLocks noChangeAspect="1"/>
          </p:cNvPicPr>
          <p:nvPr/>
        </p:nvPicPr>
        <p:blipFill>
          <a:blip r:embed="rId5"/>
          <a:stretch>
            <a:fillRect/>
          </a:stretch>
        </p:blipFill>
        <p:spPr>
          <a:xfrm>
            <a:off x="2913321" y="4625440"/>
            <a:ext cx="1743739" cy="1702466"/>
          </a:xfrm>
          <a:prstGeom prst="rect">
            <a:avLst/>
          </a:prstGeom>
        </p:spPr>
      </p:pic>
    </p:spTree>
    <p:extLst>
      <p:ext uri="{BB962C8B-B14F-4D97-AF65-F5344CB8AC3E}">
        <p14:creationId xmlns:p14="http://schemas.microsoft.com/office/powerpoint/2010/main" val="881229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8235838" cy="3179012"/>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Log (signature, time-stamp) all persons entering and exiting the testing room.</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Breaks must be closely supervised by authorized staff; peer interaction is prohibited. </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Access to personal items during breaks are authorized for medical supports only.</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Limit breaks except for students taking the NAA or as noted in a student’s plan (IEP, 504, EL) and authorized for the test. </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BREAKS DURING TESTING</a:t>
            </a:r>
          </a:p>
        </p:txBody>
      </p:sp>
      <p:pic>
        <p:nvPicPr>
          <p:cNvPr id="3" name="Picture 2">
            <a:extLst>
              <a:ext uri="{FF2B5EF4-FFF2-40B4-BE49-F238E27FC236}">
                <a16:creationId xmlns:a16="http://schemas.microsoft.com/office/drawing/2014/main" id="{EC25766A-CD9F-6F32-6EE6-64895E83CD0E}"/>
              </a:ext>
            </a:extLst>
          </p:cNvPr>
          <p:cNvPicPr>
            <a:picLocks noChangeAspect="1"/>
          </p:cNvPicPr>
          <p:nvPr/>
        </p:nvPicPr>
        <p:blipFill>
          <a:blip r:embed="rId4"/>
          <a:stretch>
            <a:fillRect/>
          </a:stretch>
        </p:blipFill>
        <p:spPr>
          <a:xfrm>
            <a:off x="10433233" y="2461343"/>
            <a:ext cx="1168871" cy="1116921"/>
          </a:xfrm>
          <a:prstGeom prst="rect">
            <a:avLst/>
          </a:prstGeom>
        </p:spPr>
      </p:pic>
      <p:pic>
        <p:nvPicPr>
          <p:cNvPr id="6" name="Picture 5">
            <a:extLst>
              <a:ext uri="{FF2B5EF4-FFF2-40B4-BE49-F238E27FC236}">
                <a16:creationId xmlns:a16="http://schemas.microsoft.com/office/drawing/2014/main" id="{F51EA941-B82D-DD2B-CB53-24FE9C824714}"/>
              </a:ext>
            </a:extLst>
          </p:cNvPr>
          <p:cNvPicPr>
            <a:picLocks noChangeAspect="1"/>
          </p:cNvPicPr>
          <p:nvPr/>
        </p:nvPicPr>
        <p:blipFill>
          <a:blip r:embed="rId5"/>
          <a:stretch>
            <a:fillRect/>
          </a:stretch>
        </p:blipFill>
        <p:spPr>
          <a:xfrm>
            <a:off x="10241816" y="441549"/>
            <a:ext cx="1571844" cy="1324160"/>
          </a:xfrm>
          <a:prstGeom prst="rect">
            <a:avLst/>
          </a:prstGeom>
        </p:spPr>
      </p:pic>
      <p:pic>
        <p:nvPicPr>
          <p:cNvPr id="8" name="Picture 7">
            <a:extLst>
              <a:ext uri="{FF2B5EF4-FFF2-40B4-BE49-F238E27FC236}">
                <a16:creationId xmlns:a16="http://schemas.microsoft.com/office/drawing/2014/main" id="{DD15179A-80AF-8787-A5DF-4C18EE8FEE6E}"/>
              </a:ext>
            </a:extLst>
          </p:cNvPr>
          <p:cNvPicPr>
            <a:picLocks noChangeAspect="1"/>
          </p:cNvPicPr>
          <p:nvPr/>
        </p:nvPicPr>
        <p:blipFill>
          <a:blip r:embed="rId6"/>
          <a:stretch>
            <a:fillRect/>
          </a:stretch>
        </p:blipFill>
        <p:spPr>
          <a:xfrm>
            <a:off x="3842749" y="4791870"/>
            <a:ext cx="2928501" cy="1573467"/>
          </a:xfrm>
          <a:prstGeom prst="rect">
            <a:avLst/>
          </a:prstGeom>
          <a:effectLst>
            <a:glow rad="63500">
              <a:schemeClr val="bg1">
                <a:lumMod val="50000"/>
                <a:alpha val="40000"/>
              </a:schemeClr>
            </a:glow>
          </a:effectLst>
        </p:spPr>
      </p:pic>
      <p:pic>
        <p:nvPicPr>
          <p:cNvPr id="9" name="Picture 5" descr="C:\Documents and Settings\Administrator\Local Settings\Temporary Internet Files\Content.IE5\3H5CM9LE\MCj04414680000[1].png">
            <a:extLst>
              <a:ext uri="{FF2B5EF4-FFF2-40B4-BE49-F238E27FC236}">
                <a16:creationId xmlns:a16="http://schemas.microsoft.com/office/drawing/2014/main" id="{DE6EABC2-43F8-039B-F1CD-FBD0075C66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8116" y="4697084"/>
            <a:ext cx="1944265" cy="194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790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TRANSITIONS &amp; TRACKING MATERIALS</a:t>
            </a:r>
          </a:p>
        </p:txBody>
      </p:sp>
      <p:pic>
        <p:nvPicPr>
          <p:cNvPr id="9" name="Picture 8">
            <a:extLst>
              <a:ext uri="{FF2B5EF4-FFF2-40B4-BE49-F238E27FC236}">
                <a16:creationId xmlns:a16="http://schemas.microsoft.com/office/drawing/2014/main" id="{56DF6722-00C9-498B-4266-F4904E3BFF01}"/>
              </a:ext>
            </a:extLst>
          </p:cNvPr>
          <p:cNvPicPr>
            <a:picLocks noChangeAspect="1"/>
          </p:cNvPicPr>
          <p:nvPr/>
        </p:nvPicPr>
        <p:blipFill>
          <a:blip r:embed="rId4"/>
          <a:stretch>
            <a:fillRect/>
          </a:stretch>
        </p:blipFill>
        <p:spPr>
          <a:xfrm>
            <a:off x="10241816" y="441549"/>
            <a:ext cx="1571844" cy="1324160"/>
          </a:xfrm>
          <a:prstGeom prst="rect">
            <a:avLst/>
          </a:prstGeom>
        </p:spPr>
      </p:pic>
      <p:sp>
        <p:nvSpPr>
          <p:cNvPr id="10" name="TextBox 9">
            <a:extLst>
              <a:ext uri="{FF2B5EF4-FFF2-40B4-BE49-F238E27FC236}">
                <a16:creationId xmlns:a16="http://schemas.microsoft.com/office/drawing/2014/main" id="{FF02C11B-1F66-E979-F285-81481436DF92}"/>
              </a:ext>
            </a:extLst>
          </p:cNvPr>
          <p:cNvSpPr txBox="1"/>
          <p:nvPr/>
        </p:nvSpPr>
        <p:spPr>
          <a:xfrm>
            <a:off x="1780032" y="1473922"/>
            <a:ext cx="8278368" cy="4730206"/>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ACCOUNT FOR ALL TEST MATERIALS AT ALL TIMES! </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DO NOT distribute test books, tickets, or other secure materials until the date of the examination.  </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Log each exchange; materials must not be left unsupervised. </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Untimed Tests: Provide additional time for students working productively.</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Unsupervised Break/Subsequent Day: Students may not return to a previously-administered section or part of a test after a break in supervision.</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Changing Location or Test Administrator: Students must be accompanied by trained staff and secure materials transported by licensed educational personnel.</a:t>
            </a:r>
          </a:p>
        </p:txBody>
      </p:sp>
      <p:pic>
        <p:nvPicPr>
          <p:cNvPr id="11" name="Picture 10">
            <a:extLst>
              <a:ext uri="{FF2B5EF4-FFF2-40B4-BE49-F238E27FC236}">
                <a16:creationId xmlns:a16="http://schemas.microsoft.com/office/drawing/2014/main" id="{A2BCC5D7-CD88-D3AC-6A2B-DF4C6F77F1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0166" y="2528137"/>
            <a:ext cx="1377856" cy="1324160"/>
          </a:xfrm>
          <a:prstGeom prst="rect">
            <a:avLst/>
          </a:prstGeom>
        </p:spPr>
      </p:pic>
    </p:spTree>
    <p:extLst>
      <p:ext uri="{BB962C8B-B14F-4D97-AF65-F5344CB8AC3E}">
        <p14:creationId xmlns:p14="http://schemas.microsoft.com/office/powerpoint/2010/main" val="4085397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71CFA99-F57E-02E7-4F4C-483266CB1E60}"/>
              </a:ext>
            </a:extLst>
          </p:cNvPr>
          <p:cNvSpPr txBox="1"/>
          <p:nvPr/>
        </p:nvSpPr>
        <p:spPr>
          <a:xfrm>
            <a:off x="6263640" y="3217317"/>
            <a:ext cx="5047488" cy="1631793"/>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Varying degrees of severity</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Interruption of testing</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Administration errors </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Security breaches </a:t>
            </a:r>
          </a:p>
        </p:txBody>
      </p:sp>
      <p:sp>
        <p:nvSpPr>
          <p:cNvPr id="3" name="TextBox 2">
            <a:extLst>
              <a:ext uri="{FF2B5EF4-FFF2-40B4-BE49-F238E27FC236}">
                <a16:creationId xmlns:a16="http://schemas.microsoft.com/office/drawing/2014/main" id="{08F4FFE1-C547-623E-1B7A-A92CE6CDD1C1}"/>
              </a:ext>
            </a:extLst>
          </p:cNvPr>
          <p:cNvSpPr txBox="1"/>
          <p:nvPr/>
        </p:nvSpPr>
        <p:spPr>
          <a:xfrm>
            <a:off x="707136" y="3217317"/>
            <a:ext cx="5047488" cy="1627818"/>
          </a:xfrm>
          <a:prstGeom prst="rect">
            <a:avLst/>
          </a:prstGeom>
          <a:noFill/>
          <a:ln>
            <a:noFill/>
          </a:ln>
        </p:spPr>
        <p:txBody>
          <a:bodyPr wrap="square" rtlCol="0">
            <a:spAutoFit/>
          </a:bodyPr>
          <a:lstStyle/>
          <a:p>
            <a:pPr algn="ctr"/>
            <a:r>
              <a:rPr lang="en-US" sz="2400" dirty="0">
                <a:solidFill>
                  <a:srgbClr val="990033"/>
                </a:solidFill>
                <a:latin typeface="Calibri" panose="020F0502020204030204" pitchFamily="34" charset="0"/>
                <a:cs typeface="Calibri" panose="020F0502020204030204" pitchFamily="34" charset="0"/>
              </a:rPr>
              <a:t>Professional Responsibility </a:t>
            </a:r>
          </a:p>
          <a:p>
            <a:pPr algn="ctr"/>
            <a:r>
              <a:rPr lang="en-US" sz="2400" b="1" dirty="0">
                <a:solidFill>
                  <a:srgbClr val="990033"/>
                </a:solidFill>
                <a:latin typeface="Calibri" panose="020F0502020204030204" pitchFamily="34" charset="0"/>
                <a:cs typeface="Calibri" panose="020F0502020204030204" pitchFamily="34" charset="0"/>
              </a:rPr>
              <a:t>Report unusual events </a:t>
            </a:r>
            <a:r>
              <a:rPr lang="en-US" sz="2400" dirty="0">
                <a:solidFill>
                  <a:srgbClr val="990033"/>
                </a:solidFill>
                <a:latin typeface="Calibri" panose="020F0502020204030204" pitchFamily="34" charset="0"/>
                <a:cs typeface="Calibri" panose="020F0502020204030204" pitchFamily="34" charset="0"/>
              </a:rPr>
              <a:t>even if you are unsure about the severity or whether it qualifies as an irregularity.</a:t>
            </a:r>
          </a:p>
        </p:txBody>
      </p:sp>
      <p:sp>
        <p:nvSpPr>
          <p:cNvPr id="7" name="TextBox 6">
            <a:extLst>
              <a:ext uri="{FF2B5EF4-FFF2-40B4-BE49-F238E27FC236}">
                <a16:creationId xmlns:a16="http://schemas.microsoft.com/office/drawing/2014/main" id="{52C58625-9FAB-C0DA-B581-538C5D743D2E}"/>
              </a:ext>
            </a:extLst>
          </p:cNvPr>
          <p:cNvSpPr txBox="1"/>
          <p:nvPr/>
        </p:nvSpPr>
        <p:spPr>
          <a:xfrm>
            <a:off x="707136" y="2053417"/>
            <a:ext cx="10960608" cy="584775"/>
          </a:xfrm>
          <a:prstGeom prst="rect">
            <a:avLst/>
          </a:prstGeom>
          <a:noFill/>
          <a:ln>
            <a:noFill/>
          </a:ln>
        </p:spPr>
        <p:txBody>
          <a:bodyPr wrap="square" rtlCol="0">
            <a:spAutoFit/>
          </a:bodyPr>
          <a:lstStyle/>
          <a:p>
            <a:pPr algn="ctr"/>
            <a:r>
              <a:rPr lang="en-US" sz="3200" b="1" dirty="0">
                <a:solidFill>
                  <a:srgbClr val="015287"/>
                </a:solidFill>
                <a:latin typeface="Arial" panose="020B0604020202020204" pitchFamily="34" charset="0"/>
                <a:cs typeface="Arial" panose="020B0604020202020204" pitchFamily="34" charset="0"/>
              </a:rPr>
              <a:t>Irregularity in Test Security or Test Administration</a:t>
            </a:r>
          </a:p>
        </p:txBody>
      </p:sp>
      <p:sp>
        <p:nvSpPr>
          <p:cNvPr id="4" name="TextBox 3">
            <a:extLst>
              <a:ext uri="{FF2B5EF4-FFF2-40B4-BE49-F238E27FC236}">
                <a16:creationId xmlns:a16="http://schemas.microsoft.com/office/drawing/2014/main" id="{AE2D6EB8-3699-4586-D2EA-20D54072F877}"/>
              </a:ext>
            </a:extLst>
          </p:cNvPr>
          <p:cNvSpPr txBox="1"/>
          <p:nvPr/>
        </p:nvSpPr>
        <p:spPr>
          <a:xfrm>
            <a:off x="2173224" y="5773458"/>
            <a:ext cx="7162800" cy="492443"/>
          </a:xfrm>
          <a:prstGeom prst="rect">
            <a:avLst/>
          </a:prstGeom>
          <a:noFill/>
        </p:spPr>
        <p:txBody>
          <a:bodyPr wrap="square" rtlCol="0">
            <a:spAutoFit/>
          </a:bodyPr>
          <a:lstStyle/>
          <a:p>
            <a:pPr algn="ctr"/>
            <a:r>
              <a:rPr lang="en-US" sz="2600" b="1" dirty="0">
                <a:solidFill>
                  <a:srgbClr val="262626"/>
                </a:solidFill>
                <a:latin typeface="Helvetica" panose="020B0604020202020204" pitchFamily="34" charset="0"/>
                <a:cs typeface="Helvetica" panose="020B0604020202020204" pitchFamily="34" charset="0"/>
              </a:rPr>
              <a:t>prevent, deter, detect and respond</a:t>
            </a:r>
          </a:p>
        </p:txBody>
      </p:sp>
      <p:pic>
        <p:nvPicPr>
          <p:cNvPr id="8" name="Picture 7" descr="A yellow triangle with a white exclamation mark&#10;&#10;Description automatically generated">
            <a:extLst>
              <a:ext uri="{FF2B5EF4-FFF2-40B4-BE49-F238E27FC236}">
                <a16:creationId xmlns:a16="http://schemas.microsoft.com/office/drawing/2014/main" id="{03399781-E68B-3F38-C2FF-D410F8EEEDA7}"/>
              </a:ext>
            </a:extLst>
          </p:cNvPr>
          <p:cNvPicPr>
            <a:picLocks noChangeAspect="1"/>
          </p:cNvPicPr>
          <p:nvPr/>
        </p:nvPicPr>
        <p:blipFill>
          <a:blip r:embed="rId4"/>
          <a:stretch>
            <a:fillRect/>
          </a:stretch>
        </p:blipFill>
        <p:spPr>
          <a:xfrm>
            <a:off x="5486400" y="668408"/>
            <a:ext cx="1219200" cy="1098233"/>
          </a:xfrm>
          <a:prstGeom prst="rect">
            <a:avLst/>
          </a:prstGeom>
        </p:spPr>
      </p:pic>
    </p:spTree>
    <p:extLst>
      <p:ext uri="{BB962C8B-B14F-4D97-AF65-F5344CB8AC3E}">
        <p14:creationId xmlns:p14="http://schemas.microsoft.com/office/powerpoint/2010/main" val="1317538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9076036" cy="4666919"/>
          </a:xfrm>
          <a:prstGeom prst="rect">
            <a:avLst/>
          </a:prstGeom>
          <a:noFill/>
          <a:ln>
            <a:noFill/>
          </a:ln>
        </p:spPr>
        <p:txBody>
          <a:bodyPr wrap="square" rtlCol="0">
            <a:spAutoFit/>
          </a:bodyPr>
          <a:lstStyle/>
          <a:p>
            <a:pPr>
              <a:lnSpc>
                <a:spcPct val="105000"/>
              </a:lnSpc>
            </a:pPr>
            <a:r>
              <a:rPr lang="en-US" sz="2400" b="1" dirty="0">
                <a:latin typeface="Calibri" panose="020F0502020204030204" pitchFamily="34" charset="0"/>
                <a:cs typeface="Calibri" panose="020F0502020204030204" pitchFamily="34" charset="0"/>
              </a:rPr>
              <a:t>Report incidents.</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Test Administrators &amp; Proctors: Notify your school Principal or School Test Coordinator ASAP.</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School Test Coordinator or principal notifies district office by phone or email within 24 hours of discovery; begin compiling evidence and documentation.</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District office notifies Nevada Department of Education</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STC/Principal submits formal report and evidence for review to Department of Assessment using online reporting system (</a:t>
            </a:r>
            <a:r>
              <a:rPr lang="en-US" sz="2400" dirty="0" err="1">
                <a:latin typeface="Calibri" panose="020F0502020204030204" pitchFamily="34" charset="0"/>
                <a:cs typeface="Calibri" panose="020F0502020204030204" pitchFamily="34" charset="0"/>
              </a:rPr>
              <a:t>Caveon</a:t>
            </a:r>
            <a:r>
              <a:rPr lang="en-US" sz="2400" dirty="0">
                <a:latin typeface="Calibri" panose="020F0502020204030204" pitchFamily="34" charset="0"/>
                <a:cs typeface="Calibri" panose="020F0502020204030204" pitchFamily="34" charset="0"/>
              </a:rPr>
              <a:t>).</a:t>
            </a:r>
          </a:p>
          <a:p>
            <a:pPr>
              <a:lnSpc>
                <a:spcPct val="105000"/>
              </a:lnSpc>
            </a:pPr>
            <a:endParaRPr lang="en-US" sz="2400" dirty="0">
              <a:solidFill>
                <a:srgbClr val="C00000"/>
              </a:solidFill>
              <a:latin typeface="Calibri" panose="020F0502020204030204" pitchFamily="34" charset="0"/>
              <a:cs typeface="Calibri" panose="020F0502020204030204" pitchFamily="34" charset="0"/>
            </a:endParaRPr>
          </a:p>
          <a:p>
            <a:pPr>
              <a:lnSpc>
                <a:spcPct val="105000"/>
              </a:lnSpc>
            </a:pPr>
            <a:r>
              <a:rPr lang="en-US" sz="2200" dirty="0">
                <a:solidFill>
                  <a:srgbClr val="990033"/>
                </a:solidFill>
                <a:latin typeface="Calibri" panose="020F0502020204030204" pitchFamily="34" charset="0"/>
                <a:cs typeface="Calibri" panose="020F0502020204030204" pitchFamily="34" charset="0"/>
              </a:rPr>
              <a:t>IMPORTANT: Report any alleged or suspected breach of test security and unauthorized disclosure of test content within 24 hours of discovery.</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Irregularities: Reporting Procedure</a:t>
            </a:r>
          </a:p>
        </p:txBody>
      </p:sp>
      <p:pic>
        <p:nvPicPr>
          <p:cNvPr id="2" name="Picture 1" descr="A yellow triangle with a white exclamation mark&#10;&#10;Description automatically generated">
            <a:extLst>
              <a:ext uri="{FF2B5EF4-FFF2-40B4-BE49-F238E27FC236}">
                <a16:creationId xmlns:a16="http://schemas.microsoft.com/office/drawing/2014/main" id="{FB930BC4-AFB8-1491-C4B8-C4D621B9DF18}"/>
              </a:ext>
            </a:extLst>
          </p:cNvPr>
          <p:cNvPicPr>
            <a:picLocks noChangeAspect="1"/>
          </p:cNvPicPr>
          <p:nvPr/>
        </p:nvPicPr>
        <p:blipFill>
          <a:blip r:embed="rId4"/>
          <a:stretch>
            <a:fillRect/>
          </a:stretch>
        </p:blipFill>
        <p:spPr>
          <a:xfrm>
            <a:off x="10824396" y="496798"/>
            <a:ext cx="853440" cy="768763"/>
          </a:xfrm>
          <a:prstGeom prst="rect">
            <a:avLst/>
          </a:prstGeom>
        </p:spPr>
      </p:pic>
    </p:spTree>
    <p:extLst>
      <p:ext uri="{BB962C8B-B14F-4D97-AF65-F5344CB8AC3E}">
        <p14:creationId xmlns:p14="http://schemas.microsoft.com/office/powerpoint/2010/main" val="3000021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827977B-D0EE-9A25-C073-E221157A8083}"/>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Irregularities: Follow-up and Consequences</a:t>
            </a:r>
          </a:p>
        </p:txBody>
      </p:sp>
      <p:sp>
        <p:nvSpPr>
          <p:cNvPr id="8" name="TextBox 7">
            <a:extLst>
              <a:ext uri="{FF2B5EF4-FFF2-40B4-BE49-F238E27FC236}">
                <a16:creationId xmlns:a16="http://schemas.microsoft.com/office/drawing/2014/main" id="{FC481E93-53EF-0991-2EB1-2BA3CC2E4677}"/>
              </a:ext>
            </a:extLst>
          </p:cNvPr>
          <p:cNvSpPr txBox="1"/>
          <p:nvPr/>
        </p:nvSpPr>
        <p:spPr>
          <a:xfrm>
            <a:off x="1780031" y="1361872"/>
            <a:ext cx="8939849" cy="3179012"/>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Follow-up may require student/staff interviews and written statements.</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Possible Consequences</a:t>
            </a:r>
          </a:p>
          <a:p>
            <a:pPr marL="914400" lvl="1" indent="-457200">
              <a:lnSpc>
                <a:spcPct val="105000"/>
              </a:lnSpc>
              <a:buFont typeface="Wingdings" panose="05000000000000000000" pitchFamily="2" charset="2"/>
              <a:buChar char="Ø"/>
            </a:pPr>
            <a:r>
              <a:rPr lang="en-US" sz="2400" dirty="0">
                <a:latin typeface="Calibri" panose="020F0502020204030204" pitchFamily="34" charset="0"/>
                <a:cs typeface="Calibri" panose="020F0502020204030204" pitchFamily="34" charset="0"/>
              </a:rPr>
              <a:t>Corrective action administered by the State or District</a:t>
            </a:r>
          </a:p>
          <a:p>
            <a:pPr marL="914400" lvl="1" indent="-457200">
              <a:lnSpc>
                <a:spcPct val="105000"/>
              </a:lnSpc>
              <a:buFont typeface="Wingdings" panose="05000000000000000000" pitchFamily="2" charset="2"/>
              <a:buChar char="Ø"/>
            </a:pPr>
            <a:r>
              <a:rPr lang="en-US" sz="2400" dirty="0">
                <a:latin typeface="Calibri" panose="020F0502020204030204" pitchFamily="34" charset="0"/>
                <a:cs typeface="Calibri" panose="020F0502020204030204" pitchFamily="34" charset="0"/>
              </a:rPr>
              <a:t>Invalidation of scores</a:t>
            </a:r>
          </a:p>
          <a:p>
            <a:pPr marL="914400" lvl="1" indent="-457200">
              <a:lnSpc>
                <a:spcPct val="105000"/>
              </a:lnSpc>
              <a:buFont typeface="Wingdings" panose="05000000000000000000" pitchFamily="2" charset="2"/>
              <a:buChar char="Ø"/>
            </a:pPr>
            <a:r>
              <a:rPr lang="en-US" sz="2400" dirty="0">
                <a:latin typeface="Calibri" panose="020F0502020204030204" pitchFamily="34" charset="0"/>
                <a:cs typeface="Calibri" panose="020F0502020204030204" pitchFamily="34" charset="0"/>
              </a:rPr>
              <a:t>Accountability consequences</a:t>
            </a:r>
          </a:p>
          <a:p>
            <a:pPr marL="914400" lvl="1" indent="-457200">
              <a:lnSpc>
                <a:spcPct val="105000"/>
              </a:lnSpc>
              <a:buFont typeface="Wingdings" panose="05000000000000000000" pitchFamily="2" charset="2"/>
              <a:buChar char="Ø"/>
            </a:pPr>
            <a:r>
              <a:rPr lang="en-US" sz="2400" dirty="0">
                <a:latin typeface="Calibri" panose="020F0502020204030204" pitchFamily="34" charset="0"/>
                <a:cs typeface="Calibri" panose="020F0502020204030204" pitchFamily="34" charset="0"/>
              </a:rPr>
              <a:t>Disciplinary action (student, staff)</a:t>
            </a:r>
          </a:p>
          <a:p>
            <a:pPr marL="914400" lvl="1" indent="-457200">
              <a:lnSpc>
                <a:spcPct val="105000"/>
              </a:lnSpc>
              <a:buFont typeface="Wingdings" panose="05000000000000000000" pitchFamily="2" charset="2"/>
              <a:buChar char="Ø"/>
            </a:pPr>
            <a:r>
              <a:rPr lang="en-US" sz="2400" dirty="0">
                <a:latin typeface="Calibri" panose="020F0502020204030204" pitchFamily="34" charset="0"/>
                <a:cs typeface="Calibri" panose="020F0502020204030204" pitchFamily="34" charset="0"/>
              </a:rPr>
              <a:t>License sanctions, changes to employment</a:t>
            </a:r>
          </a:p>
        </p:txBody>
      </p:sp>
      <p:pic>
        <p:nvPicPr>
          <p:cNvPr id="3" name="Picture 2" descr="A yellow triangle with a white exclamation mark&#10;&#10;Description automatically generated">
            <a:extLst>
              <a:ext uri="{FF2B5EF4-FFF2-40B4-BE49-F238E27FC236}">
                <a16:creationId xmlns:a16="http://schemas.microsoft.com/office/drawing/2014/main" id="{B179074C-026A-2472-A340-ABE0C0AE1FFE}"/>
              </a:ext>
            </a:extLst>
          </p:cNvPr>
          <p:cNvPicPr>
            <a:picLocks noChangeAspect="1"/>
          </p:cNvPicPr>
          <p:nvPr/>
        </p:nvPicPr>
        <p:blipFill>
          <a:blip r:embed="rId4"/>
          <a:stretch>
            <a:fillRect/>
          </a:stretch>
        </p:blipFill>
        <p:spPr>
          <a:xfrm>
            <a:off x="10824396" y="496798"/>
            <a:ext cx="853440" cy="768763"/>
          </a:xfrm>
          <a:prstGeom prst="rect">
            <a:avLst/>
          </a:prstGeom>
        </p:spPr>
      </p:pic>
    </p:spTree>
    <p:extLst>
      <p:ext uri="{BB962C8B-B14F-4D97-AF65-F5344CB8AC3E}">
        <p14:creationId xmlns:p14="http://schemas.microsoft.com/office/powerpoint/2010/main" val="533993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827977B-D0EE-9A25-C073-E221157A8083}"/>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Irregularities: Reporter Protections</a:t>
            </a:r>
          </a:p>
        </p:txBody>
      </p:sp>
      <p:sp>
        <p:nvSpPr>
          <p:cNvPr id="8" name="TextBox 7">
            <a:extLst>
              <a:ext uri="{FF2B5EF4-FFF2-40B4-BE49-F238E27FC236}">
                <a16:creationId xmlns:a16="http://schemas.microsoft.com/office/drawing/2014/main" id="{FC481E93-53EF-0991-2EB1-2BA3CC2E4677}"/>
              </a:ext>
            </a:extLst>
          </p:cNvPr>
          <p:cNvSpPr txBox="1"/>
          <p:nvPr/>
        </p:nvSpPr>
        <p:spPr>
          <a:xfrm>
            <a:off x="1780031" y="1361872"/>
            <a:ext cx="8939849" cy="3332900"/>
          </a:xfrm>
          <a:prstGeom prst="rect">
            <a:avLst/>
          </a:prstGeom>
          <a:noFill/>
          <a:ln>
            <a:noFill/>
          </a:ln>
        </p:spPr>
        <p:txBody>
          <a:bodyPr wrap="square" rtlCol="0">
            <a:spAutoFit/>
          </a:bodyPr>
          <a:lstStyle/>
          <a:p>
            <a:pPr marL="457200" indent="-457200">
              <a:lnSpc>
                <a:spcPct val="105000"/>
              </a:lnSpc>
              <a:spcAft>
                <a:spcPts val="600"/>
              </a:spcAft>
              <a:buFont typeface="Wingdings" panose="05000000000000000000" pitchFamily="2" charset="2"/>
              <a:buChar char="§"/>
            </a:pPr>
            <a:r>
              <a:rPr lang="en-US" sz="2400" dirty="0">
                <a:latin typeface="Calibri" panose="020F0502020204030204" pitchFamily="34" charset="0"/>
                <a:cs typeface="Calibri" panose="020F0502020204030204" pitchFamily="34" charset="0"/>
              </a:rPr>
              <a:t>In accordance with Nevada Revised Statutes (NRS), all students, school officials*, and others must report any suspected irregularities in testing administration or testing security.</a:t>
            </a:r>
          </a:p>
          <a:p>
            <a:pPr marL="457200" indent="-457200">
              <a:lnSpc>
                <a:spcPct val="105000"/>
              </a:lnSpc>
              <a:spcAft>
                <a:spcPts val="600"/>
              </a:spcAft>
              <a:buFont typeface="Wingdings" panose="05000000000000000000" pitchFamily="2" charset="2"/>
              <a:buChar char="§"/>
            </a:pPr>
            <a:r>
              <a:rPr lang="en-US" sz="2400" dirty="0">
                <a:latin typeface="Calibri" panose="020F0502020204030204" pitchFamily="34" charset="0"/>
                <a:cs typeface="Calibri" panose="020F0502020204030204" pitchFamily="34" charset="0"/>
              </a:rPr>
              <a:t>NRS 390.405 specifically prohibits any school official from directly or indirectly using their official authority to influence another school official and interfere with or prevent the disclosure of information concerning a testing irregularity. </a:t>
            </a:r>
          </a:p>
          <a:p>
            <a:pPr>
              <a:lnSpc>
                <a:spcPct val="105000"/>
              </a:lnSpc>
              <a:spcAft>
                <a:spcPts val="600"/>
              </a:spcAft>
            </a:pPr>
            <a:r>
              <a:rPr lang="en-US" sz="2400" dirty="0">
                <a:latin typeface="Calibri" panose="020F0502020204030204" pitchFamily="34" charset="0"/>
                <a:cs typeface="Calibri" panose="020F0502020204030204" pitchFamily="34" charset="0"/>
              </a:rPr>
              <a:t>See: </a:t>
            </a:r>
            <a:r>
              <a:rPr lang="en-US" sz="2400" dirty="0">
                <a:latin typeface="Calibri" panose="020F0502020204030204" pitchFamily="34" charset="0"/>
                <a:cs typeface="Calibri" panose="020F0502020204030204" pitchFamily="34" charset="0"/>
                <a:hlinkClick r:id="rId4"/>
              </a:rPr>
              <a:t>NV Summary of Whistleblower Protections</a:t>
            </a:r>
            <a:endParaRPr lang="en-US" sz="2400" dirty="0">
              <a:latin typeface="Calibri" panose="020F0502020204030204" pitchFamily="34" charset="0"/>
              <a:cs typeface="Calibri" panose="020F0502020204030204" pitchFamily="34" charset="0"/>
            </a:endParaRPr>
          </a:p>
        </p:txBody>
      </p:sp>
      <p:pic>
        <p:nvPicPr>
          <p:cNvPr id="2" name="Picture 1" descr="A yellow triangle with a white exclamation mark&#10;&#10;Description automatically generated">
            <a:extLst>
              <a:ext uri="{FF2B5EF4-FFF2-40B4-BE49-F238E27FC236}">
                <a16:creationId xmlns:a16="http://schemas.microsoft.com/office/drawing/2014/main" id="{A199F0EF-9250-403B-D05E-6DAE63FCFF2E}"/>
              </a:ext>
            </a:extLst>
          </p:cNvPr>
          <p:cNvPicPr>
            <a:picLocks noChangeAspect="1"/>
          </p:cNvPicPr>
          <p:nvPr/>
        </p:nvPicPr>
        <p:blipFill>
          <a:blip r:embed="rId5"/>
          <a:stretch>
            <a:fillRect/>
          </a:stretch>
        </p:blipFill>
        <p:spPr>
          <a:xfrm>
            <a:off x="10824396" y="496798"/>
            <a:ext cx="853440" cy="768763"/>
          </a:xfrm>
          <a:prstGeom prst="rect">
            <a:avLst/>
          </a:prstGeom>
        </p:spPr>
      </p:pic>
      <p:sp>
        <p:nvSpPr>
          <p:cNvPr id="3" name="TextBox 2">
            <a:extLst>
              <a:ext uri="{FF2B5EF4-FFF2-40B4-BE49-F238E27FC236}">
                <a16:creationId xmlns:a16="http://schemas.microsoft.com/office/drawing/2014/main" id="{01712359-CE28-5D96-2B2F-70D89C1E8809}"/>
              </a:ext>
            </a:extLst>
          </p:cNvPr>
          <p:cNvSpPr txBox="1"/>
          <p:nvPr/>
        </p:nvSpPr>
        <p:spPr>
          <a:xfrm>
            <a:off x="3147235" y="5037722"/>
            <a:ext cx="6376641" cy="1015663"/>
          </a:xfrm>
          <a:prstGeom prst="rect">
            <a:avLst/>
          </a:prstGeom>
          <a:solidFill>
            <a:schemeClr val="bg1">
              <a:alpha val="85000"/>
            </a:schemeClr>
          </a:solidFill>
          <a:ln w="63500">
            <a:solidFill>
              <a:srgbClr val="9BD9E1">
                <a:alpha val="80000"/>
              </a:srgbClr>
            </a:solidFill>
          </a:ln>
        </p:spPr>
        <p:txBody>
          <a:bodyPr wrap="square" rtlCol="0">
            <a:spAutoFit/>
          </a:bodyPr>
          <a:lstStyle/>
          <a:p>
            <a:pPr algn="ctr"/>
            <a:r>
              <a:rPr lang="en-US" sz="2000" i="1" dirty="0">
                <a:solidFill>
                  <a:schemeClr val="tx1">
                    <a:lumMod val="75000"/>
                    <a:lumOff val="25000"/>
                  </a:schemeClr>
                </a:solidFill>
                <a:latin typeface="Calibri" panose="020F0502020204030204" pitchFamily="34" charset="0"/>
                <a:cs typeface="Calibri" panose="020F0502020204030204" pitchFamily="34" charset="0"/>
              </a:rPr>
              <a:t>*School Officials include members of school district board of trustees, charter school governing members, licensed and unlicensed employees of school district or charter school</a:t>
            </a:r>
            <a:endParaRPr lang="en-US" sz="2000" i="1" dirty="0">
              <a:solidFill>
                <a:schemeClr val="tx1">
                  <a:lumMod val="75000"/>
                  <a:lumOff val="25000"/>
                </a:schemeClr>
              </a:solidFill>
            </a:endParaRPr>
          </a:p>
        </p:txBody>
      </p:sp>
    </p:spTree>
    <p:extLst>
      <p:ext uri="{BB962C8B-B14F-4D97-AF65-F5344CB8AC3E}">
        <p14:creationId xmlns:p14="http://schemas.microsoft.com/office/powerpoint/2010/main" val="16372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9076036" cy="4950073"/>
          </a:xfrm>
          <a:prstGeom prst="rect">
            <a:avLst/>
          </a:prstGeom>
          <a:noFill/>
          <a:ln>
            <a:noFill/>
          </a:ln>
        </p:spPr>
        <p:txBody>
          <a:bodyPr wrap="square" rtlCol="0">
            <a:spAutoFit/>
          </a:bodyPr>
          <a:lstStyle/>
          <a:p>
            <a:pPr>
              <a:lnSpc>
                <a:spcPct val="105000"/>
              </a:lnSpc>
            </a:pPr>
            <a:r>
              <a:rPr lang="en-US" sz="2400" b="1" dirty="0">
                <a:latin typeface="Calibri" panose="020F0502020204030204" pitchFamily="34" charset="0"/>
                <a:cs typeface="Calibri" panose="020F0502020204030204" pitchFamily="34" charset="0"/>
              </a:rPr>
              <a:t>Prior to each major test administration…</a:t>
            </a:r>
          </a:p>
          <a:p>
            <a:pPr>
              <a:lnSpc>
                <a:spcPct val="105000"/>
              </a:lnSpc>
            </a:pPr>
            <a:r>
              <a:rPr lang="en-US" sz="2400" dirty="0">
                <a:latin typeface="Calibri" panose="020F0502020204030204" pitchFamily="34" charset="0"/>
                <a:cs typeface="Calibri" panose="020F0502020204030204" pitchFamily="34" charset="0"/>
              </a:rPr>
              <a:t>1._View the NDE Test Security Training video (11 minutes)</a:t>
            </a:r>
          </a:p>
          <a:p>
            <a:pPr>
              <a:lnSpc>
                <a:spcPct val="105000"/>
              </a:lnSpc>
              <a:spcAft>
                <a:spcPts val="1200"/>
              </a:spcAft>
            </a:pPr>
            <a:r>
              <a:rPr lang="en-US" sz="2200" dirty="0">
                <a:latin typeface="Calibri" panose="020F0502020204030204" pitchFamily="34" charset="0"/>
                <a:cs typeface="Calibri" panose="020F0502020204030204" pitchFamily="34" charset="0"/>
              </a:rPr>
              <a:t>Visit: </a:t>
            </a:r>
            <a:r>
              <a:rPr lang="en-US" sz="2200" dirty="0">
                <a:latin typeface="Calibri" panose="020F0502020204030204" pitchFamily="34" charset="0"/>
                <a:cs typeface="Calibri" panose="020F0502020204030204" pitchFamily="34" charset="0"/>
                <a:hlinkClick r:id="rId4"/>
              </a:rPr>
              <a:t>https://www.washoeschools.net/Page/452</a:t>
            </a:r>
            <a:r>
              <a:rPr lang="en-US" sz="2200" dirty="0">
                <a:latin typeface="Calibri" panose="020F0502020204030204" pitchFamily="34" charset="0"/>
                <a:cs typeface="Calibri" panose="020F0502020204030204" pitchFamily="34" charset="0"/>
              </a:rPr>
              <a:t> </a:t>
            </a:r>
          </a:p>
          <a:p>
            <a:pPr>
              <a:lnSpc>
                <a:spcPct val="105000"/>
              </a:lnSpc>
            </a:pPr>
            <a:r>
              <a:rPr lang="en-US" sz="2400" dirty="0">
                <a:latin typeface="Calibri" panose="020F0502020204030204" pitchFamily="34" charset="0"/>
                <a:cs typeface="Calibri" panose="020F0502020204030204" pitchFamily="34" charset="0"/>
              </a:rPr>
              <a:t>2._</a:t>
            </a:r>
            <a:r>
              <a:rPr lang="en-US" sz="2400" b="1" dirty="0">
                <a:latin typeface="Calibri" panose="020F0502020204030204" pitchFamily="34" charset="0"/>
                <a:cs typeface="Calibri" panose="020F0502020204030204" pitchFamily="34" charset="0"/>
              </a:rPr>
              <a:t>TOPICS for Discussion and Review</a:t>
            </a:r>
          </a:p>
          <a:p>
            <a:pPr marL="457200" indent="-457200">
              <a:lnSpc>
                <a:spcPct val="105000"/>
              </a:lnSpc>
              <a:buFont typeface="Wingdings" panose="05000000000000000000" pitchFamily="2" charset="2"/>
              <a:buChar char="q"/>
            </a:pPr>
            <a:r>
              <a:rPr lang="en-US" sz="2200" dirty="0">
                <a:latin typeface="Calibri" panose="020F0502020204030204" pitchFamily="34" charset="0"/>
                <a:cs typeface="Calibri" panose="020F0502020204030204" pitchFamily="34" charset="0"/>
              </a:rPr>
              <a:t>Communication plan; students, staff, and families</a:t>
            </a:r>
          </a:p>
          <a:p>
            <a:pPr marL="457200" indent="-457200">
              <a:lnSpc>
                <a:spcPct val="105000"/>
              </a:lnSpc>
              <a:buFont typeface="Wingdings" panose="05000000000000000000" pitchFamily="2" charset="2"/>
              <a:buChar char="q"/>
            </a:pPr>
            <a:r>
              <a:rPr lang="en-US" sz="2200" dirty="0">
                <a:latin typeface="Calibri" panose="020F0502020204030204" pitchFamily="34" charset="0"/>
                <a:cs typeface="Calibri" panose="020F0502020204030204" pitchFamily="34" charset="0"/>
              </a:rPr>
              <a:t>Content of test administration manual(s)</a:t>
            </a:r>
          </a:p>
          <a:p>
            <a:pPr marL="457200" indent="-457200">
              <a:lnSpc>
                <a:spcPct val="105000"/>
              </a:lnSpc>
              <a:buFont typeface="Wingdings" panose="05000000000000000000" pitchFamily="2" charset="2"/>
              <a:buChar char="q"/>
            </a:pPr>
            <a:r>
              <a:rPr lang="en-US" sz="2200" dirty="0">
                <a:latin typeface="Calibri" panose="020F0502020204030204" pitchFamily="34" charset="0"/>
                <a:cs typeface="Calibri" panose="020F0502020204030204" pitchFamily="34" charset="0"/>
              </a:rPr>
              <a:t>Testing accommodations and accessibility supports</a:t>
            </a:r>
          </a:p>
          <a:p>
            <a:pPr marL="457200" indent="-457200">
              <a:lnSpc>
                <a:spcPct val="105000"/>
              </a:lnSpc>
              <a:buFont typeface="Wingdings" panose="05000000000000000000" pitchFamily="2" charset="2"/>
              <a:buChar char="q"/>
            </a:pPr>
            <a:r>
              <a:rPr lang="en-US" sz="2200" dirty="0">
                <a:latin typeface="Calibri" panose="020F0502020204030204" pitchFamily="34" charset="0"/>
                <a:cs typeface="Calibri" panose="020F0502020204030204" pitchFamily="34" charset="0"/>
              </a:rPr>
              <a:t>Test environment; technology readiness</a:t>
            </a:r>
          </a:p>
          <a:p>
            <a:pPr marL="457200" indent="-457200">
              <a:lnSpc>
                <a:spcPct val="105000"/>
              </a:lnSpc>
              <a:buFont typeface="Wingdings" panose="05000000000000000000" pitchFamily="2" charset="2"/>
              <a:buChar char="q"/>
            </a:pPr>
            <a:r>
              <a:rPr lang="en-US" sz="2200" dirty="0">
                <a:latin typeface="Calibri" panose="020F0502020204030204" pitchFamily="34" charset="0"/>
                <a:cs typeface="Calibri" panose="020F0502020204030204" pitchFamily="34" charset="0"/>
              </a:rPr>
              <a:t>Test security; permissible materials</a:t>
            </a:r>
          </a:p>
          <a:p>
            <a:pPr marL="457200" indent="-457200">
              <a:lnSpc>
                <a:spcPct val="105000"/>
              </a:lnSpc>
              <a:buFont typeface="Wingdings" panose="05000000000000000000" pitchFamily="2" charset="2"/>
              <a:buChar char="q"/>
            </a:pPr>
            <a:r>
              <a:rPr lang="en-US" sz="2200" dirty="0">
                <a:latin typeface="Calibri" panose="020F0502020204030204" pitchFamily="34" charset="0"/>
                <a:cs typeface="Calibri" panose="020F0502020204030204" pitchFamily="34" charset="0"/>
              </a:rPr>
              <a:t>Schedule for test administration; plan for extended time</a:t>
            </a:r>
          </a:p>
          <a:p>
            <a:pPr marL="457200" indent="-457200">
              <a:lnSpc>
                <a:spcPct val="105000"/>
              </a:lnSpc>
              <a:buFont typeface="Wingdings" panose="05000000000000000000" pitchFamily="2" charset="2"/>
              <a:buChar char="q"/>
            </a:pPr>
            <a:r>
              <a:rPr lang="en-US" sz="2200" dirty="0">
                <a:latin typeface="Calibri" panose="020F0502020204030204" pitchFamily="34" charset="0"/>
                <a:cs typeface="Calibri" panose="020F0502020204030204" pitchFamily="34" charset="0"/>
              </a:rPr>
              <a:t>Student eligibility &amp; preparation; electronics policy</a:t>
            </a:r>
          </a:p>
          <a:p>
            <a:pPr marL="457200" indent="-457200">
              <a:lnSpc>
                <a:spcPct val="105000"/>
              </a:lnSpc>
              <a:buFont typeface="Wingdings" panose="05000000000000000000" pitchFamily="2" charset="2"/>
              <a:buChar char="q"/>
            </a:pPr>
            <a:r>
              <a:rPr lang="en-US" sz="2200" dirty="0">
                <a:latin typeface="Calibri" panose="020F0502020204030204" pitchFamily="34" charset="0"/>
                <a:cs typeface="Calibri" panose="020F0502020204030204" pitchFamily="34" charset="0"/>
              </a:rPr>
              <a:t>Responding to emergencies and interruptions</a:t>
            </a:r>
          </a:p>
          <a:p>
            <a:pPr marL="457200" indent="-457200">
              <a:lnSpc>
                <a:spcPct val="105000"/>
              </a:lnSpc>
              <a:buFont typeface="Wingdings" panose="05000000000000000000" pitchFamily="2" charset="2"/>
              <a:buChar char="q"/>
            </a:pPr>
            <a:r>
              <a:rPr lang="en-US" sz="2200" dirty="0">
                <a:latin typeface="Calibri" panose="020F0502020204030204" pitchFamily="34" charset="0"/>
                <a:cs typeface="Calibri" panose="020F0502020204030204" pitchFamily="34" charset="0"/>
              </a:rPr>
              <a:t>Reporting irregularities &amp; Whistleblower Protections</a:t>
            </a:r>
            <a:endParaRPr lang="en-US" sz="2200" dirty="0">
              <a:solidFill>
                <a:srgbClr val="015287"/>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Refresher Training</a:t>
            </a:r>
          </a:p>
        </p:txBody>
      </p:sp>
    </p:spTree>
    <p:extLst>
      <p:ext uri="{BB962C8B-B14F-4D97-AF65-F5344CB8AC3E}">
        <p14:creationId xmlns:p14="http://schemas.microsoft.com/office/powerpoint/2010/main" val="3319100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82AD62D-0EC2-C2A4-2C57-5F46323465F9}"/>
              </a:ext>
            </a:extLst>
          </p:cNvPr>
          <p:cNvSpPr txBox="1"/>
          <p:nvPr/>
        </p:nvSpPr>
        <p:spPr>
          <a:xfrm>
            <a:off x="1524000" y="753814"/>
            <a:ext cx="9144000" cy="707886"/>
          </a:xfrm>
          <a:prstGeom prst="rect">
            <a:avLst/>
          </a:prstGeom>
          <a:noFill/>
        </p:spPr>
        <p:txBody>
          <a:bodyPr wrap="square" rtlCol="0">
            <a:spAutoFit/>
          </a:bodyPr>
          <a:lstStyle/>
          <a:p>
            <a:pPr algn="ctr"/>
            <a:r>
              <a:rPr lang="en-US" sz="4000" b="1" dirty="0">
                <a:solidFill>
                  <a:srgbClr val="015287"/>
                </a:solidFill>
                <a:latin typeface="Arial" panose="020B0604020202020204" pitchFamily="34" charset="0"/>
                <a:cs typeface="Arial" panose="020B0604020202020204" pitchFamily="34" charset="0"/>
              </a:rPr>
              <a:t>Professional Integrity</a:t>
            </a:r>
          </a:p>
        </p:txBody>
      </p:sp>
      <p:sp>
        <p:nvSpPr>
          <p:cNvPr id="8" name="TextBox 7">
            <a:extLst>
              <a:ext uri="{FF2B5EF4-FFF2-40B4-BE49-F238E27FC236}">
                <a16:creationId xmlns:a16="http://schemas.microsoft.com/office/drawing/2014/main" id="{4BF5F52B-DCEE-C631-C80B-1BA5BED0DD81}"/>
              </a:ext>
            </a:extLst>
          </p:cNvPr>
          <p:cNvSpPr txBox="1"/>
          <p:nvPr/>
        </p:nvSpPr>
        <p:spPr>
          <a:xfrm>
            <a:off x="1524000" y="1711842"/>
            <a:ext cx="9144000" cy="2308324"/>
          </a:xfrm>
          <a:prstGeom prst="rect">
            <a:avLst/>
          </a:prstGeom>
          <a:noFill/>
        </p:spPr>
        <p:txBody>
          <a:bodyPr wrap="square" rtlCol="0">
            <a:spAutoFit/>
          </a:bodyPr>
          <a:lstStyle/>
          <a:p>
            <a:pPr algn="ctr"/>
            <a:r>
              <a:rPr lang="en-US" sz="2400" b="1" dirty="0">
                <a:solidFill>
                  <a:srgbClr val="990033"/>
                </a:solidFill>
                <a:latin typeface="Calibri" panose="020F0502020204030204" pitchFamily="34" charset="0"/>
                <a:cs typeface="Calibri" panose="020F0502020204030204" pitchFamily="34" charset="0"/>
              </a:rPr>
              <a:t>Copying, reproduction, or paraphrasing </a:t>
            </a:r>
            <a:r>
              <a:rPr lang="en-US" sz="2400" b="1" dirty="0">
                <a:latin typeface="Calibri" panose="020F0502020204030204" pitchFamily="34" charset="0"/>
                <a:cs typeface="Calibri" panose="020F0502020204030204" pitchFamily="34" charset="0"/>
              </a:rPr>
              <a:t>in any manner</a:t>
            </a:r>
            <a:r>
              <a:rPr lang="en-US" sz="2400" dirty="0">
                <a:latin typeface="Calibri" panose="020F0502020204030204" pitchFamily="34" charset="0"/>
                <a:cs typeface="Calibri" panose="020F0502020204030204" pitchFamily="34" charset="0"/>
              </a:rPr>
              <a:t> the test items, problems, answer sheets or questions and the approved answers for grading them by any means </a:t>
            </a:r>
            <a:r>
              <a:rPr lang="en-US" sz="2400" b="1" u="sng" dirty="0">
                <a:latin typeface="Calibri" panose="020F0502020204030204" pitchFamily="34" charset="0"/>
                <a:cs typeface="Calibri" panose="020F0502020204030204" pitchFamily="34" charset="0"/>
              </a:rPr>
              <a:t>or</a:t>
            </a:r>
            <a:r>
              <a:rPr lang="en-US" sz="2400" b="1" dirty="0">
                <a:latin typeface="Calibri" panose="020F0502020204030204" pitchFamily="34" charset="0"/>
                <a:cs typeface="Calibri" panose="020F0502020204030204" pitchFamily="34" charset="0"/>
              </a:rPr>
              <a:t> </a:t>
            </a:r>
            <a:r>
              <a:rPr lang="en-US" sz="2400" b="1" dirty="0">
                <a:solidFill>
                  <a:srgbClr val="990033"/>
                </a:solidFill>
                <a:latin typeface="Calibri" panose="020F0502020204030204" pitchFamily="34" charset="0"/>
                <a:cs typeface="Calibri" panose="020F0502020204030204" pitchFamily="34" charset="0"/>
              </a:rPr>
              <a:t>disclosure</a:t>
            </a:r>
            <a:r>
              <a:rPr lang="en-US" sz="2400" b="1" dirty="0">
                <a:solidFill>
                  <a:srgbClr val="C0000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 those items, problems, or questions and the approved answers for scoring them </a:t>
            </a:r>
            <a:r>
              <a:rPr lang="en-US" sz="2400" b="1" u="sng" dirty="0">
                <a:solidFill>
                  <a:srgbClr val="990033"/>
                </a:solidFill>
                <a:latin typeface="Calibri" panose="020F0502020204030204" pitchFamily="34" charset="0"/>
                <a:cs typeface="Calibri" panose="020F0502020204030204" pitchFamily="34" charset="0"/>
              </a:rPr>
              <a:t>is a breach</a:t>
            </a:r>
            <a:r>
              <a:rPr lang="en-US" sz="2400" b="1" dirty="0">
                <a:solidFill>
                  <a:srgbClr val="990033"/>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 NRS provisions, NAC regulations, WCSD testing procedures, and </a:t>
            </a:r>
            <a:r>
              <a:rPr lang="en-US" sz="2400" dirty="0">
                <a:solidFill>
                  <a:srgbClr val="015287"/>
                </a:solidFill>
                <a:latin typeface="Calibri" panose="020F0502020204030204" pitchFamily="34" charset="0"/>
                <a:cs typeface="Calibri" panose="020F0502020204030204" pitchFamily="34" charset="0"/>
              </a:rPr>
              <a:t>ethical expectations</a:t>
            </a:r>
            <a:r>
              <a:rPr lang="en-US" sz="2400" dirty="0">
                <a:solidFill>
                  <a:srgbClr val="C00000"/>
                </a:solidFill>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for the </a:t>
            </a:r>
            <a:r>
              <a:rPr lang="en-US" sz="2400" b="1" dirty="0">
                <a:solidFill>
                  <a:srgbClr val="015287"/>
                </a:solidFill>
                <a:latin typeface="Calibri" panose="020F0502020204030204" pitchFamily="34" charset="0"/>
                <a:cs typeface="Calibri" panose="020F0502020204030204" pitchFamily="34" charset="0"/>
              </a:rPr>
              <a:t>professional behavior </a:t>
            </a:r>
            <a:r>
              <a:rPr lang="en-US" sz="2400" b="1" dirty="0">
                <a:latin typeface="Calibri" panose="020F0502020204030204" pitchFamily="34" charset="0"/>
                <a:cs typeface="Calibri" panose="020F0502020204030204" pitchFamily="34" charset="0"/>
              </a:rPr>
              <a:t>of all district employees</a:t>
            </a:r>
          </a:p>
        </p:txBody>
      </p:sp>
      <p:sp>
        <p:nvSpPr>
          <p:cNvPr id="2" name="TextBox 1">
            <a:extLst>
              <a:ext uri="{FF2B5EF4-FFF2-40B4-BE49-F238E27FC236}">
                <a16:creationId xmlns:a16="http://schemas.microsoft.com/office/drawing/2014/main" id="{22E26709-6C95-3CB6-DFC4-14690450FD2A}"/>
              </a:ext>
            </a:extLst>
          </p:cNvPr>
          <p:cNvSpPr txBox="1"/>
          <p:nvPr/>
        </p:nvSpPr>
        <p:spPr>
          <a:xfrm>
            <a:off x="5635255" y="2551814"/>
            <a:ext cx="914400" cy="9144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D502E49B-4A68-263C-1C99-97FB2EAA29E4}"/>
              </a:ext>
            </a:extLst>
          </p:cNvPr>
          <p:cNvSpPr txBox="1"/>
          <p:nvPr/>
        </p:nvSpPr>
        <p:spPr>
          <a:xfrm>
            <a:off x="4295554" y="4903857"/>
            <a:ext cx="5231218" cy="1200329"/>
          </a:xfrm>
          <a:prstGeom prst="rect">
            <a:avLst/>
          </a:prstGeom>
          <a:solidFill>
            <a:srgbClr val="FFCCCC"/>
          </a:solidFill>
        </p:spPr>
        <p:txBody>
          <a:bodyPr wrap="square" rtlCol="0">
            <a:spAutoFit/>
          </a:bodyPr>
          <a:lstStyle/>
          <a:p>
            <a:pPr algn="ctr"/>
            <a:r>
              <a:rPr lang="en-US" sz="2400" b="1" i="1" dirty="0">
                <a:solidFill>
                  <a:schemeClr val="tx1">
                    <a:lumMod val="75000"/>
                    <a:lumOff val="25000"/>
                  </a:schemeClr>
                </a:solidFill>
                <a:latin typeface="Calibri" panose="020F0502020204030204" pitchFamily="34" charset="0"/>
                <a:cs typeface="Calibri" panose="020F0502020204030204" pitchFamily="34" charset="0"/>
              </a:rPr>
              <a:t>Useful (valid) test scores are an asset to educators in supporting student academic growth and achievement.</a:t>
            </a:r>
          </a:p>
        </p:txBody>
      </p:sp>
      <p:pic>
        <p:nvPicPr>
          <p:cNvPr id="4" name="Picture 6" descr="File &amp; Folder Locker - Apps on Google Play">
            <a:extLst>
              <a:ext uri="{FF2B5EF4-FFF2-40B4-BE49-F238E27FC236}">
                <a16:creationId xmlns:a16="http://schemas.microsoft.com/office/drawing/2014/main" id="{33A1F35B-18BC-AD5B-C849-5D43193169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2204" y="4169483"/>
            <a:ext cx="1876410" cy="187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56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9076036" cy="4342407"/>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nb-NO" sz="2400" dirty="0">
                <a:latin typeface="Calibri" panose="020F0502020204030204" pitchFamily="34" charset="0"/>
                <a:cs typeface="Calibri" panose="020F0502020204030204" pitchFamily="34" charset="0"/>
              </a:rPr>
              <a:t>STC: Submit school test security plan to department.</a:t>
            </a:r>
          </a:p>
          <a:p>
            <a:pPr marL="457200" indent="-457200">
              <a:lnSpc>
                <a:spcPct val="105000"/>
              </a:lnSpc>
              <a:buFont typeface="Wingdings" panose="05000000000000000000" pitchFamily="2" charset="2"/>
              <a:buChar char="§"/>
            </a:pPr>
            <a:r>
              <a:rPr lang="nb-NO" sz="2400" dirty="0">
                <a:latin typeface="Calibri" panose="020F0502020204030204" pitchFamily="34" charset="0"/>
                <a:cs typeface="Calibri" panose="020F0502020204030204" pitchFamily="34" charset="0"/>
              </a:rPr>
              <a:t>Primer Training (site-based); </a:t>
            </a:r>
            <a:r>
              <a:rPr lang="nb-NO" sz="2400" b="1" dirty="0">
                <a:latin typeface="Calibri" panose="020F0502020204030204" pitchFamily="34" charset="0"/>
                <a:cs typeface="Calibri" panose="020F0502020204030204" pitchFamily="34" charset="0"/>
              </a:rPr>
              <a:t>complete by October 31</a:t>
            </a:r>
            <a:r>
              <a:rPr lang="nb-NO" sz="2400" dirty="0">
                <a:latin typeface="Calibri" panose="020F0502020204030204" pitchFamily="34" charset="0"/>
                <a:cs typeface="Calibri" panose="020F0502020204030204" pitchFamily="34" charset="0"/>
              </a:rPr>
              <a:t>.</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Read the Primer in its entirety and reference throughout school year (keep for all 2024-2025). </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Read and sign tear-away Acknowledgment form (or digitally sign electronic form) included with the Primer; form collected by school principal.</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Review the Primer, applicable manuals, and participate in refresher training before each major test administration.</a:t>
            </a:r>
          </a:p>
          <a:p>
            <a:pPr marL="457200" indent="-457200">
              <a:lnSpc>
                <a:spcPct val="105000"/>
              </a:lnSpc>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pPr>
              <a:lnSpc>
                <a:spcPct val="105000"/>
              </a:lnSpc>
            </a:pPr>
            <a:r>
              <a:rPr lang="en-US" sz="2400" dirty="0">
                <a:latin typeface="Calibri" panose="020F0502020204030204" pitchFamily="34" charset="0"/>
                <a:cs typeface="Calibri" panose="020F0502020204030204" pitchFamily="34" charset="0"/>
                <a:hlinkClick r:id="rId4"/>
              </a:rPr>
              <a:t>Testing Program Resources for Staff</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4027818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D3E6D4-5BD0-EEE1-C696-A5A40E107512}"/>
              </a:ext>
            </a:extLst>
          </p:cNvPr>
          <p:cNvSpPr txBox="1"/>
          <p:nvPr/>
        </p:nvSpPr>
        <p:spPr>
          <a:xfrm>
            <a:off x="6263640" y="731496"/>
            <a:ext cx="5428488"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Contact</a:t>
            </a:r>
          </a:p>
        </p:txBody>
      </p:sp>
      <p:sp>
        <p:nvSpPr>
          <p:cNvPr id="3" name="TextBox 2">
            <a:extLst>
              <a:ext uri="{FF2B5EF4-FFF2-40B4-BE49-F238E27FC236}">
                <a16:creationId xmlns:a16="http://schemas.microsoft.com/office/drawing/2014/main" id="{2736AB16-1536-4447-D6F0-952E3A729842}"/>
              </a:ext>
            </a:extLst>
          </p:cNvPr>
          <p:cNvSpPr txBox="1"/>
          <p:nvPr/>
        </p:nvSpPr>
        <p:spPr>
          <a:xfrm>
            <a:off x="6263640" y="1562373"/>
            <a:ext cx="5047488" cy="3842847"/>
          </a:xfrm>
          <a:prstGeom prst="rect">
            <a:avLst/>
          </a:prstGeom>
          <a:noFill/>
          <a:ln>
            <a:noFill/>
          </a:ln>
        </p:spPr>
        <p:txBody>
          <a:bodyPr wrap="square" rtlCol="0">
            <a:spAutoFit/>
          </a:bodyPr>
          <a:lstStyle/>
          <a:p>
            <a:pPr marL="365760" indent="-256032">
              <a:lnSpc>
                <a:spcPct val="105000"/>
              </a:lnSpc>
              <a:buClr>
                <a:schemeClr val="accent3"/>
              </a:buClr>
              <a:buNone/>
              <a:defRPr/>
            </a:pPr>
            <a:r>
              <a:rPr lang="en-US" sz="2600" b="1" dirty="0">
                <a:latin typeface="Calibri" panose="020F0502020204030204" pitchFamily="34" charset="0"/>
                <a:cs typeface="Calibri" panose="020F0502020204030204" pitchFamily="34" charset="0"/>
              </a:rPr>
              <a:t>Dr. Sandra Aird</a:t>
            </a:r>
          </a:p>
          <a:p>
            <a:pPr marL="365760" indent="-256032">
              <a:lnSpc>
                <a:spcPct val="105000"/>
              </a:lnSpc>
              <a:buClr>
                <a:schemeClr val="accent3"/>
              </a:buClr>
              <a:buNone/>
              <a:defRPr/>
            </a:pPr>
            <a:r>
              <a:rPr lang="en-US" sz="2600" b="1" dirty="0">
                <a:latin typeface="Calibri" panose="020F0502020204030204" pitchFamily="34" charset="0"/>
                <a:cs typeface="Calibri" panose="020F0502020204030204" pitchFamily="34" charset="0"/>
              </a:rPr>
              <a:t>Director of Assessment</a:t>
            </a:r>
          </a:p>
          <a:p>
            <a:pPr marL="365760" indent="-256032">
              <a:lnSpc>
                <a:spcPct val="105000"/>
              </a:lnSpc>
              <a:buClr>
                <a:schemeClr val="accent3"/>
              </a:buClr>
              <a:buNone/>
              <a:defRPr/>
            </a:pPr>
            <a:endParaRPr lang="en-US" sz="2400" b="1" dirty="0">
              <a:latin typeface="Calibri" panose="020F0502020204030204" pitchFamily="34" charset="0"/>
              <a:cs typeface="Calibri" panose="020F0502020204030204" pitchFamily="34" charset="0"/>
            </a:endParaRPr>
          </a:p>
          <a:p>
            <a:pPr marL="365760" indent="-256032">
              <a:lnSpc>
                <a:spcPct val="105000"/>
              </a:lnSpc>
              <a:buClr>
                <a:schemeClr val="accent3"/>
              </a:buClr>
              <a:buFont typeface="Wingdings 3" pitchFamily="18" charset="2"/>
              <a:buNone/>
              <a:defRPr/>
            </a:pPr>
            <a:r>
              <a:rPr lang="en-US" sz="2400" b="1" dirty="0">
                <a:latin typeface="Calibri" panose="020F0502020204030204" pitchFamily="34" charset="0"/>
                <a:cs typeface="Calibri" panose="020F0502020204030204" pitchFamily="34" charset="0"/>
              </a:rPr>
              <a:t>WCSD Assessment Support Team</a:t>
            </a:r>
          </a:p>
          <a:p>
            <a:pPr marL="365760" indent="-256032">
              <a:lnSpc>
                <a:spcPct val="105000"/>
              </a:lnSpc>
              <a:buClr>
                <a:schemeClr val="accent3"/>
              </a:buClr>
              <a:buNone/>
              <a:defRPr/>
            </a:pPr>
            <a:r>
              <a:rPr lang="en-US" sz="2400" b="1" dirty="0">
                <a:latin typeface="Calibri" panose="020F0502020204030204" pitchFamily="34" charset="0"/>
                <a:cs typeface="Calibri" panose="020F0502020204030204" pitchFamily="34" charset="0"/>
              </a:rPr>
              <a:t>Phone: 775.348.0248</a:t>
            </a:r>
          </a:p>
          <a:p>
            <a:pPr marL="365760" indent="-256032">
              <a:lnSpc>
                <a:spcPct val="105000"/>
              </a:lnSpc>
              <a:buClr>
                <a:schemeClr val="accent3"/>
              </a:buClr>
              <a:buFont typeface="Wingdings 3" pitchFamily="18" charset="2"/>
              <a:buNone/>
              <a:defRPr/>
            </a:pPr>
            <a:r>
              <a:rPr lang="en-US" sz="2100" b="1" dirty="0">
                <a:latin typeface="Calibri" panose="020F0502020204030204" pitchFamily="34" charset="0"/>
                <a:cs typeface="Calibri" panose="020F0502020204030204" pitchFamily="34" charset="0"/>
                <a:hlinkClick r:id="rId4"/>
              </a:rPr>
              <a:t>AssessmentSupport@washoeschools.net</a:t>
            </a:r>
            <a:endParaRPr lang="en-US" sz="2100" b="1" dirty="0">
              <a:latin typeface="Calibri" panose="020F0502020204030204" pitchFamily="34" charset="0"/>
              <a:cs typeface="Calibri" panose="020F0502020204030204" pitchFamily="34" charset="0"/>
            </a:endParaRPr>
          </a:p>
          <a:p>
            <a:pPr marL="365760" indent="-256032">
              <a:lnSpc>
                <a:spcPct val="105000"/>
              </a:lnSpc>
              <a:buClr>
                <a:schemeClr val="accent3"/>
              </a:buClr>
              <a:buFont typeface="Wingdings 3" pitchFamily="18" charset="2"/>
              <a:buNone/>
              <a:defRPr/>
            </a:pPr>
            <a:endParaRPr lang="en-US" sz="2200" dirty="0">
              <a:latin typeface="Calibri" panose="020F0502020204030204" pitchFamily="34" charset="0"/>
              <a:cs typeface="Calibri" panose="020F0502020204030204" pitchFamily="34" charset="0"/>
            </a:endParaRPr>
          </a:p>
          <a:p>
            <a:pPr marL="114300" indent="-4763">
              <a:lnSpc>
                <a:spcPct val="105000"/>
              </a:lnSpc>
              <a:buClr>
                <a:schemeClr val="accent3"/>
              </a:buClr>
              <a:buFont typeface="Wingdings 3" pitchFamily="18" charset="2"/>
              <a:buNone/>
              <a:defRPr/>
            </a:pPr>
            <a:r>
              <a:rPr lang="en-US" sz="2200" dirty="0">
                <a:solidFill>
                  <a:srgbClr val="990033"/>
                </a:solidFill>
                <a:latin typeface="Calibri" panose="020F0502020204030204" pitchFamily="34" charset="0"/>
                <a:cs typeface="Calibri" panose="020F0502020204030204" pitchFamily="34" charset="0"/>
              </a:rPr>
              <a:t>Report irregularities in testing by phone or email within 24 hours of discovery.</a:t>
            </a:r>
          </a:p>
          <a:p>
            <a:pPr marL="365760" indent="-256032">
              <a:lnSpc>
                <a:spcPct val="105000"/>
              </a:lnSpc>
              <a:buClr>
                <a:schemeClr val="accent3"/>
              </a:buClr>
              <a:buFont typeface="Wingdings 3" pitchFamily="18" charset="2"/>
              <a:buNone/>
              <a:defRPr/>
            </a:pPr>
            <a:endParaRPr lang="en-US" sz="2200" dirty="0">
              <a:latin typeface="Calibri" panose="020F0502020204030204" pitchFamily="34" charset="0"/>
              <a:cs typeface="Calibri" panose="020F0502020204030204" pitchFamily="34" charset="0"/>
            </a:endParaRPr>
          </a:p>
        </p:txBody>
      </p:sp>
      <p:pic>
        <p:nvPicPr>
          <p:cNvPr id="2" name="Picture 2" descr="Exclamation,mark,punctuation,point,triangle - free image from needpix.com">
            <a:extLst>
              <a:ext uri="{FF2B5EF4-FFF2-40B4-BE49-F238E27FC236}">
                <a16:creationId xmlns:a16="http://schemas.microsoft.com/office/drawing/2014/main" id="{CE8F6D81-213B-BB1E-8194-56C5432AAB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2376" y="4317708"/>
            <a:ext cx="649187" cy="58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2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9076036" cy="3954609"/>
          </a:xfrm>
          <a:prstGeom prst="rect">
            <a:avLst/>
          </a:prstGeom>
          <a:noFill/>
          <a:ln>
            <a:noFill/>
          </a:ln>
        </p:spPr>
        <p:txBody>
          <a:bodyPr wrap="square" rtlCol="0">
            <a:spAutoFit/>
          </a:bodyPr>
          <a:lstStyle/>
          <a:p>
            <a:pPr>
              <a:lnSpc>
                <a:spcPct val="105000"/>
              </a:lnSpc>
            </a:pPr>
            <a:r>
              <a:rPr lang="en-US" sz="2400" b="1" dirty="0">
                <a:latin typeface="Calibri" panose="020F0502020204030204" pitchFamily="34" charset="0"/>
                <a:cs typeface="Calibri" panose="020F0502020204030204" pitchFamily="34" charset="0"/>
              </a:rPr>
              <a:t>Plan addresses site specific provisions for test security including:</a:t>
            </a:r>
          </a:p>
          <a:p>
            <a:pPr marL="342900" indent="-3429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Storage and handling of secure test materials; data privacy</a:t>
            </a:r>
          </a:p>
          <a:p>
            <a:pPr marL="342900" indent="-3429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Selection and training of testing staff</a:t>
            </a:r>
          </a:p>
          <a:p>
            <a:pPr marL="342900" indent="-3429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Scheduling and communications</a:t>
            </a:r>
          </a:p>
          <a:p>
            <a:pPr marL="342900" indent="-3429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Online test administration, technology support and readiness</a:t>
            </a:r>
          </a:p>
          <a:p>
            <a:pPr marL="342900" indent="-3429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Student eligibility; compliance with testing accommodations plans</a:t>
            </a:r>
          </a:p>
          <a:p>
            <a:pPr marL="342900" indent="-3429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Irregularities in test security and test administration</a:t>
            </a:r>
          </a:p>
          <a:p>
            <a:pPr marL="342900" indent="-3429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Emergencies and evacuation protocols </a:t>
            </a:r>
          </a:p>
          <a:p>
            <a:pPr marL="342900" indent="-3429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Make-up procedures, verification of absences and reason not tested</a:t>
            </a:r>
          </a:p>
          <a:p>
            <a:pPr marL="342900" indent="-3429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Procedures for providing additional time</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School Test Security Plan</a:t>
            </a:r>
          </a:p>
        </p:txBody>
      </p:sp>
      <p:sp>
        <p:nvSpPr>
          <p:cNvPr id="2" name="TextBox 1">
            <a:extLst>
              <a:ext uri="{FF2B5EF4-FFF2-40B4-BE49-F238E27FC236}">
                <a16:creationId xmlns:a16="http://schemas.microsoft.com/office/drawing/2014/main" id="{5A71146E-25BE-F0F9-45FD-4D7230F3456D}"/>
              </a:ext>
            </a:extLst>
          </p:cNvPr>
          <p:cNvSpPr txBox="1"/>
          <p:nvPr/>
        </p:nvSpPr>
        <p:spPr>
          <a:xfrm>
            <a:off x="1348056" y="5554805"/>
            <a:ext cx="7668353" cy="788934"/>
          </a:xfrm>
          <a:prstGeom prst="rect">
            <a:avLst/>
          </a:prstGeom>
          <a:noFill/>
        </p:spPr>
        <p:txBody>
          <a:bodyPr wrap="square" rtlCol="0">
            <a:spAutoFit/>
          </a:bodyPr>
          <a:lstStyle/>
          <a:p>
            <a:pPr algn="ctr">
              <a:lnSpc>
                <a:spcPct val="105000"/>
              </a:lnSpc>
            </a:pPr>
            <a:r>
              <a:rPr lang="en-US" sz="2200" i="1" dirty="0">
                <a:solidFill>
                  <a:srgbClr val="990033"/>
                </a:solidFill>
                <a:latin typeface="Calibri" panose="020F0502020204030204" pitchFamily="34" charset="0"/>
                <a:cs typeface="Calibri" panose="020F0502020204030204" pitchFamily="34" charset="0"/>
              </a:rPr>
              <a:t>School Test Security Plans are submitted to the district and retained for 3 school years. Plans are subject to audit.</a:t>
            </a:r>
          </a:p>
        </p:txBody>
      </p:sp>
    </p:spTree>
    <p:extLst>
      <p:ext uri="{BB962C8B-B14F-4D97-AF65-F5344CB8AC3E}">
        <p14:creationId xmlns:p14="http://schemas.microsoft.com/office/powerpoint/2010/main" val="342071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9076036" cy="2770374"/>
          </a:xfrm>
          <a:prstGeom prst="rect">
            <a:avLst/>
          </a:prstGeom>
          <a:noFill/>
          <a:ln>
            <a:noFill/>
          </a:ln>
        </p:spPr>
        <p:txBody>
          <a:bodyPr wrap="square" rtlCol="0">
            <a:spAutoFit/>
          </a:bodyPr>
          <a:lstStyle/>
          <a:p>
            <a:r>
              <a:rPr lang="en-US" sz="2400" b="1" dirty="0">
                <a:latin typeface="Calibri" panose="020F0502020204030204" pitchFamily="34" charset="0"/>
                <a:cs typeface="Calibri" panose="020F0502020204030204" pitchFamily="34" charset="0"/>
              </a:rPr>
              <a:t>School Test Coordinator (STC)</a:t>
            </a:r>
          </a:p>
          <a:p>
            <a:pPr>
              <a:lnSpc>
                <a:spcPct val="105000"/>
              </a:lnSpc>
            </a:pPr>
            <a:r>
              <a:rPr lang="en-US" sz="2400" dirty="0">
                <a:latin typeface="Calibri" panose="020F0502020204030204" pitchFamily="34" charset="0"/>
                <a:cs typeface="Calibri" panose="020F0502020204030204" pitchFamily="34" charset="0"/>
              </a:rPr>
              <a:t>--Principal or designee (e.g., AP, Dean, Counselor) </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Prepare and implement school test security plan</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Train authorized personnel to assist with testing</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Troubleshoot during test administrations</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Respond to incidents and report irregularities to district</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Liaison to Assessment Support (District Test Director)</a:t>
            </a:r>
            <a:endParaRPr lang="en-US" sz="2400" dirty="0">
              <a:solidFill>
                <a:srgbClr val="015287"/>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Major Duties: STC</a:t>
            </a:r>
          </a:p>
        </p:txBody>
      </p:sp>
      <p:sp>
        <p:nvSpPr>
          <p:cNvPr id="2" name="TextBox 1">
            <a:extLst>
              <a:ext uri="{FF2B5EF4-FFF2-40B4-BE49-F238E27FC236}">
                <a16:creationId xmlns:a16="http://schemas.microsoft.com/office/drawing/2014/main" id="{4A2EE721-414E-C651-FFD5-6273E2B79D71}"/>
              </a:ext>
            </a:extLst>
          </p:cNvPr>
          <p:cNvSpPr txBox="1"/>
          <p:nvPr/>
        </p:nvSpPr>
        <p:spPr>
          <a:xfrm>
            <a:off x="1382175" y="4376516"/>
            <a:ext cx="9117874" cy="1200329"/>
          </a:xfrm>
          <a:prstGeom prst="rect">
            <a:avLst/>
          </a:prstGeom>
          <a:noFill/>
        </p:spPr>
        <p:txBody>
          <a:bodyPr wrap="square" rtlCol="0">
            <a:spAutoFit/>
          </a:bodyPr>
          <a:lstStyle/>
          <a:p>
            <a:pPr algn="ctr"/>
            <a:r>
              <a:rPr lang="en-US" sz="3600" b="1" i="1" dirty="0">
                <a:solidFill>
                  <a:srgbClr val="990033"/>
                </a:solidFill>
                <a:latin typeface="Calibri" panose="020F0502020204030204" pitchFamily="34" charset="0"/>
                <a:cs typeface="Calibri" panose="020F0502020204030204" pitchFamily="34" charset="0"/>
              </a:rPr>
              <a:t>The principal is ultimately responsible for all testing activities at the school.</a:t>
            </a:r>
          </a:p>
        </p:txBody>
      </p:sp>
    </p:spTree>
    <p:extLst>
      <p:ext uri="{BB962C8B-B14F-4D97-AF65-F5344CB8AC3E}">
        <p14:creationId xmlns:p14="http://schemas.microsoft.com/office/powerpoint/2010/main" val="143354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9076036" cy="3342838"/>
          </a:xfrm>
          <a:prstGeom prst="rect">
            <a:avLst/>
          </a:prstGeom>
          <a:noFill/>
          <a:ln>
            <a:noFill/>
          </a:ln>
        </p:spPr>
        <p:txBody>
          <a:bodyPr wrap="square" rtlCol="0">
            <a:spAutoFit/>
          </a:bodyPr>
          <a:lstStyle/>
          <a:p>
            <a:pPr>
              <a:lnSpc>
                <a:spcPct val="150000"/>
              </a:lnSpc>
            </a:pPr>
            <a:r>
              <a:rPr lang="en-US" sz="2400" b="1" dirty="0">
                <a:latin typeface="Calibri" panose="020F0502020204030204" pitchFamily="34" charset="0"/>
                <a:cs typeface="Calibri" panose="020F0502020204030204" pitchFamily="34" charset="0"/>
              </a:rPr>
              <a:t>Classroom Test Administrator (TA)</a:t>
            </a:r>
          </a:p>
          <a:p>
            <a:pPr>
              <a:lnSpc>
                <a:spcPct val="105000"/>
              </a:lnSpc>
            </a:pPr>
            <a:r>
              <a:rPr lang="en-US" sz="2400" dirty="0">
                <a:latin typeface="Calibri" panose="020F0502020204030204" pitchFamily="34" charset="0"/>
                <a:cs typeface="Calibri" panose="020F0502020204030204" pitchFamily="34" charset="0"/>
              </a:rPr>
              <a:t>--Licensed Nevada educational personnel</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Prepare testing environment</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Verify student identity and planned testing conditions</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Follow procedures in manual; respond to needs of students</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Supervise students and test materials including technology</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Actively circulate, monitor student conduct</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Report irregularities and test security violations to TC</a:t>
            </a:r>
            <a:endParaRPr lang="en-US" sz="2400" dirty="0">
              <a:solidFill>
                <a:srgbClr val="015287"/>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Major Duties: TA</a:t>
            </a:r>
          </a:p>
        </p:txBody>
      </p:sp>
    </p:spTree>
    <p:extLst>
      <p:ext uri="{BB962C8B-B14F-4D97-AF65-F5344CB8AC3E}">
        <p14:creationId xmlns:p14="http://schemas.microsoft.com/office/powerpoint/2010/main" val="4050878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2" y="1381327"/>
            <a:ext cx="9076036" cy="4323941"/>
          </a:xfrm>
          <a:prstGeom prst="rect">
            <a:avLst/>
          </a:prstGeom>
          <a:noFill/>
          <a:ln>
            <a:noFill/>
          </a:ln>
        </p:spPr>
        <p:txBody>
          <a:bodyPr wrap="square" rtlCol="0">
            <a:spAutoFit/>
          </a:bodyPr>
          <a:lstStyle/>
          <a:p>
            <a:r>
              <a:rPr lang="en-US" sz="2400" b="1" dirty="0">
                <a:latin typeface="Calibri" panose="020F0502020204030204" pitchFamily="34" charset="0"/>
                <a:cs typeface="Calibri" panose="020F0502020204030204" pitchFamily="34" charset="0"/>
              </a:rPr>
              <a:t>Room Proctor </a:t>
            </a:r>
          </a:p>
          <a:p>
            <a:pPr>
              <a:lnSpc>
                <a:spcPct val="105000"/>
              </a:lnSpc>
            </a:pPr>
            <a:r>
              <a:rPr lang="en-US" sz="2400" dirty="0">
                <a:latin typeface="Calibri" panose="020F0502020204030204" pitchFamily="34" charset="0"/>
                <a:cs typeface="Calibri" panose="020F0502020204030204" pitchFamily="34" charset="0"/>
              </a:rPr>
              <a:t>--School personnel; may be licensed or unlicensed</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Assist the Test Administrator (TA): </a:t>
            </a:r>
          </a:p>
          <a:p>
            <a:pPr marL="914400" lvl="1"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Observe testing room; escort students on breaks</a:t>
            </a:r>
          </a:p>
          <a:p>
            <a:pPr marL="914400" lvl="1"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Ensure students are on task; monitor student conduct</a:t>
            </a:r>
          </a:p>
          <a:p>
            <a:pPr marL="914400" lvl="1"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Help distribute and collect testing materials</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Assist in emergencies</a:t>
            </a:r>
          </a:p>
          <a:p>
            <a:pPr marL="457200" indent="-457200">
              <a:lnSpc>
                <a:spcPct val="105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Report irregularities and test security violations</a:t>
            </a:r>
          </a:p>
          <a:p>
            <a:pPr>
              <a:lnSpc>
                <a:spcPct val="105000"/>
              </a:lnSpc>
            </a:pPr>
            <a:endParaRPr lang="en-US" sz="2400" dirty="0">
              <a:latin typeface="Calibri" panose="020F0502020204030204" pitchFamily="34" charset="0"/>
              <a:cs typeface="Calibri" panose="020F0502020204030204" pitchFamily="34" charset="0"/>
            </a:endParaRPr>
          </a:p>
          <a:p>
            <a:pPr algn="ctr">
              <a:lnSpc>
                <a:spcPct val="105000"/>
              </a:lnSpc>
            </a:pPr>
            <a:r>
              <a:rPr lang="en-US" sz="2400" dirty="0">
                <a:solidFill>
                  <a:srgbClr val="990033"/>
                </a:solidFill>
                <a:latin typeface="Calibri" panose="020F0502020204030204" pitchFamily="34" charset="0"/>
                <a:cs typeface="Calibri" panose="020F0502020204030204" pitchFamily="34" charset="0"/>
              </a:rPr>
              <a:t>Note: Unlicensed room proctors/staff must not be left alone with actively testing students or secure test materials.</a:t>
            </a: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Major Duties: Proctor</a:t>
            </a:r>
          </a:p>
        </p:txBody>
      </p:sp>
    </p:spTree>
    <p:extLst>
      <p:ext uri="{BB962C8B-B14F-4D97-AF65-F5344CB8AC3E}">
        <p14:creationId xmlns:p14="http://schemas.microsoft.com/office/powerpoint/2010/main" val="3743170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037EA-D7A9-F2C9-C5DB-A433B2ADAF28}"/>
              </a:ext>
            </a:extLst>
          </p:cNvPr>
          <p:cNvPicPr>
            <a:picLocks noChangeAspect="1"/>
          </p:cNvPicPr>
          <p:nvPr/>
        </p:nvPicPr>
        <p:blipFill>
          <a:blip r:embed="rId3"/>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9E932FE-38F7-2789-7D88-DD8EF03F5792}"/>
              </a:ext>
            </a:extLst>
          </p:cNvPr>
          <p:cNvSpPr txBox="1"/>
          <p:nvPr/>
        </p:nvSpPr>
        <p:spPr>
          <a:xfrm>
            <a:off x="1780031" y="1281301"/>
            <a:ext cx="8981754" cy="2373727"/>
          </a:xfrm>
          <a:prstGeom prst="rect">
            <a:avLst/>
          </a:prstGeom>
          <a:noFill/>
          <a:ln>
            <a:noFill/>
          </a:ln>
        </p:spPr>
        <p:txBody>
          <a:bodyPr wrap="square" rtlCol="0">
            <a:spAutoFit/>
          </a:bodyPr>
          <a:lstStyle/>
          <a:p>
            <a:pPr marL="457200" indent="-457200">
              <a:lnSpc>
                <a:spcPct val="105000"/>
              </a:lnSpc>
              <a:buFont typeface="Wingdings" panose="05000000000000000000" pitchFamily="2" charset="2"/>
              <a:buChar char="§"/>
            </a:pPr>
            <a:r>
              <a:rPr lang="en-US" sz="2200" b="1" dirty="0">
                <a:latin typeface="Calibri" panose="020F0502020204030204" pitchFamily="34" charset="0"/>
                <a:cs typeface="Calibri" panose="020F0502020204030204" pitchFamily="34" charset="0"/>
              </a:rPr>
              <a:t>Smarter Balanced Summative </a:t>
            </a:r>
            <a:r>
              <a:rPr lang="en-US" sz="2200" dirty="0">
                <a:latin typeface="Calibri" panose="020F0502020204030204" pitchFamily="34" charset="0"/>
                <a:cs typeface="Calibri" panose="020F0502020204030204" pitchFamily="34" charset="0"/>
              </a:rPr>
              <a:t>move to “Adjusted Blueprint”</a:t>
            </a:r>
          </a:p>
          <a:p>
            <a:pPr marL="914400" lvl="1" indent="-457200">
              <a:lnSpc>
                <a:spcPct val="105000"/>
              </a:lnSpc>
              <a:buFont typeface="Courier New" panose="02070309020205020404" pitchFamily="49" charset="0"/>
              <a:buChar char="o"/>
            </a:pPr>
            <a:r>
              <a:rPr lang="en-US" sz="2000" dirty="0">
                <a:latin typeface="Calibri" panose="020F0502020204030204" pitchFamily="34" charset="0"/>
                <a:cs typeface="Calibri" panose="020F0502020204030204" pitchFamily="34" charset="0"/>
              </a:rPr>
              <a:t>Beginning spring 2025, Nevada will implement the adjusted blueprint version of the Smarter Balanced assessments in ELA and math</a:t>
            </a:r>
          </a:p>
          <a:p>
            <a:pPr marL="914400" lvl="1" indent="-457200">
              <a:lnSpc>
                <a:spcPct val="105000"/>
              </a:lnSpc>
              <a:buFont typeface="Courier New" panose="02070309020205020404" pitchFamily="49" charset="0"/>
              <a:buChar char="o"/>
            </a:pPr>
            <a:r>
              <a:rPr lang="en-US" sz="2000" dirty="0">
                <a:latin typeface="Calibri" panose="020F0502020204030204" pitchFamily="34" charset="0"/>
                <a:cs typeface="Calibri" panose="020F0502020204030204" pitchFamily="34" charset="0"/>
              </a:rPr>
              <a:t>Length of “CAT” portions (number of items) are reduced</a:t>
            </a:r>
          </a:p>
          <a:p>
            <a:pPr marL="914400" lvl="1" indent="-457200">
              <a:lnSpc>
                <a:spcPct val="105000"/>
              </a:lnSpc>
              <a:buFont typeface="Courier New" panose="02070309020205020404" pitchFamily="49" charset="0"/>
              <a:buChar char="o"/>
            </a:pPr>
            <a:r>
              <a:rPr lang="en-US" sz="2000" dirty="0">
                <a:latin typeface="Calibri" panose="020F0502020204030204" pitchFamily="34" charset="0"/>
                <a:cs typeface="Calibri" panose="020F0502020204030204" pitchFamily="34" charset="0"/>
              </a:rPr>
              <a:t>Claim level reporting will be condensed into composite claims</a:t>
            </a:r>
          </a:p>
          <a:p>
            <a:pPr lvl="1">
              <a:lnSpc>
                <a:spcPct val="105000"/>
              </a:lnSpc>
            </a:pPr>
            <a:r>
              <a:rPr lang="en-US" sz="2000" dirty="0">
                <a:latin typeface="Calibri" panose="020F0502020204030204" pitchFamily="34" charset="0"/>
                <a:cs typeface="Calibri" panose="020F0502020204030204" pitchFamily="34" charset="0"/>
              </a:rPr>
              <a:t>Information: Smarter Balanced Content Explorer, Test Development &amp; Design</a:t>
            </a:r>
          </a:p>
          <a:p>
            <a:pPr lvl="1">
              <a:lnSpc>
                <a:spcPct val="105000"/>
              </a:lnSpc>
            </a:pPr>
            <a:r>
              <a:rPr lang="en-US" sz="2000" dirty="0">
                <a:latin typeface="Calibri" panose="020F0502020204030204" pitchFamily="34" charset="0"/>
                <a:cs typeface="Calibri" panose="020F0502020204030204" pitchFamily="34" charset="0"/>
                <a:hlinkClick r:id="rId4"/>
              </a:rPr>
              <a:t>https://contentexplorer.smarterbalanced.org/test-development</a:t>
            </a:r>
            <a:r>
              <a:rPr lang="en-US" sz="2000" dirty="0">
                <a:latin typeface="Calibri" panose="020F0502020204030204" pitchFamily="34" charset="0"/>
                <a:cs typeface="Calibri" panose="020F0502020204030204" pitchFamily="34" charset="0"/>
              </a:rPr>
              <a:t> </a:t>
            </a:r>
            <a:endParaRPr lang="en-US" sz="22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0D3E6D4-5BD0-EEE1-C696-A5A40E107512}"/>
              </a:ext>
            </a:extLst>
          </p:cNvPr>
          <p:cNvSpPr txBox="1"/>
          <p:nvPr/>
        </p:nvSpPr>
        <p:spPr>
          <a:xfrm>
            <a:off x="1780032" y="565020"/>
            <a:ext cx="9596805" cy="584775"/>
          </a:xfrm>
          <a:prstGeom prst="rect">
            <a:avLst/>
          </a:prstGeom>
          <a:noFill/>
          <a:ln>
            <a:noFill/>
          </a:ln>
        </p:spPr>
        <p:txBody>
          <a:bodyPr wrap="square" rtlCol="0">
            <a:spAutoFit/>
          </a:bodyPr>
          <a:lstStyle/>
          <a:p>
            <a:r>
              <a:rPr lang="en-US" sz="3200" b="1" dirty="0">
                <a:solidFill>
                  <a:srgbClr val="015287"/>
                </a:solidFill>
                <a:latin typeface="Arial" panose="020B0604020202020204" pitchFamily="34" charset="0"/>
                <a:cs typeface="Arial" panose="020B0604020202020204" pitchFamily="34" charset="0"/>
              </a:rPr>
              <a:t>Notices for SY 2024-2025</a:t>
            </a:r>
          </a:p>
        </p:txBody>
      </p:sp>
      <p:sp>
        <p:nvSpPr>
          <p:cNvPr id="3" name="TextBox 2">
            <a:extLst>
              <a:ext uri="{FF2B5EF4-FFF2-40B4-BE49-F238E27FC236}">
                <a16:creationId xmlns:a16="http://schemas.microsoft.com/office/drawing/2014/main" id="{3644F070-3983-F6BF-CF89-DD30B7891F40}"/>
              </a:ext>
            </a:extLst>
          </p:cNvPr>
          <p:cNvSpPr txBox="1"/>
          <p:nvPr/>
        </p:nvSpPr>
        <p:spPr>
          <a:xfrm>
            <a:off x="1780032" y="3774833"/>
            <a:ext cx="8137692" cy="2696892"/>
          </a:xfrm>
          <a:prstGeom prst="rect">
            <a:avLst/>
          </a:prstGeom>
          <a:noFill/>
        </p:spPr>
        <p:txBody>
          <a:bodyPr wrap="square" rtlCol="0">
            <a:spAutoFit/>
          </a:bodyPr>
          <a:lstStyle/>
          <a:p>
            <a:pPr marL="457200" indent="-457200">
              <a:lnSpc>
                <a:spcPct val="105000"/>
              </a:lnSpc>
              <a:buFont typeface="Wingdings" panose="05000000000000000000" pitchFamily="2" charset="2"/>
              <a:buChar char="§"/>
            </a:pPr>
            <a:r>
              <a:rPr lang="en-US" sz="2200" b="1" dirty="0">
                <a:latin typeface="Calibri" panose="020F0502020204030204" pitchFamily="34" charset="0"/>
                <a:cs typeface="Calibri" panose="020F0502020204030204" pitchFamily="34" charset="0"/>
              </a:rPr>
              <a:t>WCSD Schools</a:t>
            </a:r>
          </a:p>
          <a:p>
            <a:pPr marL="914400" lvl="1" indent="-457200">
              <a:lnSpc>
                <a:spcPct val="105000"/>
              </a:lnSpc>
              <a:buFont typeface="Courier New" panose="02070309020205020404" pitchFamily="49" charset="0"/>
              <a:buChar char="o"/>
            </a:pPr>
            <a:r>
              <a:rPr lang="en-US" sz="2000" dirty="0">
                <a:latin typeface="Calibri" panose="020F0502020204030204" pitchFamily="34" charset="0"/>
                <a:cs typeface="Calibri" panose="020F0502020204030204" pitchFamily="34" charset="0"/>
              </a:rPr>
              <a:t>Second year district implementation of </a:t>
            </a:r>
            <a:r>
              <a:rPr lang="en-US" sz="2000" b="1" dirty="0">
                <a:latin typeface="Calibri" panose="020F0502020204030204" pitchFamily="34" charset="0"/>
                <a:cs typeface="Calibri" panose="020F0502020204030204" pitchFamily="34" charset="0"/>
              </a:rPr>
              <a:t>i-Ready program for math and reading</a:t>
            </a:r>
          </a:p>
          <a:p>
            <a:pPr marL="914400" lvl="1" indent="-457200">
              <a:lnSpc>
                <a:spcPct val="105000"/>
              </a:lnSpc>
              <a:buFont typeface="Courier New" panose="02070309020205020404" pitchFamily="49" charset="0"/>
              <a:buChar char="o"/>
            </a:pPr>
            <a:r>
              <a:rPr lang="en-US" sz="2000" b="1" dirty="0">
                <a:latin typeface="Calibri" panose="020F0502020204030204" pitchFamily="34" charset="0"/>
                <a:cs typeface="Calibri" panose="020F0502020204030204" pitchFamily="34" charset="0"/>
              </a:rPr>
              <a:t>i-Ready Reading Diagnostic + LNF Literacy Task used for KEA</a:t>
            </a:r>
            <a:endParaRPr lang="en-US" sz="2000" dirty="0">
              <a:latin typeface="Calibri" panose="020F0502020204030204" pitchFamily="34" charset="0"/>
              <a:cs typeface="Calibri" panose="020F0502020204030204" pitchFamily="34" charset="0"/>
            </a:endParaRPr>
          </a:p>
          <a:p>
            <a:pPr marL="914400" lvl="1" indent="-457200">
              <a:lnSpc>
                <a:spcPct val="105000"/>
              </a:lnSpc>
              <a:buFont typeface="Courier New" panose="02070309020205020404" pitchFamily="49" charset="0"/>
              <a:buChar char="o"/>
            </a:pPr>
            <a:r>
              <a:rPr lang="en-US" sz="2000" dirty="0">
                <a:latin typeface="Calibri" panose="020F0502020204030204" pitchFamily="34" charset="0"/>
                <a:cs typeface="Calibri" panose="020F0502020204030204" pitchFamily="34" charset="0"/>
              </a:rPr>
              <a:t>Continued administration of </a:t>
            </a:r>
            <a:r>
              <a:rPr lang="en-US" sz="2000" b="1" dirty="0">
                <a:latin typeface="Calibri" panose="020F0502020204030204" pitchFamily="34" charset="0"/>
                <a:cs typeface="Calibri" panose="020F0502020204030204" pitchFamily="34" charset="0"/>
              </a:rPr>
              <a:t>district semester finals </a:t>
            </a:r>
            <a:r>
              <a:rPr lang="en-US" sz="2000" dirty="0">
                <a:latin typeface="Calibri" panose="020F0502020204030204" pitchFamily="34" charset="0"/>
                <a:cs typeface="Calibri" panose="020F0502020204030204" pitchFamily="34" charset="0"/>
              </a:rPr>
              <a:t>using </a:t>
            </a:r>
            <a:r>
              <a:rPr lang="en-US" sz="2000" i="1" dirty="0">
                <a:latin typeface="Calibri" panose="020F0502020204030204" pitchFamily="34" charset="0"/>
                <a:cs typeface="Calibri" panose="020F0502020204030204" pitchFamily="34" charset="0"/>
              </a:rPr>
              <a:t>SchoolCity</a:t>
            </a:r>
            <a:r>
              <a:rPr lang="en-US" sz="2000" dirty="0">
                <a:latin typeface="Calibri" panose="020F0502020204030204" pitchFamily="34" charset="0"/>
                <a:cs typeface="Calibri" panose="020F0502020204030204" pitchFamily="34" charset="0"/>
              </a:rPr>
              <a:t> for </a:t>
            </a:r>
            <a:r>
              <a:rPr lang="en-US" sz="2000" b="1" dirty="0">
                <a:latin typeface="Calibri" panose="020F0502020204030204" pitchFamily="34" charset="0"/>
                <a:cs typeface="Calibri" panose="020F0502020204030204" pitchFamily="34" charset="0"/>
              </a:rPr>
              <a:t>Biology courses </a:t>
            </a:r>
            <a:r>
              <a:rPr lang="en-US" sz="2000" dirty="0">
                <a:latin typeface="Calibri" panose="020F0502020204030204" pitchFamily="34" charset="0"/>
                <a:cs typeface="Calibri" panose="020F0502020204030204" pitchFamily="34" charset="0"/>
              </a:rPr>
              <a:t>(HS, GT-MS) and </a:t>
            </a:r>
            <a:r>
              <a:rPr lang="en-US" sz="2000" b="1" dirty="0">
                <a:latin typeface="Calibri" panose="020F0502020204030204" pitchFamily="34" charset="0"/>
                <a:cs typeface="Calibri" panose="020F0502020204030204" pitchFamily="34" charset="0"/>
              </a:rPr>
              <a:t>CTE courses</a:t>
            </a:r>
          </a:p>
          <a:p>
            <a:pPr marL="914400" lvl="1" indent="-457200">
              <a:lnSpc>
                <a:spcPct val="105000"/>
              </a:lnSpc>
              <a:buFont typeface="Courier New" panose="02070309020205020404" pitchFamily="49" charset="0"/>
              <a:buChar char="o"/>
            </a:pPr>
            <a:r>
              <a:rPr lang="en-US" sz="2000" i="1" dirty="0">
                <a:latin typeface="Calibri" panose="020F0502020204030204" pitchFamily="34" charset="0"/>
                <a:cs typeface="Calibri" panose="020F0502020204030204" pitchFamily="34" charset="0"/>
              </a:rPr>
              <a:t>SchoolCity</a:t>
            </a:r>
            <a:r>
              <a:rPr lang="en-US" sz="2000" dirty="0">
                <a:latin typeface="Calibri" panose="020F0502020204030204" pitchFamily="34" charset="0"/>
                <a:cs typeface="Calibri" panose="020F0502020204030204" pitchFamily="34" charset="0"/>
              </a:rPr>
              <a:t> tool available to secondary educators for individual teacher, school, and shared assessments</a:t>
            </a:r>
          </a:p>
        </p:txBody>
      </p:sp>
      <p:pic>
        <p:nvPicPr>
          <p:cNvPr id="1026" name="Picture 2" descr="Home - SmarterBalanced">
            <a:extLst>
              <a:ext uri="{FF2B5EF4-FFF2-40B4-BE49-F238E27FC236}">
                <a16:creationId xmlns:a16="http://schemas.microsoft.com/office/drawing/2014/main" id="{5723F58D-B56D-9434-853F-EAD7CA1FDF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6642" y="1426401"/>
            <a:ext cx="1469016" cy="12556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Ready Logo and symbol, meaning, history, PNG, brand">
            <a:extLst>
              <a:ext uri="{FF2B5EF4-FFF2-40B4-BE49-F238E27FC236}">
                <a16:creationId xmlns:a16="http://schemas.microsoft.com/office/drawing/2014/main" id="{A6D0AFE1-F39B-4AD8-0725-868C1FE811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8924" y="4175976"/>
            <a:ext cx="1566482" cy="8811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hoolCity - Illuminate Education">
            <a:extLst>
              <a:ext uri="{FF2B5EF4-FFF2-40B4-BE49-F238E27FC236}">
                <a16:creationId xmlns:a16="http://schemas.microsoft.com/office/drawing/2014/main" id="{66255BB1-9E24-BA41-F81A-E6F8C22802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5591" y="5463488"/>
            <a:ext cx="708879" cy="86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142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CSD Swoosh Template" id="{E89510AB-36DF-C24B-A404-55A3E38750AF}" vid="{901456E9-4BA5-2446-BC90-446A85C204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4515</TotalTime>
  <Words>8384</Words>
  <Application>Microsoft Office PowerPoint</Application>
  <PresentationFormat>Widescreen</PresentationFormat>
  <Paragraphs>786</Paragraphs>
  <Slides>42</Slides>
  <Notes>42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3" baseType="lpstr">
      <vt:lpstr>Aptos</vt:lpstr>
      <vt:lpstr>Aptos Display</vt:lpstr>
      <vt:lpstr>Arial</vt:lpstr>
      <vt:lpstr>Arial Unicode MS</vt:lpstr>
      <vt:lpstr>Calibri</vt:lpstr>
      <vt:lpstr>Courier New</vt:lpstr>
      <vt:lpstr>Helvetica</vt:lpstr>
      <vt:lpstr>Wingdings</vt:lpstr>
      <vt:lpstr>Wingdings 3</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Gillis, Melissa</dc:creator>
  <cp:lastModifiedBy>x</cp:lastModifiedBy>
  <cp:revision>115</cp:revision>
  <cp:lastPrinted>2024-09-03T17:17:00Z</cp:lastPrinted>
  <dcterms:created xsi:type="dcterms:W3CDTF">2024-07-24T21:28:17Z</dcterms:created>
  <dcterms:modified xsi:type="dcterms:W3CDTF">2024-09-03T17:25:26Z</dcterms:modified>
</cp:coreProperties>
</file>